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5" r:id="rId10"/>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notesViewPr>
    <p:cSldViewPr snapToGrid="0">
      <p:cViewPr varScale="1">
        <p:scale>
          <a:sx n="85" d="100"/>
          <a:sy n="85" d="100"/>
        </p:scale>
        <p:origin x="316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C3E1F4-AC51-496B-9C9C-884E5359B765}" type="datetimeFigureOut">
              <a:rPr lang="et-EE" smtClean="0"/>
              <a:t>16.01.2017</a:t>
            </a:fld>
            <a:endParaRPr lang="et-E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EB7AB5-C368-45A6-A904-4434639FF316}" type="slidenum">
              <a:rPr lang="et-EE" smtClean="0"/>
              <a:t>‹#›</a:t>
            </a:fld>
            <a:endParaRPr lang="et-EE"/>
          </a:p>
        </p:txBody>
      </p:sp>
    </p:spTree>
    <p:extLst>
      <p:ext uri="{BB962C8B-B14F-4D97-AF65-F5344CB8AC3E}">
        <p14:creationId xmlns:p14="http://schemas.microsoft.com/office/powerpoint/2010/main" val="2370918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14EB7AB5-C368-45A6-A904-4434639FF316}" type="slidenum">
              <a:rPr lang="et-EE" smtClean="0"/>
              <a:t>2</a:t>
            </a:fld>
            <a:endParaRPr lang="et-EE"/>
          </a:p>
        </p:txBody>
      </p:sp>
    </p:spTree>
    <p:extLst>
      <p:ext uri="{BB962C8B-B14F-4D97-AF65-F5344CB8AC3E}">
        <p14:creationId xmlns:p14="http://schemas.microsoft.com/office/powerpoint/2010/main" val="340711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14EB7AB5-C368-45A6-A904-4434639FF316}" type="slidenum">
              <a:rPr lang="et-EE" smtClean="0"/>
              <a:t>3</a:t>
            </a:fld>
            <a:endParaRPr lang="et-EE"/>
          </a:p>
        </p:txBody>
      </p:sp>
    </p:spTree>
    <p:extLst>
      <p:ext uri="{BB962C8B-B14F-4D97-AF65-F5344CB8AC3E}">
        <p14:creationId xmlns:p14="http://schemas.microsoft.com/office/powerpoint/2010/main" val="2774332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14EB7AB5-C368-45A6-A904-4434639FF316}" type="slidenum">
              <a:rPr lang="et-EE" smtClean="0"/>
              <a:t>4</a:t>
            </a:fld>
            <a:endParaRPr lang="et-EE"/>
          </a:p>
        </p:txBody>
      </p:sp>
    </p:spTree>
    <p:extLst>
      <p:ext uri="{BB962C8B-B14F-4D97-AF65-F5344CB8AC3E}">
        <p14:creationId xmlns:p14="http://schemas.microsoft.com/office/powerpoint/2010/main" val="2414939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14EB7AB5-C368-45A6-A904-4434639FF316}" type="slidenum">
              <a:rPr lang="et-EE" smtClean="0"/>
              <a:t>5</a:t>
            </a:fld>
            <a:endParaRPr lang="et-EE"/>
          </a:p>
        </p:txBody>
      </p:sp>
    </p:spTree>
    <p:extLst>
      <p:ext uri="{BB962C8B-B14F-4D97-AF65-F5344CB8AC3E}">
        <p14:creationId xmlns:p14="http://schemas.microsoft.com/office/powerpoint/2010/main" val="1210957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14EB7AB5-C368-45A6-A904-4434639FF316}" type="slidenum">
              <a:rPr lang="et-EE" smtClean="0"/>
              <a:t>6</a:t>
            </a:fld>
            <a:endParaRPr lang="et-EE"/>
          </a:p>
        </p:txBody>
      </p:sp>
    </p:spTree>
    <p:extLst>
      <p:ext uri="{BB962C8B-B14F-4D97-AF65-F5344CB8AC3E}">
        <p14:creationId xmlns:p14="http://schemas.microsoft.com/office/powerpoint/2010/main" val="516465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14EB7AB5-C368-45A6-A904-4434639FF316}" type="slidenum">
              <a:rPr lang="et-EE" smtClean="0"/>
              <a:t>7</a:t>
            </a:fld>
            <a:endParaRPr lang="et-EE"/>
          </a:p>
        </p:txBody>
      </p:sp>
    </p:spTree>
    <p:extLst>
      <p:ext uri="{BB962C8B-B14F-4D97-AF65-F5344CB8AC3E}">
        <p14:creationId xmlns:p14="http://schemas.microsoft.com/office/powerpoint/2010/main" val="210614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14EB7AB5-C368-45A6-A904-4434639FF316}" type="slidenum">
              <a:rPr lang="et-EE" smtClean="0"/>
              <a:t>8</a:t>
            </a:fld>
            <a:endParaRPr lang="et-EE"/>
          </a:p>
        </p:txBody>
      </p:sp>
    </p:spTree>
    <p:extLst>
      <p:ext uri="{BB962C8B-B14F-4D97-AF65-F5344CB8AC3E}">
        <p14:creationId xmlns:p14="http://schemas.microsoft.com/office/powerpoint/2010/main" val="3023483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14EB7AB5-C368-45A6-A904-4434639FF316}" type="slidenum">
              <a:rPr lang="et-EE" smtClean="0"/>
              <a:t>9</a:t>
            </a:fld>
            <a:endParaRPr lang="et-EE"/>
          </a:p>
        </p:txBody>
      </p:sp>
    </p:spTree>
    <p:extLst>
      <p:ext uri="{BB962C8B-B14F-4D97-AF65-F5344CB8AC3E}">
        <p14:creationId xmlns:p14="http://schemas.microsoft.com/office/powerpoint/2010/main" val="1807650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t-E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t-EE"/>
          </a:p>
        </p:txBody>
      </p:sp>
      <p:sp>
        <p:nvSpPr>
          <p:cNvPr id="4" name="Date Placeholder 3"/>
          <p:cNvSpPr>
            <a:spLocks noGrp="1"/>
          </p:cNvSpPr>
          <p:nvPr>
            <p:ph type="dt" sz="half" idx="10"/>
          </p:nvPr>
        </p:nvSpPr>
        <p:spPr/>
        <p:txBody>
          <a:bodyPr/>
          <a:lstStyle/>
          <a:p>
            <a:fld id="{51818903-A11E-433B-8F1B-1C66F7779CD4}" type="datetimeFigureOut">
              <a:rPr lang="et-EE" smtClean="0"/>
              <a:t>16.01.2017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ABFF1DB7-914F-41E8-B4EF-B44C8769620F}" type="slidenum">
              <a:rPr lang="et-EE" smtClean="0"/>
              <a:t>‹#›</a:t>
            </a:fld>
            <a:endParaRPr lang="et-EE"/>
          </a:p>
        </p:txBody>
      </p:sp>
    </p:spTree>
    <p:extLst>
      <p:ext uri="{BB962C8B-B14F-4D97-AF65-F5344CB8AC3E}">
        <p14:creationId xmlns:p14="http://schemas.microsoft.com/office/powerpoint/2010/main" val="7677662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51818903-A11E-433B-8F1B-1C66F7779CD4}" type="datetimeFigureOut">
              <a:rPr lang="et-EE" smtClean="0"/>
              <a:t>16.01.2017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ABFF1DB7-914F-41E8-B4EF-B44C8769620F}" type="slidenum">
              <a:rPr lang="et-EE" smtClean="0"/>
              <a:t>‹#›</a:t>
            </a:fld>
            <a:endParaRPr lang="et-EE"/>
          </a:p>
        </p:txBody>
      </p:sp>
    </p:spTree>
    <p:extLst>
      <p:ext uri="{BB962C8B-B14F-4D97-AF65-F5344CB8AC3E}">
        <p14:creationId xmlns:p14="http://schemas.microsoft.com/office/powerpoint/2010/main" val="2979190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51818903-A11E-433B-8F1B-1C66F7779CD4}" type="datetimeFigureOut">
              <a:rPr lang="et-EE" smtClean="0"/>
              <a:t>16.01.2017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ABFF1DB7-914F-41E8-B4EF-B44C8769620F}" type="slidenum">
              <a:rPr lang="et-EE" smtClean="0"/>
              <a:t>‹#›</a:t>
            </a:fld>
            <a:endParaRPr lang="et-EE"/>
          </a:p>
        </p:txBody>
      </p:sp>
    </p:spTree>
    <p:extLst>
      <p:ext uri="{BB962C8B-B14F-4D97-AF65-F5344CB8AC3E}">
        <p14:creationId xmlns:p14="http://schemas.microsoft.com/office/powerpoint/2010/main" val="13620562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51818903-A11E-433B-8F1B-1C66F7779CD4}" type="datetimeFigureOut">
              <a:rPr lang="et-EE" smtClean="0"/>
              <a:t>16.01.2017</a:t>
            </a:fld>
            <a:endParaRPr lang="et-EE"/>
          </a:p>
        </p:txBody>
      </p:sp>
      <p:sp>
        <p:nvSpPr>
          <p:cNvPr id="5" name="Footer Placeholder 4"/>
          <p:cNvSpPr>
            <a:spLocks noGrp="1"/>
          </p:cNvSpPr>
          <p:nvPr>
            <p:ph type="ftr" sz="quarter" idx="11"/>
          </p:nvPr>
        </p:nvSpPr>
        <p:spPr>
          <a:xfrm>
            <a:off x="838200" y="6356350"/>
            <a:ext cx="10515600" cy="365125"/>
          </a:xfrm>
        </p:spPr>
        <p:txBody>
          <a:bodyPr/>
          <a:lstStyle>
            <a:lvl1pPr>
              <a:defRPr>
                <a:blipFill dpi="0" rotWithShape="1">
                  <a:blip r:embed="rId2"/>
                  <a:srcRect/>
                  <a:stretch>
                    <a:fillRect/>
                  </a:stretch>
                </a:blipFill>
              </a:defRPr>
            </a:lvl1pPr>
          </a:lstStyle>
          <a:p>
            <a:endParaRPr lang="et-EE" dirty="0"/>
          </a:p>
        </p:txBody>
      </p:sp>
      <p:sp>
        <p:nvSpPr>
          <p:cNvPr id="6" name="Slide Number Placeholder 5"/>
          <p:cNvSpPr>
            <a:spLocks noGrp="1"/>
          </p:cNvSpPr>
          <p:nvPr>
            <p:ph type="sldNum" sz="quarter" idx="12"/>
          </p:nvPr>
        </p:nvSpPr>
        <p:spPr/>
        <p:txBody>
          <a:bodyPr/>
          <a:lstStyle/>
          <a:p>
            <a:fld id="{ABFF1DB7-914F-41E8-B4EF-B44C8769620F}" type="slidenum">
              <a:rPr lang="et-EE" smtClean="0"/>
              <a:t>‹#›</a:t>
            </a:fld>
            <a:endParaRPr lang="et-EE"/>
          </a:p>
        </p:txBody>
      </p:sp>
    </p:spTree>
    <p:extLst>
      <p:ext uri="{BB962C8B-B14F-4D97-AF65-F5344CB8AC3E}">
        <p14:creationId xmlns:p14="http://schemas.microsoft.com/office/powerpoint/2010/main" val="136790455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t-E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818903-A11E-433B-8F1B-1C66F7779CD4}" type="datetimeFigureOut">
              <a:rPr lang="et-EE" smtClean="0"/>
              <a:t>16.01.2017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ABFF1DB7-914F-41E8-B4EF-B44C8769620F}" type="slidenum">
              <a:rPr lang="et-EE" smtClean="0"/>
              <a:t>‹#›</a:t>
            </a:fld>
            <a:endParaRPr lang="et-EE"/>
          </a:p>
        </p:txBody>
      </p:sp>
    </p:spTree>
    <p:extLst>
      <p:ext uri="{BB962C8B-B14F-4D97-AF65-F5344CB8AC3E}">
        <p14:creationId xmlns:p14="http://schemas.microsoft.com/office/powerpoint/2010/main" val="4682182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p>
            <a:fld id="{51818903-A11E-433B-8F1B-1C66F7779CD4}" type="datetimeFigureOut">
              <a:rPr lang="et-EE" smtClean="0"/>
              <a:t>16.01.2017</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ABFF1DB7-914F-41E8-B4EF-B44C8769620F}" type="slidenum">
              <a:rPr lang="et-EE" smtClean="0"/>
              <a:t>‹#›</a:t>
            </a:fld>
            <a:endParaRPr lang="et-EE"/>
          </a:p>
        </p:txBody>
      </p:sp>
    </p:spTree>
    <p:extLst>
      <p:ext uri="{BB962C8B-B14F-4D97-AF65-F5344CB8AC3E}">
        <p14:creationId xmlns:p14="http://schemas.microsoft.com/office/powerpoint/2010/main" val="609350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t-E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p>
            <a:fld id="{51818903-A11E-433B-8F1B-1C66F7779CD4}" type="datetimeFigureOut">
              <a:rPr lang="et-EE" smtClean="0"/>
              <a:t>16.01.2017</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ABFF1DB7-914F-41E8-B4EF-B44C8769620F}" type="slidenum">
              <a:rPr lang="et-EE" smtClean="0"/>
              <a:t>‹#›</a:t>
            </a:fld>
            <a:endParaRPr lang="et-EE"/>
          </a:p>
        </p:txBody>
      </p:sp>
    </p:spTree>
    <p:extLst>
      <p:ext uri="{BB962C8B-B14F-4D97-AF65-F5344CB8AC3E}">
        <p14:creationId xmlns:p14="http://schemas.microsoft.com/office/powerpoint/2010/main" val="2572187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fld id="{51818903-A11E-433B-8F1B-1C66F7779CD4}" type="datetimeFigureOut">
              <a:rPr lang="et-EE" smtClean="0"/>
              <a:t>16.01.2017</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ABFF1DB7-914F-41E8-B4EF-B44C8769620F}" type="slidenum">
              <a:rPr lang="et-EE" smtClean="0"/>
              <a:t>‹#›</a:t>
            </a:fld>
            <a:endParaRPr lang="et-EE"/>
          </a:p>
        </p:txBody>
      </p:sp>
    </p:spTree>
    <p:extLst>
      <p:ext uri="{BB962C8B-B14F-4D97-AF65-F5344CB8AC3E}">
        <p14:creationId xmlns:p14="http://schemas.microsoft.com/office/powerpoint/2010/main" val="2834537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818903-A11E-433B-8F1B-1C66F7779CD4}" type="datetimeFigureOut">
              <a:rPr lang="et-EE" smtClean="0"/>
              <a:t>16.01.2017</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ABFF1DB7-914F-41E8-B4EF-B44C8769620F}" type="slidenum">
              <a:rPr lang="et-EE" smtClean="0"/>
              <a:t>‹#›</a:t>
            </a:fld>
            <a:endParaRPr lang="et-EE"/>
          </a:p>
        </p:txBody>
      </p:sp>
    </p:spTree>
    <p:extLst>
      <p:ext uri="{BB962C8B-B14F-4D97-AF65-F5344CB8AC3E}">
        <p14:creationId xmlns:p14="http://schemas.microsoft.com/office/powerpoint/2010/main" val="4029255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t-E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818903-A11E-433B-8F1B-1C66F7779CD4}" type="datetimeFigureOut">
              <a:rPr lang="et-EE" smtClean="0"/>
              <a:t>16.01.2017</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ABFF1DB7-914F-41E8-B4EF-B44C8769620F}" type="slidenum">
              <a:rPr lang="et-EE" smtClean="0"/>
              <a:t>‹#›</a:t>
            </a:fld>
            <a:endParaRPr lang="et-EE"/>
          </a:p>
        </p:txBody>
      </p:sp>
    </p:spTree>
    <p:extLst>
      <p:ext uri="{BB962C8B-B14F-4D97-AF65-F5344CB8AC3E}">
        <p14:creationId xmlns:p14="http://schemas.microsoft.com/office/powerpoint/2010/main" val="140257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t-E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818903-A11E-433B-8F1B-1C66F7779CD4}" type="datetimeFigureOut">
              <a:rPr lang="et-EE" smtClean="0"/>
              <a:t>16.01.2017</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ABFF1DB7-914F-41E8-B4EF-B44C8769620F}" type="slidenum">
              <a:rPr lang="et-EE" smtClean="0"/>
              <a:t>‹#›</a:t>
            </a:fld>
            <a:endParaRPr lang="et-EE"/>
          </a:p>
        </p:txBody>
      </p:sp>
    </p:spTree>
    <p:extLst>
      <p:ext uri="{BB962C8B-B14F-4D97-AF65-F5344CB8AC3E}">
        <p14:creationId xmlns:p14="http://schemas.microsoft.com/office/powerpoint/2010/main" val="1361590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t-E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818903-A11E-433B-8F1B-1C66F7779CD4}" type="datetimeFigureOut">
              <a:rPr lang="et-EE" smtClean="0"/>
              <a:t>16.01.2017</a:t>
            </a:fld>
            <a:endParaRPr lang="et-E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FF1DB7-914F-41E8-B4EF-B44C8769620F}" type="slidenum">
              <a:rPr lang="et-EE" smtClean="0"/>
              <a:t>‹#›</a:t>
            </a:fld>
            <a:endParaRPr lang="et-EE"/>
          </a:p>
        </p:txBody>
      </p:sp>
    </p:spTree>
    <p:extLst>
      <p:ext uri="{BB962C8B-B14F-4D97-AF65-F5344CB8AC3E}">
        <p14:creationId xmlns:p14="http://schemas.microsoft.com/office/powerpoint/2010/main" val="2756536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4709" y="1474236"/>
            <a:ext cx="9144000" cy="2872825"/>
          </a:xfrm>
        </p:spPr>
        <p:txBody>
          <a:bodyPr>
            <a:normAutofit fontScale="90000"/>
          </a:bodyPr>
          <a:lstStyle/>
          <a:p>
            <a:r>
              <a:rPr lang="en-US" dirty="0" smtClean="0"/>
              <a:t>Developing an evaluation model to assess prevention measures </a:t>
            </a:r>
            <a:r>
              <a:rPr lang="et-EE" dirty="0" smtClean="0"/>
              <a:t/>
            </a:r>
            <a:br>
              <a:rPr lang="et-EE" dirty="0" smtClean="0"/>
            </a:br>
            <a:r>
              <a:rPr lang="en-US" dirty="0" smtClean="0"/>
              <a:t>(EVAPREM)</a:t>
            </a:r>
            <a:r>
              <a:rPr lang="et-EE" dirty="0"/>
              <a:t/>
            </a:r>
            <a:br>
              <a:rPr lang="et-EE" dirty="0"/>
            </a:br>
            <a:endParaRPr lang="et-EE" dirty="0"/>
          </a:p>
        </p:txBody>
      </p:sp>
      <p:sp>
        <p:nvSpPr>
          <p:cNvPr id="3" name="Subtitle 2"/>
          <p:cNvSpPr>
            <a:spLocks noGrp="1"/>
          </p:cNvSpPr>
          <p:nvPr>
            <p:ph type="subTitle" idx="1"/>
          </p:nvPr>
        </p:nvSpPr>
        <p:spPr>
          <a:xfrm>
            <a:off x="1524000" y="3602038"/>
            <a:ext cx="9144000" cy="2108297"/>
          </a:xfrm>
        </p:spPr>
        <p:txBody>
          <a:bodyPr>
            <a:normAutofit lnSpcReduction="10000"/>
          </a:bodyPr>
          <a:lstStyle/>
          <a:p>
            <a:endParaRPr lang="et-EE" dirty="0" smtClean="0"/>
          </a:p>
          <a:p>
            <a:r>
              <a:rPr lang="et-EE" dirty="0" smtClean="0"/>
              <a:t>Indrek Ints</a:t>
            </a:r>
          </a:p>
          <a:p>
            <a:r>
              <a:rPr lang="et-EE" dirty="0" smtClean="0"/>
              <a:t>Estonian </a:t>
            </a:r>
            <a:r>
              <a:rPr lang="et-EE" dirty="0" err="1" smtClean="0"/>
              <a:t>Rescue</a:t>
            </a:r>
            <a:r>
              <a:rPr lang="et-EE" dirty="0" smtClean="0"/>
              <a:t> </a:t>
            </a:r>
            <a:r>
              <a:rPr lang="et-EE" dirty="0" err="1" smtClean="0"/>
              <a:t>Board</a:t>
            </a:r>
            <a:endParaRPr lang="et-EE" dirty="0" smtClean="0"/>
          </a:p>
          <a:p>
            <a:r>
              <a:rPr lang="et-EE" dirty="0" err="1" smtClean="0"/>
              <a:t>Brussels</a:t>
            </a:r>
            <a:endParaRPr lang="et-EE" dirty="0" smtClean="0"/>
          </a:p>
          <a:p>
            <a:r>
              <a:rPr lang="et-EE" dirty="0" smtClean="0"/>
              <a:t>18.01.2017</a:t>
            </a:r>
            <a:endParaRPr lang="et-EE" dirty="0"/>
          </a:p>
        </p:txBody>
      </p:sp>
      <p:pic>
        <p:nvPicPr>
          <p:cNvPr id="5" name="Immagin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34005" y="15318"/>
            <a:ext cx="1176337"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45912" y="6165953"/>
            <a:ext cx="547446" cy="544225"/>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19598" y="6190360"/>
            <a:ext cx="1405286" cy="495412"/>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34005" y="6193109"/>
            <a:ext cx="1761079" cy="568888"/>
          </a:xfrm>
          <a:prstGeom prst="rect">
            <a:avLst/>
          </a:prstGeom>
        </p:spPr>
      </p:pic>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96908" y="6228787"/>
            <a:ext cx="1495420" cy="530520"/>
          </a:xfrm>
          <a:prstGeom prst="rect">
            <a:avLst/>
          </a:prstGeom>
        </p:spPr>
      </p:pic>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218612" y="6190419"/>
            <a:ext cx="2340737" cy="568888"/>
          </a:xfrm>
          <a:prstGeom prst="rect">
            <a:avLst/>
          </a:prstGeom>
        </p:spPr>
      </p:pic>
      <p:pic>
        <p:nvPicPr>
          <p:cNvPr id="13" name="Picture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6925" y="6245650"/>
            <a:ext cx="2132703" cy="496794"/>
          </a:xfrm>
          <a:prstGeom prst="rect">
            <a:avLst/>
          </a:prstGeom>
        </p:spPr>
      </p:pic>
    </p:spTree>
    <p:extLst>
      <p:ext uri="{BB962C8B-B14F-4D97-AF65-F5344CB8AC3E}">
        <p14:creationId xmlns:p14="http://schemas.microsoft.com/office/powerpoint/2010/main" val="1524858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7869"/>
            <a:ext cx="10515600" cy="4898670"/>
          </a:xfrm>
        </p:spPr>
        <p:txBody>
          <a:bodyPr/>
          <a:lstStyle/>
          <a:p>
            <a:pPr marL="0" indent="0">
              <a:buNone/>
            </a:pPr>
            <a:r>
              <a:rPr lang="et-EE" sz="3600" b="1" dirty="0" smtClean="0"/>
              <a:t>Project </a:t>
            </a:r>
            <a:r>
              <a:rPr lang="et-EE" sz="3600" b="1" dirty="0" err="1" smtClean="0"/>
              <a:t>partners</a:t>
            </a:r>
            <a:r>
              <a:rPr lang="et-EE" sz="3600" b="1" dirty="0" smtClean="0"/>
              <a:t>:</a:t>
            </a:r>
          </a:p>
          <a:p>
            <a:pPr marL="0" indent="0">
              <a:buNone/>
            </a:pPr>
            <a:endParaRPr lang="et-EE" b="1" dirty="0" smtClean="0"/>
          </a:p>
          <a:p>
            <a:r>
              <a:rPr lang="et-EE" dirty="0" smtClean="0"/>
              <a:t>Estonian </a:t>
            </a:r>
            <a:r>
              <a:rPr lang="et-EE" dirty="0" err="1" smtClean="0"/>
              <a:t>Rescue</a:t>
            </a:r>
            <a:r>
              <a:rPr lang="et-EE" dirty="0" smtClean="0"/>
              <a:t> </a:t>
            </a:r>
            <a:r>
              <a:rPr lang="et-EE" dirty="0" err="1" smtClean="0"/>
              <a:t>Board</a:t>
            </a:r>
            <a:r>
              <a:rPr lang="et-EE" dirty="0" smtClean="0"/>
              <a:t> (CO);</a:t>
            </a:r>
          </a:p>
          <a:p>
            <a:r>
              <a:rPr lang="et-EE" dirty="0" err="1" smtClean="0"/>
              <a:t>University</a:t>
            </a:r>
            <a:r>
              <a:rPr lang="et-EE" dirty="0" smtClean="0"/>
              <a:t> of Tartu, Estonia (BE1);</a:t>
            </a:r>
          </a:p>
          <a:p>
            <a:r>
              <a:rPr lang="en-US" dirty="0" smtClean="0"/>
              <a:t>State Fire and Rescue Service of Latvia </a:t>
            </a:r>
            <a:r>
              <a:rPr lang="et-EE" dirty="0" smtClean="0"/>
              <a:t>(BE 2);</a:t>
            </a:r>
          </a:p>
          <a:p>
            <a:r>
              <a:rPr lang="et-EE" dirty="0" smtClean="0"/>
              <a:t> </a:t>
            </a:r>
            <a:r>
              <a:rPr lang="et-EE" dirty="0" err="1" smtClean="0"/>
              <a:t>Frederiksbourg</a:t>
            </a:r>
            <a:r>
              <a:rPr lang="et-EE" dirty="0" smtClean="0"/>
              <a:t> </a:t>
            </a:r>
            <a:r>
              <a:rPr lang="et-EE" dirty="0" err="1" smtClean="0"/>
              <a:t>Brand</a:t>
            </a:r>
            <a:r>
              <a:rPr lang="et-EE" dirty="0" smtClean="0"/>
              <a:t> </a:t>
            </a:r>
            <a:r>
              <a:rPr lang="et-EE" dirty="0" err="1" smtClean="0"/>
              <a:t>og</a:t>
            </a:r>
            <a:r>
              <a:rPr lang="et-EE" dirty="0" smtClean="0"/>
              <a:t> </a:t>
            </a:r>
            <a:r>
              <a:rPr lang="et-EE" dirty="0" err="1" smtClean="0"/>
              <a:t>Redning</a:t>
            </a:r>
            <a:r>
              <a:rPr lang="et-EE" dirty="0" smtClean="0"/>
              <a:t>, </a:t>
            </a:r>
            <a:r>
              <a:rPr lang="et-EE" dirty="0" err="1" smtClean="0"/>
              <a:t>Denmark</a:t>
            </a:r>
            <a:r>
              <a:rPr lang="et-EE" dirty="0" smtClean="0"/>
              <a:t> (BE 3);</a:t>
            </a:r>
          </a:p>
          <a:p>
            <a:r>
              <a:rPr lang="en-US" dirty="0" smtClean="0"/>
              <a:t>Fire and Rescue Department under the Ministry of the Interior of the Republic of Lithuania </a:t>
            </a:r>
            <a:r>
              <a:rPr lang="et-EE" dirty="0" smtClean="0"/>
              <a:t>(BE 4);</a:t>
            </a:r>
          </a:p>
          <a:p>
            <a:r>
              <a:rPr lang="en-US" dirty="0" smtClean="0"/>
              <a:t>University of Turku, Teacher Education, Rauma Unit</a:t>
            </a:r>
            <a:r>
              <a:rPr lang="et-EE" dirty="0" smtClean="0"/>
              <a:t>, </a:t>
            </a:r>
            <a:r>
              <a:rPr lang="et-EE" dirty="0" err="1" smtClean="0"/>
              <a:t>Finland</a:t>
            </a:r>
            <a:r>
              <a:rPr lang="et-EE" dirty="0" smtClean="0"/>
              <a:t> (BE 5). </a:t>
            </a:r>
          </a:p>
          <a:p>
            <a:endParaRPr lang="et-EE" dirty="0"/>
          </a:p>
        </p:txBody>
      </p:sp>
      <p:sp>
        <p:nvSpPr>
          <p:cNvPr id="4" name="TextBox 3"/>
          <p:cNvSpPr txBox="1"/>
          <p:nvPr/>
        </p:nvSpPr>
        <p:spPr>
          <a:xfrm>
            <a:off x="195943" y="6176963"/>
            <a:ext cx="11784563" cy="597061"/>
          </a:xfrm>
          <a:prstGeom prst="rect">
            <a:avLst/>
          </a:prstGeom>
          <a:noFill/>
        </p:spPr>
        <p:txBody>
          <a:bodyPr wrap="square" rtlCol="0">
            <a:spAutoFit/>
          </a:bodyPr>
          <a:lstStyle/>
          <a:p>
            <a:endParaRPr lang="et-EE"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5494" y="5554193"/>
            <a:ext cx="11515053" cy="1245539"/>
          </a:xfrm>
          <a:prstGeom prst="rect">
            <a:avLst/>
          </a:prstGeom>
        </p:spPr>
      </p:pic>
    </p:spTree>
    <p:extLst>
      <p:ext uri="{BB962C8B-B14F-4D97-AF65-F5344CB8AC3E}">
        <p14:creationId xmlns:p14="http://schemas.microsoft.com/office/powerpoint/2010/main" val="317426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7869"/>
            <a:ext cx="10515600" cy="4898670"/>
          </a:xfrm>
        </p:spPr>
        <p:txBody>
          <a:bodyPr/>
          <a:lstStyle/>
          <a:p>
            <a:pPr marL="0" indent="0">
              <a:buNone/>
            </a:pPr>
            <a:endParaRPr lang="et-EE" dirty="0" smtClean="0"/>
          </a:p>
          <a:p>
            <a:pPr marL="0" indent="0">
              <a:buNone/>
            </a:pPr>
            <a:r>
              <a:rPr lang="et-EE" dirty="0" smtClean="0"/>
              <a:t>Project </a:t>
            </a:r>
            <a:r>
              <a:rPr lang="et-EE" dirty="0" err="1" smtClean="0"/>
              <a:t>total</a:t>
            </a:r>
            <a:r>
              <a:rPr lang="et-EE" dirty="0" smtClean="0"/>
              <a:t> </a:t>
            </a:r>
            <a:r>
              <a:rPr lang="et-EE" dirty="0" err="1" smtClean="0"/>
              <a:t>budget</a:t>
            </a:r>
            <a:r>
              <a:rPr lang="et-EE" dirty="0" smtClean="0"/>
              <a:t>: </a:t>
            </a:r>
            <a:r>
              <a:rPr lang="en-GB" dirty="0"/>
              <a:t>531 006 </a:t>
            </a:r>
            <a:r>
              <a:rPr lang="et-EE" dirty="0" smtClean="0"/>
              <a:t>EUR (398 255 EUR of EU </a:t>
            </a:r>
            <a:r>
              <a:rPr lang="et-EE" dirty="0" err="1" smtClean="0"/>
              <a:t>co-funding</a:t>
            </a:r>
            <a:r>
              <a:rPr lang="et-EE" dirty="0" smtClean="0"/>
              <a:t>)</a:t>
            </a:r>
          </a:p>
          <a:p>
            <a:pPr marL="0" indent="0">
              <a:buNone/>
            </a:pPr>
            <a:endParaRPr lang="et-EE" dirty="0"/>
          </a:p>
          <a:p>
            <a:pPr marL="0" indent="0">
              <a:buNone/>
            </a:pPr>
            <a:r>
              <a:rPr lang="et-EE" dirty="0" smtClean="0"/>
              <a:t> Project </a:t>
            </a:r>
            <a:r>
              <a:rPr lang="et-EE" dirty="0" err="1" smtClean="0"/>
              <a:t>duration</a:t>
            </a:r>
            <a:r>
              <a:rPr lang="et-EE" dirty="0" smtClean="0"/>
              <a:t>: </a:t>
            </a:r>
            <a:r>
              <a:rPr lang="et-EE" dirty="0" err="1" smtClean="0"/>
              <a:t>January</a:t>
            </a:r>
            <a:r>
              <a:rPr lang="et-EE" dirty="0" smtClean="0"/>
              <a:t> 2017 – </a:t>
            </a:r>
            <a:r>
              <a:rPr lang="et-EE" dirty="0" err="1" smtClean="0"/>
              <a:t>December</a:t>
            </a:r>
            <a:r>
              <a:rPr lang="et-EE" dirty="0" smtClean="0"/>
              <a:t> 2018</a:t>
            </a:r>
          </a:p>
          <a:p>
            <a:pPr marL="0" indent="0">
              <a:buNone/>
            </a:pPr>
            <a:endParaRPr lang="et-EE" dirty="0"/>
          </a:p>
        </p:txBody>
      </p:sp>
      <p:sp>
        <p:nvSpPr>
          <p:cNvPr id="4" name="TextBox 3"/>
          <p:cNvSpPr txBox="1"/>
          <p:nvPr/>
        </p:nvSpPr>
        <p:spPr>
          <a:xfrm>
            <a:off x="195943" y="6176963"/>
            <a:ext cx="11784563" cy="597061"/>
          </a:xfrm>
          <a:prstGeom prst="rect">
            <a:avLst/>
          </a:prstGeom>
          <a:noFill/>
        </p:spPr>
        <p:txBody>
          <a:bodyPr wrap="square" rtlCol="0">
            <a:spAutoFit/>
          </a:bodyPr>
          <a:lstStyle/>
          <a:p>
            <a:endParaRPr lang="et-EE"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5494" y="5554193"/>
            <a:ext cx="11515053" cy="1245539"/>
          </a:xfrm>
          <a:prstGeom prst="rect">
            <a:avLst/>
          </a:prstGeom>
        </p:spPr>
      </p:pic>
    </p:spTree>
    <p:extLst>
      <p:ext uri="{BB962C8B-B14F-4D97-AF65-F5344CB8AC3E}">
        <p14:creationId xmlns:p14="http://schemas.microsoft.com/office/powerpoint/2010/main" val="35096402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7869"/>
            <a:ext cx="10515600" cy="4898670"/>
          </a:xfrm>
        </p:spPr>
        <p:txBody>
          <a:bodyPr/>
          <a:lstStyle/>
          <a:p>
            <a:pPr marL="0" indent="0">
              <a:buNone/>
            </a:pPr>
            <a:endParaRPr lang="et-EE" dirty="0" smtClean="0"/>
          </a:p>
          <a:p>
            <a:pPr marL="0" indent="0">
              <a:buNone/>
            </a:pPr>
            <a:endParaRPr lang="et-EE" dirty="0"/>
          </a:p>
          <a:p>
            <a:pPr marL="0" indent="0" algn="just">
              <a:buNone/>
            </a:pPr>
            <a:r>
              <a:rPr lang="en-GB" dirty="0" smtClean="0"/>
              <a:t>The </a:t>
            </a:r>
            <a:r>
              <a:rPr lang="en-GB" dirty="0"/>
              <a:t>aim of the project is to develop a comprehensive and systematic model (system of performance indicators) on the basis of academic research to assess the prevention measures in the rescue services. </a:t>
            </a:r>
            <a:endParaRPr lang="et-EE" dirty="0"/>
          </a:p>
          <a:p>
            <a:pPr marL="0" indent="0">
              <a:buNone/>
            </a:pPr>
            <a:endParaRPr lang="et-EE" dirty="0"/>
          </a:p>
        </p:txBody>
      </p:sp>
      <p:sp>
        <p:nvSpPr>
          <p:cNvPr id="4" name="TextBox 3"/>
          <p:cNvSpPr txBox="1"/>
          <p:nvPr/>
        </p:nvSpPr>
        <p:spPr>
          <a:xfrm>
            <a:off x="195943" y="6176963"/>
            <a:ext cx="11784563" cy="597061"/>
          </a:xfrm>
          <a:prstGeom prst="rect">
            <a:avLst/>
          </a:prstGeom>
          <a:noFill/>
        </p:spPr>
        <p:txBody>
          <a:bodyPr wrap="square" rtlCol="0">
            <a:spAutoFit/>
          </a:bodyPr>
          <a:lstStyle/>
          <a:p>
            <a:endParaRPr lang="et-EE"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5494" y="5554193"/>
            <a:ext cx="11515053" cy="1245539"/>
          </a:xfrm>
          <a:prstGeom prst="rect">
            <a:avLst/>
          </a:prstGeom>
        </p:spPr>
      </p:pic>
    </p:spTree>
    <p:extLst>
      <p:ext uri="{BB962C8B-B14F-4D97-AF65-F5344CB8AC3E}">
        <p14:creationId xmlns:p14="http://schemas.microsoft.com/office/powerpoint/2010/main" val="304595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7869"/>
            <a:ext cx="10515600" cy="4898670"/>
          </a:xfrm>
        </p:spPr>
        <p:txBody>
          <a:bodyPr>
            <a:normAutofit fontScale="92500" lnSpcReduction="10000"/>
          </a:bodyPr>
          <a:lstStyle/>
          <a:p>
            <a:pPr marL="0" indent="0">
              <a:buNone/>
            </a:pPr>
            <a:r>
              <a:rPr lang="en-GB" dirty="0"/>
              <a:t>The broad objective of the study has a series of associated subsidiary objectives. </a:t>
            </a:r>
            <a:endParaRPr lang="et-EE" dirty="0" smtClean="0"/>
          </a:p>
          <a:p>
            <a:pPr marL="0" indent="0">
              <a:buNone/>
            </a:pPr>
            <a:r>
              <a:rPr lang="en-GB" dirty="0" smtClean="0"/>
              <a:t>The </a:t>
            </a:r>
            <a:r>
              <a:rPr lang="en-GB" dirty="0"/>
              <a:t>specific sub-goals </a:t>
            </a:r>
            <a:r>
              <a:rPr lang="en-GB" dirty="0" smtClean="0"/>
              <a:t>are:</a:t>
            </a:r>
            <a:endParaRPr lang="et-EE" dirty="0" smtClean="0"/>
          </a:p>
          <a:p>
            <a:pPr lvl="0"/>
            <a:r>
              <a:rPr lang="en-GB" dirty="0" smtClean="0"/>
              <a:t>to </a:t>
            </a:r>
            <a:r>
              <a:rPr lang="en-GB" dirty="0"/>
              <a:t>give an assessment of prevention activities as a whole; </a:t>
            </a:r>
            <a:endParaRPr lang="et-EE" dirty="0"/>
          </a:p>
          <a:p>
            <a:pPr lvl="1"/>
            <a:r>
              <a:rPr lang="en-GB" dirty="0" smtClean="0"/>
              <a:t>an </a:t>
            </a:r>
            <a:r>
              <a:rPr lang="en-GB" dirty="0"/>
              <a:t>“overall index”, which assesses whether the right things and in the right amount are done in a country (relevance and effectiveness</a:t>
            </a:r>
            <a:r>
              <a:rPr lang="en-GB" dirty="0" smtClean="0"/>
              <a:t>);</a:t>
            </a:r>
            <a:endParaRPr lang="et-EE" dirty="0" smtClean="0"/>
          </a:p>
          <a:p>
            <a:pPr lvl="0"/>
            <a:r>
              <a:rPr lang="en-GB" dirty="0"/>
              <a:t>to give an international comparison;</a:t>
            </a:r>
            <a:endParaRPr lang="et-EE" dirty="0"/>
          </a:p>
          <a:p>
            <a:pPr lvl="1"/>
            <a:r>
              <a:rPr lang="en-GB" dirty="0"/>
              <a:t>the value of the “index” should be comparable between countries, therefore it should be generalizable across countries, since different countries implement different activities for prevention;</a:t>
            </a:r>
            <a:endParaRPr lang="et-EE" dirty="0"/>
          </a:p>
          <a:p>
            <a:pPr lvl="0"/>
            <a:r>
              <a:rPr lang="en-GB" dirty="0"/>
              <a:t>to give an assessment of the trends;</a:t>
            </a:r>
            <a:endParaRPr lang="et-EE" sz="2400" dirty="0"/>
          </a:p>
          <a:p>
            <a:pPr lvl="1"/>
            <a:r>
              <a:rPr lang="en-GB" dirty="0"/>
              <a:t>the value of the index has to be found over the years, so it must be ensured that the input data is (or will be in the future) available (bi)annually;</a:t>
            </a:r>
            <a:endParaRPr lang="et-EE" sz="2000" dirty="0"/>
          </a:p>
          <a:p>
            <a:endParaRPr lang="et-EE" dirty="0"/>
          </a:p>
          <a:p>
            <a:endParaRPr lang="et-EE" dirty="0" smtClean="0"/>
          </a:p>
          <a:p>
            <a:pPr marL="0" indent="0">
              <a:buNone/>
            </a:pPr>
            <a:endParaRPr lang="et-EE" dirty="0"/>
          </a:p>
        </p:txBody>
      </p:sp>
      <p:sp>
        <p:nvSpPr>
          <p:cNvPr id="4" name="TextBox 3"/>
          <p:cNvSpPr txBox="1"/>
          <p:nvPr/>
        </p:nvSpPr>
        <p:spPr>
          <a:xfrm>
            <a:off x="195943" y="6176963"/>
            <a:ext cx="11784563" cy="597061"/>
          </a:xfrm>
          <a:prstGeom prst="rect">
            <a:avLst/>
          </a:prstGeom>
          <a:noFill/>
        </p:spPr>
        <p:txBody>
          <a:bodyPr wrap="square" rtlCol="0">
            <a:spAutoFit/>
          </a:bodyPr>
          <a:lstStyle/>
          <a:p>
            <a:endParaRPr lang="et-EE"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5494" y="5554193"/>
            <a:ext cx="11515053" cy="1245539"/>
          </a:xfrm>
          <a:prstGeom prst="rect">
            <a:avLst/>
          </a:prstGeom>
        </p:spPr>
      </p:pic>
    </p:spTree>
    <p:extLst>
      <p:ext uri="{BB962C8B-B14F-4D97-AF65-F5344CB8AC3E}">
        <p14:creationId xmlns:p14="http://schemas.microsoft.com/office/powerpoint/2010/main" val="27759980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7869"/>
            <a:ext cx="10515600" cy="4898670"/>
          </a:xfrm>
        </p:spPr>
        <p:txBody>
          <a:bodyPr/>
          <a:lstStyle/>
          <a:p>
            <a:pPr lvl="0"/>
            <a:r>
              <a:rPr lang="en-GB" dirty="0"/>
              <a:t>to give an assessment to specific preventive activities;</a:t>
            </a:r>
            <a:endParaRPr lang="et-EE" sz="2400" dirty="0"/>
          </a:p>
          <a:p>
            <a:pPr lvl="1"/>
            <a:r>
              <a:rPr lang="en-GB" dirty="0"/>
              <a:t>the model must be sufficiently detailed to be able to conclude what activities and in what proportion should be changed to ensure the optimum outcome (in other words: what to change to maximize the outcome);</a:t>
            </a:r>
            <a:endParaRPr lang="et-EE" sz="2000" dirty="0"/>
          </a:p>
          <a:p>
            <a:pPr lvl="1"/>
            <a:r>
              <a:rPr lang="en-GB" dirty="0"/>
              <a:t>the components of the index should also have a meaning / interpretation on their own;</a:t>
            </a:r>
            <a:endParaRPr lang="et-EE" sz="2000" dirty="0"/>
          </a:p>
          <a:p>
            <a:pPr lvl="1"/>
            <a:r>
              <a:rPr lang="en-GB" dirty="0"/>
              <a:t>to give an assessment to the activities across target groups (school children, elderly people etc., who would be more vulnerable); </a:t>
            </a:r>
            <a:endParaRPr lang="et-EE" sz="2000" dirty="0"/>
          </a:p>
          <a:p>
            <a:r>
              <a:rPr lang="en-GB" dirty="0" smtClean="0"/>
              <a:t>to </a:t>
            </a:r>
            <a:r>
              <a:rPr lang="en-GB" dirty="0"/>
              <a:t>provide an implementation model of prevention measures based on the local level collaboration with the actors - a safety pedagogic point of view will be provided as well as practical models how to conduct accident prevention effectively.</a:t>
            </a:r>
            <a:endParaRPr lang="et-EE" dirty="0"/>
          </a:p>
          <a:p>
            <a:pPr marL="0" indent="0">
              <a:buNone/>
            </a:pPr>
            <a:endParaRPr lang="et-EE" dirty="0"/>
          </a:p>
        </p:txBody>
      </p:sp>
      <p:sp>
        <p:nvSpPr>
          <p:cNvPr id="4" name="TextBox 3"/>
          <p:cNvSpPr txBox="1"/>
          <p:nvPr/>
        </p:nvSpPr>
        <p:spPr>
          <a:xfrm>
            <a:off x="195943" y="6176963"/>
            <a:ext cx="11784563" cy="597061"/>
          </a:xfrm>
          <a:prstGeom prst="rect">
            <a:avLst/>
          </a:prstGeom>
          <a:noFill/>
        </p:spPr>
        <p:txBody>
          <a:bodyPr wrap="square" rtlCol="0">
            <a:spAutoFit/>
          </a:bodyPr>
          <a:lstStyle/>
          <a:p>
            <a:endParaRPr lang="et-EE"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5494" y="5554193"/>
            <a:ext cx="11515053" cy="1245539"/>
          </a:xfrm>
          <a:prstGeom prst="rect">
            <a:avLst/>
          </a:prstGeom>
        </p:spPr>
      </p:pic>
    </p:spTree>
    <p:extLst>
      <p:ext uri="{BB962C8B-B14F-4D97-AF65-F5344CB8AC3E}">
        <p14:creationId xmlns:p14="http://schemas.microsoft.com/office/powerpoint/2010/main" val="8800243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7869"/>
            <a:ext cx="10515600" cy="4898670"/>
          </a:xfrm>
        </p:spPr>
        <p:txBody>
          <a:bodyPr/>
          <a:lstStyle/>
          <a:p>
            <a:pPr marL="0" indent="0">
              <a:buNone/>
            </a:pPr>
            <a:endParaRPr lang="et-EE" dirty="0" smtClean="0"/>
          </a:p>
          <a:p>
            <a:pPr marL="0" indent="0">
              <a:buNone/>
            </a:pPr>
            <a:endParaRPr lang="et-EE" dirty="0"/>
          </a:p>
          <a:p>
            <a:pPr marL="0" indent="0">
              <a:buNone/>
            </a:pPr>
            <a:endParaRPr lang="et-EE" dirty="0"/>
          </a:p>
        </p:txBody>
      </p:sp>
      <p:sp>
        <p:nvSpPr>
          <p:cNvPr id="4" name="TextBox 3"/>
          <p:cNvSpPr txBox="1"/>
          <p:nvPr/>
        </p:nvSpPr>
        <p:spPr>
          <a:xfrm>
            <a:off x="195943" y="6176963"/>
            <a:ext cx="11784563" cy="597061"/>
          </a:xfrm>
          <a:prstGeom prst="rect">
            <a:avLst/>
          </a:prstGeom>
          <a:noFill/>
        </p:spPr>
        <p:txBody>
          <a:bodyPr wrap="square" rtlCol="0">
            <a:spAutoFit/>
          </a:bodyPr>
          <a:lstStyle/>
          <a:p>
            <a:endParaRPr lang="et-EE"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5494" y="5554193"/>
            <a:ext cx="11515053" cy="1245539"/>
          </a:xfrm>
          <a:prstGeom prst="rect">
            <a:avLst/>
          </a:prstGeom>
        </p:spPr>
      </p:pic>
      <p:sp>
        <p:nvSpPr>
          <p:cNvPr id="2" name="TextBox 1"/>
          <p:cNvSpPr txBox="1"/>
          <p:nvPr/>
        </p:nvSpPr>
        <p:spPr>
          <a:xfrm>
            <a:off x="419878" y="447869"/>
            <a:ext cx="11262049" cy="4524315"/>
          </a:xfrm>
          <a:prstGeom prst="rect">
            <a:avLst/>
          </a:prstGeom>
          <a:noFill/>
        </p:spPr>
        <p:txBody>
          <a:bodyPr wrap="square" rtlCol="0">
            <a:spAutoFit/>
          </a:bodyPr>
          <a:lstStyle/>
          <a:p>
            <a:r>
              <a:rPr lang="en-GB" b="1" dirty="0"/>
              <a:t>Expected </a:t>
            </a:r>
            <a:r>
              <a:rPr lang="en-GB" b="1" dirty="0" smtClean="0"/>
              <a:t>results</a:t>
            </a:r>
            <a:endParaRPr lang="et-EE" b="1" dirty="0" smtClean="0"/>
          </a:p>
          <a:p>
            <a:endParaRPr lang="et-EE" dirty="0" smtClean="0"/>
          </a:p>
          <a:p>
            <a:r>
              <a:rPr lang="en-GB" dirty="0"/>
              <a:t>The unified evaluation model required for the effective prevention planning has been developed and implemented</a:t>
            </a:r>
            <a:r>
              <a:rPr lang="en-GB" dirty="0" smtClean="0"/>
              <a:t>.</a:t>
            </a:r>
            <a:endParaRPr lang="et-EE" dirty="0" smtClean="0"/>
          </a:p>
          <a:p>
            <a:pPr marL="285750" indent="-285750">
              <a:buFont typeface="Arial" panose="020B0604020202020204" pitchFamily="34" charset="0"/>
              <a:buChar char="•"/>
            </a:pPr>
            <a:endParaRPr lang="et-EE" dirty="0" smtClean="0"/>
          </a:p>
          <a:p>
            <a:pPr marL="285750" indent="-285750">
              <a:buFont typeface="Arial" panose="020B0604020202020204" pitchFamily="34" charset="0"/>
              <a:buChar char="•"/>
            </a:pPr>
            <a:r>
              <a:rPr lang="en-GB" dirty="0" smtClean="0"/>
              <a:t>A </a:t>
            </a:r>
            <a:r>
              <a:rPr lang="en-GB" dirty="0"/>
              <a:t>model on evaluating the public’s safety readiness as a general index system in all areas of prevention (fire safety, water safety, explosives safety, risk awareness, etc.) has been developed</a:t>
            </a:r>
            <a:r>
              <a:rPr lang="en-GB" dirty="0" smtClean="0"/>
              <a:t>.</a:t>
            </a:r>
            <a:endParaRPr lang="et-EE" dirty="0" smtClean="0"/>
          </a:p>
          <a:p>
            <a:endParaRPr lang="et-EE" dirty="0"/>
          </a:p>
          <a:p>
            <a:pPr marL="285750" indent="-285750">
              <a:buFont typeface="Arial" panose="020B0604020202020204" pitchFamily="34" charset="0"/>
              <a:buChar char="•"/>
            </a:pPr>
            <a:r>
              <a:rPr lang="en-GB" dirty="0"/>
              <a:t>An evaluation model for determining the impact of prevention measures (campaigns, public safety training, safety consulting) on the public’s awareness, attitudes and actions. </a:t>
            </a:r>
            <a:endParaRPr lang="et-EE" dirty="0" smtClean="0"/>
          </a:p>
          <a:p>
            <a:endParaRPr lang="et-EE" dirty="0"/>
          </a:p>
          <a:p>
            <a:pPr marL="285750" indent="-285750">
              <a:buFont typeface="Arial" panose="020B0604020202020204" pitchFamily="34" charset="0"/>
              <a:buChar char="•"/>
            </a:pPr>
            <a:r>
              <a:rPr lang="en-GB" dirty="0"/>
              <a:t>The evaluation model and its application guide enables the comparison of prevention results in accidental death cases with other countries participating in the project. </a:t>
            </a:r>
            <a:endParaRPr lang="et-EE" dirty="0" smtClean="0"/>
          </a:p>
          <a:p>
            <a:pPr marL="285750" indent="-285750">
              <a:buFont typeface="Arial" panose="020B0604020202020204" pitchFamily="34" charset="0"/>
              <a:buChar char="•"/>
            </a:pPr>
            <a:endParaRPr lang="et-EE" dirty="0"/>
          </a:p>
          <a:p>
            <a:pPr marL="285750" indent="-285750">
              <a:buFont typeface="Arial" panose="020B0604020202020204" pitchFamily="34" charset="0"/>
              <a:buChar char="•"/>
            </a:pPr>
            <a:r>
              <a:rPr lang="en-GB" dirty="0"/>
              <a:t>A model for implementation how to enhance the safety culture at local level.</a:t>
            </a:r>
            <a:endParaRPr lang="et-EE" dirty="0"/>
          </a:p>
          <a:p>
            <a:r>
              <a:rPr lang="en-GB" dirty="0" smtClean="0"/>
              <a:t> </a:t>
            </a:r>
            <a:endParaRPr lang="et-EE" dirty="0" smtClean="0"/>
          </a:p>
          <a:p>
            <a:endParaRPr lang="et-EE" dirty="0"/>
          </a:p>
        </p:txBody>
      </p:sp>
    </p:spTree>
    <p:extLst>
      <p:ext uri="{BB962C8B-B14F-4D97-AF65-F5344CB8AC3E}">
        <p14:creationId xmlns:p14="http://schemas.microsoft.com/office/powerpoint/2010/main" val="28361585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7869"/>
            <a:ext cx="10515600" cy="4898670"/>
          </a:xfrm>
        </p:spPr>
        <p:txBody>
          <a:bodyPr/>
          <a:lstStyle/>
          <a:p>
            <a:pPr marL="0" indent="0">
              <a:buNone/>
            </a:pPr>
            <a:endParaRPr lang="et-EE" dirty="0" smtClean="0"/>
          </a:p>
          <a:p>
            <a:pPr marL="0" indent="0">
              <a:buNone/>
            </a:pPr>
            <a:endParaRPr lang="et-EE" dirty="0"/>
          </a:p>
          <a:p>
            <a:pPr marL="0" indent="0" algn="just">
              <a:buNone/>
            </a:pPr>
            <a:r>
              <a:rPr lang="en-GB" dirty="0" smtClean="0"/>
              <a:t> </a:t>
            </a:r>
            <a:endParaRPr lang="et-EE" dirty="0"/>
          </a:p>
          <a:p>
            <a:pPr marL="0" indent="0">
              <a:buNone/>
            </a:pPr>
            <a:endParaRPr lang="et-EE" dirty="0"/>
          </a:p>
        </p:txBody>
      </p:sp>
      <p:sp>
        <p:nvSpPr>
          <p:cNvPr id="4" name="TextBox 3"/>
          <p:cNvSpPr txBox="1"/>
          <p:nvPr/>
        </p:nvSpPr>
        <p:spPr>
          <a:xfrm>
            <a:off x="195943" y="6176963"/>
            <a:ext cx="11784563" cy="597061"/>
          </a:xfrm>
          <a:prstGeom prst="rect">
            <a:avLst/>
          </a:prstGeom>
          <a:noFill/>
        </p:spPr>
        <p:txBody>
          <a:bodyPr wrap="square" rtlCol="0">
            <a:spAutoFit/>
          </a:bodyPr>
          <a:lstStyle/>
          <a:p>
            <a:endParaRPr lang="et-EE"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5494" y="5554193"/>
            <a:ext cx="11515053" cy="1245539"/>
          </a:xfrm>
          <a:prstGeom prst="rect">
            <a:avLst/>
          </a:prstGeom>
        </p:spPr>
      </p:pic>
      <p:sp>
        <p:nvSpPr>
          <p:cNvPr id="6" name="TextBox 5"/>
          <p:cNvSpPr txBox="1"/>
          <p:nvPr/>
        </p:nvSpPr>
        <p:spPr>
          <a:xfrm>
            <a:off x="410547" y="513184"/>
            <a:ext cx="11159412" cy="5693866"/>
          </a:xfrm>
          <a:prstGeom prst="rect">
            <a:avLst/>
          </a:prstGeom>
          <a:noFill/>
        </p:spPr>
        <p:txBody>
          <a:bodyPr wrap="square" rtlCol="0">
            <a:spAutoFit/>
          </a:bodyPr>
          <a:lstStyle/>
          <a:p>
            <a:pPr algn="just"/>
            <a:r>
              <a:rPr lang="en-GB" sz="2800" u="sng" dirty="0"/>
              <a:t>The short term impact </a:t>
            </a:r>
            <a:r>
              <a:rPr lang="en-GB" sz="2800" dirty="0"/>
              <a:t>of the project will be the knowledge on impact of different prevention measures (campaigns, public safety training, safety consulting) on the public’s awareness, attitudes and actions in the participating countries. Also, the tool to assess the prevention measures of a country has a scalable attribute so it can be applied to other countries as well</a:t>
            </a:r>
            <a:r>
              <a:rPr lang="en-GB" sz="2800" dirty="0" smtClean="0"/>
              <a:t>.</a:t>
            </a:r>
            <a:endParaRPr lang="et-EE" sz="2800" dirty="0" smtClean="0"/>
          </a:p>
          <a:p>
            <a:pPr algn="just"/>
            <a:endParaRPr lang="et-EE" sz="2800" dirty="0" smtClean="0"/>
          </a:p>
          <a:p>
            <a:pPr algn="just"/>
            <a:r>
              <a:rPr lang="en-GB" sz="2800" u="sng" dirty="0"/>
              <a:t>The long term impact </a:t>
            </a:r>
            <a:r>
              <a:rPr lang="en-GB" sz="2800" dirty="0"/>
              <a:t>would come from the knowledge-sharing between participating countries – the best practices and failures of prevention measures can be exchanged, so the prevention measures become more effective.</a:t>
            </a:r>
            <a:endParaRPr lang="et-EE" sz="2800" dirty="0"/>
          </a:p>
          <a:p>
            <a:pPr algn="just"/>
            <a:endParaRPr lang="et-EE" sz="2800" dirty="0"/>
          </a:p>
          <a:p>
            <a:pPr algn="just"/>
            <a:endParaRPr lang="et-EE" sz="2800" dirty="0"/>
          </a:p>
        </p:txBody>
      </p:sp>
    </p:spTree>
    <p:extLst>
      <p:ext uri="{BB962C8B-B14F-4D97-AF65-F5344CB8AC3E}">
        <p14:creationId xmlns:p14="http://schemas.microsoft.com/office/powerpoint/2010/main" val="2250655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7869"/>
            <a:ext cx="10515600" cy="4898670"/>
          </a:xfrm>
        </p:spPr>
        <p:txBody>
          <a:bodyPr/>
          <a:lstStyle/>
          <a:p>
            <a:pPr marL="0" indent="0">
              <a:buNone/>
            </a:pPr>
            <a:endParaRPr lang="et-EE" dirty="0" smtClean="0"/>
          </a:p>
          <a:p>
            <a:pPr marL="0" indent="0">
              <a:buNone/>
            </a:pPr>
            <a:endParaRPr lang="et-EE" dirty="0"/>
          </a:p>
          <a:p>
            <a:pPr marL="0" indent="0" algn="ctr">
              <a:buNone/>
            </a:pPr>
            <a:r>
              <a:rPr lang="et-EE" sz="5400" dirty="0" err="1" smtClean="0"/>
              <a:t>Thank</a:t>
            </a:r>
            <a:r>
              <a:rPr lang="et-EE" sz="5400" dirty="0" smtClean="0"/>
              <a:t> </a:t>
            </a:r>
            <a:r>
              <a:rPr lang="et-EE" sz="5400" dirty="0" err="1" smtClean="0"/>
              <a:t>you</a:t>
            </a:r>
            <a:r>
              <a:rPr lang="et-EE" sz="5400" dirty="0" smtClean="0"/>
              <a:t>!</a:t>
            </a:r>
          </a:p>
          <a:p>
            <a:pPr marL="0" indent="0" algn="ctr">
              <a:buNone/>
            </a:pPr>
            <a:endParaRPr lang="et-EE" sz="5400" dirty="0"/>
          </a:p>
          <a:p>
            <a:pPr marL="0" indent="0" algn="ctr">
              <a:buNone/>
            </a:pPr>
            <a:endParaRPr lang="et-EE" sz="5400" dirty="0" smtClean="0"/>
          </a:p>
          <a:p>
            <a:pPr marL="0" indent="0" algn="ctr">
              <a:buNone/>
            </a:pPr>
            <a:r>
              <a:rPr lang="et-EE" sz="3200" smtClean="0"/>
              <a:t>indrek.ints@rescue.ee</a:t>
            </a:r>
            <a:endParaRPr lang="et-EE" sz="3200" dirty="0"/>
          </a:p>
        </p:txBody>
      </p:sp>
      <p:sp>
        <p:nvSpPr>
          <p:cNvPr id="4" name="TextBox 3"/>
          <p:cNvSpPr txBox="1"/>
          <p:nvPr/>
        </p:nvSpPr>
        <p:spPr>
          <a:xfrm>
            <a:off x="195943" y="6176963"/>
            <a:ext cx="11784563" cy="597061"/>
          </a:xfrm>
          <a:prstGeom prst="rect">
            <a:avLst/>
          </a:prstGeom>
          <a:noFill/>
        </p:spPr>
        <p:txBody>
          <a:bodyPr wrap="square" rtlCol="0">
            <a:spAutoFit/>
          </a:bodyPr>
          <a:lstStyle/>
          <a:p>
            <a:endParaRPr lang="et-EE"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5494" y="5554193"/>
            <a:ext cx="11515053" cy="1245539"/>
          </a:xfrm>
          <a:prstGeom prst="rect">
            <a:avLst/>
          </a:prstGeom>
        </p:spPr>
      </p:pic>
    </p:spTree>
    <p:extLst>
      <p:ext uri="{BB962C8B-B14F-4D97-AF65-F5344CB8AC3E}">
        <p14:creationId xmlns:p14="http://schemas.microsoft.com/office/powerpoint/2010/main" val="6428509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645</Words>
  <Application>Microsoft Office PowerPoint</Application>
  <PresentationFormat>Widescreen</PresentationFormat>
  <Paragraphs>68</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Developing an evaluation model to assess prevention measures  (EVAPREM)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SMIT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an evaluation model to assess prevention measures  (EVAPREM)</dc:title>
  <dc:creator>Indrek Ints</dc:creator>
  <cp:lastModifiedBy>Indrek Ints</cp:lastModifiedBy>
  <cp:revision>13</cp:revision>
  <dcterms:created xsi:type="dcterms:W3CDTF">2017-01-16T13:05:54Z</dcterms:created>
  <dcterms:modified xsi:type="dcterms:W3CDTF">2017-01-16T14:29:02Z</dcterms:modified>
</cp:coreProperties>
</file>