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489FA4D-9259-4C00-8707-ED9C9FCC0D6B}" type="datetimeFigureOut">
              <a:rPr lang="en-US" smtClean="0"/>
              <a:t>11/19/2020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2445810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9FA4D-9259-4C00-8707-ED9C9FCC0D6B}"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422040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489FA4D-9259-4C00-8707-ED9C9FCC0D6B}"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496730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489FA4D-9259-4C00-8707-ED9C9FCC0D6B}"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1171350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9FA4D-9259-4C00-8707-ED9C9FCC0D6B}"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1361009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489FA4D-9259-4C00-8707-ED9C9FCC0D6B}" type="datetimeFigureOut">
              <a:rPr lang="en-US" smtClean="0"/>
              <a:t>11/19/2020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349817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489FA4D-9259-4C00-8707-ED9C9FCC0D6B}" type="datetimeFigureOut">
              <a:rPr lang="en-US" smtClean="0"/>
              <a:t>11/19/2020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1517416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489FA4D-9259-4C00-8707-ED9C9FCC0D6B}"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3488536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489FA4D-9259-4C00-8707-ED9C9FCC0D6B}"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424548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9FA4D-9259-4C00-8707-ED9C9FCC0D6B}"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906538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9FA4D-9259-4C00-8707-ED9C9FCC0D6B}"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153346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9FA4D-9259-4C00-8707-ED9C9FCC0D6B}"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1935686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9FA4D-9259-4C00-8707-ED9C9FCC0D6B}" type="datetimeFigureOut">
              <a:rPr lang="en-US" smtClean="0"/>
              <a:t>11/19/2020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159430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9FA4D-9259-4C00-8707-ED9C9FCC0D6B}" type="datetimeFigureOut">
              <a:rPr lang="en-US" smtClean="0"/>
              <a:t>11/19/2020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327884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9FA4D-9259-4C00-8707-ED9C9FCC0D6B}" type="datetimeFigureOut">
              <a:rPr lang="en-US" smtClean="0"/>
              <a:t>11/19/2020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2471465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9FA4D-9259-4C00-8707-ED9C9FCC0D6B}"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3143090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9FA4D-9259-4C00-8707-ED9C9FCC0D6B}"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460C3BB-5CA5-42A0-9F72-6E85F4317A9C}" type="slidenum">
              <a:rPr lang="en-US" smtClean="0"/>
              <a:t>‹#›</a:t>
            </a:fld>
            <a:endParaRPr lang="en-US"/>
          </a:p>
        </p:txBody>
      </p:sp>
    </p:spTree>
    <p:extLst>
      <p:ext uri="{BB962C8B-B14F-4D97-AF65-F5344CB8AC3E}">
        <p14:creationId xmlns:p14="http://schemas.microsoft.com/office/powerpoint/2010/main" val="3079811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489FA4D-9259-4C00-8707-ED9C9FCC0D6B}" type="datetimeFigureOut">
              <a:rPr lang="en-US" smtClean="0"/>
              <a:t>11/19/2020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460C3BB-5CA5-42A0-9F72-6E85F4317A9C}" type="slidenum">
              <a:rPr lang="en-US" smtClean="0"/>
              <a:t>‹#›</a:t>
            </a:fld>
            <a:endParaRPr lang="en-US"/>
          </a:p>
        </p:txBody>
      </p:sp>
    </p:spTree>
    <p:extLst>
      <p:ext uri="{BB962C8B-B14F-4D97-AF65-F5344CB8AC3E}">
        <p14:creationId xmlns:p14="http://schemas.microsoft.com/office/powerpoint/2010/main" val="3768266056"/>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 id="214748378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0A330-BDF9-4979-AB69-B2215EFEA993}"/>
              </a:ext>
            </a:extLst>
          </p:cNvPr>
          <p:cNvSpPr>
            <a:spLocks noGrp="1"/>
          </p:cNvSpPr>
          <p:nvPr>
            <p:ph type="ctrTitle"/>
          </p:nvPr>
        </p:nvSpPr>
        <p:spPr>
          <a:xfrm>
            <a:off x="2841522" y="2222091"/>
            <a:ext cx="7000568" cy="1193382"/>
          </a:xfrm>
        </p:spPr>
        <p:txBody>
          <a:bodyPr>
            <a:normAutofit fontScale="90000"/>
          </a:bodyPr>
          <a:lstStyle/>
          <a:p>
            <a:pPr algn="ctr"/>
            <a:r>
              <a:rPr lang="en-US" sz="4000" b="1" dirty="0">
                <a:latin typeface="Monotype Corsiva" panose="03010101010201010101" pitchFamily="66" charset="0"/>
                <a:ea typeface="Times New Roman" panose="02020603050405020304" pitchFamily="18" charset="0"/>
                <a:cs typeface="Times New Roman" panose="02020603050405020304" pitchFamily="18" charset="0"/>
              </a:rPr>
              <a:t/>
            </a:r>
            <a:br>
              <a:rPr lang="en-US" sz="4000" b="1" dirty="0">
                <a:latin typeface="Monotype Corsiva" panose="03010101010201010101" pitchFamily="66" charset="0"/>
                <a:ea typeface="Times New Roman" panose="02020603050405020304" pitchFamily="18" charset="0"/>
                <a:cs typeface="Times New Roman" panose="02020603050405020304" pitchFamily="18" charset="0"/>
              </a:rPr>
            </a:br>
            <a:r>
              <a:rPr lang="en-US" sz="4000" b="1" dirty="0">
                <a:latin typeface="Monotype Corsiva" panose="03010101010201010101" pitchFamily="66" charset="0"/>
                <a:ea typeface="Times New Roman" panose="02020603050405020304" pitchFamily="18" charset="0"/>
                <a:cs typeface="Times New Roman" panose="02020603050405020304" pitchFamily="18" charset="0"/>
              </a:rPr>
              <a:t/>
            </a:r>
            <a:br>
              <a:rPr lang="en-US" sz="4000" b="1" dirty="0">
                <a:latin typeface="Monotype Corsiva" panose="03010101010201010101" pitchFamily="66" charset="0"/>
                <a:ea typeface="Times New Roman" panose="02020603050405020304" pitchFamily="18" charset="0"/>
                <a:cs typeface="Times New Roman" panose="02020603050405020304" pitchFamily="18" charset="0"/>
              </a:rPr>
            </a:br>
            <a:r>
              <a:rPr lang="en-US" sz="4000" b="1" dirty="0">
                <a:latin typeface="Monotype Corsiva" panose="03010101010201010101" pitchFamily="66" charset="0"/>
                <a:ea typeface="Times New Roman" panose="02020603050405020304" pitchFamily="18" charset="0"/>
                <a:cs typeface="Times New Roman" panose="02020603050405020304" pitchFamily="18" charset="0"/>
              </a:rPr>
              <a:t>Development of the National Risk Assessment for all types of hazards affecting Montenegro</a:t>
            </a:r>
            <a:r>
              <a:rPr lang="sr-Latn-ME" sz="2400" b="1" dirty="0">
                <a:latin typeface="Monotype Corsiva" panose="03010101010201010101" pitchFamily="66" charset="0"/>
                <a:ea typeface="Times New Roman" panose="02020603050405020304" pitchFamily="18" charset="0"/>
                <a:cs typeface="Times New Roman" panose="02020603050405020304" pitchFamily="18" charset="0"/>
              </a:rPr>
              <a:t/>
            </a:r>
            <a:br>
              <a:rPr lang="sr-Latn-ME" sz="2400" b="1" dirty="0">
                <a:latin typeface="Monotype Corsiva" panose="03010101010201010101" pitchFamily="66" charset="0"/>
                <a:ea typeface="Times New Roman" panose="02020603050405020304" pitchFamily="18" charset="0"/>
                <a:cs typeface="Times New Roman" panose="02020603050405020304" pitchFamily="18" charset="0"/>
              </a:rPr>
            </a:br>
            <a:r>
              <a:rPr lang="sr-Latn-ME" sz="2400" b="1" dirty="0">
                <a:latin typeface="Monotype Corsiva" panose="03010101010201010101" pitchFamily="66" charset="0"/>
                <a:ea typeface="Times New Roman" panose="02020603050405020304" pitchFamily="18" charset="0"/>
                <a:cs typeface="Times New Roman" panose="02020603050405020304" pitchFamily="18" charset="0"/>
              </a:rPr>
              <a:t/>
            </a:r>
            <a:br>
              <a:rPr lang="sr-Latn-ME" sz="2400" b="1" dirty="0">
                <a:latin typeface="Monotype Corsiva" panose="03010101010201010101" pitchFamily="66" charset="0"/>
                <a:ea typeface="Times New Roman" panose="02020603050405020304" pitchFamily="18" charset="0"/>
                <a:cs typeface="Times New Roman" panose="02020603050405020304" pitchFamily="18" charset="0"/>
              </a:rPr>
            </a:b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ea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8076B384-9A88-4205-8BB1-E962CF0FA294}"/>
              </a:ext>
            </a:extLst>
          </p:cNvPr>
          <p:cNvSpPr>
            <a:spLocks noGrp="1"/>
          </p:cNvSpPr>
          <p:nvPr>
            <p:ph type="subTitle" idx="1"/>
          </p:nvPr>
        </p:nvSpPr>
        <p:spPr>
          <a:xfrm>
            <a:off x="1278194" y="2589562"/>
            <a:ext cx="9144000" cy="2959873"/>
          </a:xfrm>
        </p:spPr>
        <p:txBody>
          <a:bodyPr>
            <a:normAutofit/>
          </a:bodyPr>
          <a:lstStyle/>
          <a:p>
            <a:pPr algn="just"/>
            <a:r>
              <a:rPr lang="en-US" b="1" dirty="0">
                <a:solidFill>
                  <a:schemeClr val="bg1"/>
                </a:solidFill>
                <a:highlight>
                  <a:srgbClr val="FF00FF"/>
                </a:highlight>
                <a:latin typeface="Times New Roman" panose="02020603050405020304" pitchFamily="18" charset="0"/>
                <a:cs typeface="Times New Roman" panose="02020603050405020304" pitchFamily="18" charset="0"/>
              </a:rPr>
              <a:t>The Disaster Risk Assessment </a:t>
            </a:r>
            <a:r>
              <a:rPr lang="sr-Latn-ME" b="1" dirty="0">
                <a:solidFill>
                  <a:schemeClr val="bg1"/>
                </a:solidFill>
                <a:highlight>
                  <a:srgbClr val="FF00FF"/>
                </a:highlight>
                <a:latin typeface="Times New Roman" panose="02020603050405020304" pitchFamily="18" charset="0"/>
                <a:cs typeface="Times New Roman" panose="02020603050405020304" pitchFamily="18" charset="0"/>
              </a:rPr>
              <a:t>of Montenegro </a:t>
            </a:r>
            <a:r>
              <a:rPr lang="en-US" dirty="0">
                <a:solidFill>
                  <a:schemeClr val="bg1"/>
                </a:solidFill>
                <a:latin typeface="Times New Roman" panose="02020603050405020304" pitchFamily="18" charset="0"/>
                <a:cs typeface="Times New Roman" panose="02020603050405020304" pitchFamily="18" charset="0"/>
              </a:rPr>
              <a:t>will contain in its contents </a:t>
            </a:r>
            <a:r>
              <a:rPr lang="en-US" b="1" dirty="0">
                <a:solidFill>
                  <a:schemeClr val="bg1"/>
                </a:solidFill>
                <a:latin typeface="Times New Roman" panose="02020603050405020304" pitchFamily="18" charset="0"/>
                <a:cs typeface="Times New Roman" panose="02020603050405020304" pitchFamily="18" charset="0"/>
              </a:rPr>
              <a:t>information and data </a:t>
            </a:r>
            <a:r>
              <a:rPr lang="en-US" dirty="0">
                <a:solidFill>
                  <a:schemeClr val="bg1"/>
                </a:solidFill>
                <a:latin typeface="Times New Roman" panose="02020603050405020304" pitchFamily="18" charset="0"/>
                <a:cs typeface="Times New Roman" panose="02020603050405020304" pitchFamily="18" charset="0"/>
              </a:rPr>
              <a:t>on: all types of risks which endanger citizens, material and cultural goods, as well as environment; different </a:t>
            </a:r>
            <a:r>
              <a:rPr lang="en-US" b="1" dirty="0">
                <a:solidFill>
                  <a:schemeClr val="bg1"/>
                </a:solidFill>
                <a:latin typeface="Times New Roman" panose="02020603050405020304" pitchFamily="18" charset="0"/>
                <a:cs typeface="Times New Roman" panose="02020603050405020304" pitchFamily="18" charset="0"/>
              </a:rPr>
              <a:t>scenarios </a:t>
            </a:r>
            <a:r>
              <a:rPr lang="en-US" dirty="0">
                <a:solidFill>
                  <a:schemeClr val="bg1"/>
                </a:solidFill>
                <a:latin typeface="Times New Roman" panose="02020603050405020304" pitchFamily="18" charset="0"/>
                <a:cs typeface="Times New Roman" panose="02020603050405020304" pitchFamily="18" charset="0"/>
              </a:rPr>
              <a:t>about the occurrence of each risk individually; </a:t>
            </a:r>
            <a:r>
              <a:rPr lang="en-US" b="1" dirty="0">
                <a:solidFill>
                  <a:schemeClr val="bg1"/>
                </a:solidFill>
                <a:latin typeface="Times New Roman" panose="02020603050405020304" pitchFamily="18" charset="0"/>
                <a:cs typeface="Times New Roman" panose="02020603050405020304" pitchFamily="18" charset="0"/>
              </a:rPr>
              <a:t>risk matrices; risk maps</a:t>
            </a:r>
            <a:r>
              <a:rPr lang="en-US" dirty="0">
                <a:solidFill>
                  <a:schemeClr val="bg1"/>
                </a:solidFill>
                <a:latin typeface="Times New Roman" panose="02020603050405020304" pitchFamily="18" charset="0"/>
                <a:cs typeface="Times New Roman" panose="02020603050405020304" pitchFamily="18" charset="0"/>
              </a:rPr>
              <a:t>; the degree of </a:t>
            </a:r>
            <a:r>
              <a:rPr lang="en-US" b="1" dirty="0">
                <a:solidFill>
                  <a:schemeClr val="bg1"/>
                </a:solidFill>
                <a:latin typeface="Times New Roman" panose="02020603050405020304" pitchFamily="18" charset="0"/>
                <a:cs typeface="Times New Roman" panose="02020603050405020304" pitchFamily="18" charset="0"/>
              </a:rPr>
              <a:t>threat</a:t>
            </a:r>
            <a:r>
              <a:rPr lang="en-US" dirty="0">
                <a:solidFill>
                  <a:schemeClr val="bg1"/>
                </a:solidFill>
                <a:latin typeface="Times New Roman" panose="02020603050405020304" pitchFamily="18" charset="0"/>
                <a:cs typeface="Times New Roman" panose="02020603050405020304" pitchFamily="18" charset="0"/>
              </a:rPr>
              <a:t> posed by the identified risks; </a:t>
            </a:r>
            <a:r>
              <a:rPr lang="en-US" b="1" dirty="0">
                <a:solidFill>
                  <a:schemeClr val="bg1"/>
                </a:solidFill>
                <a:latin typeface="Times New Roman" panose="02020603050405020304" pitchFamily="18" charset="0"/>
                <a:cs typeface="Times New Roman" panose="02020603050405020304" pitchFamily="18" charset="0"/>
              </a:rPr>
              <a:t>analysis</a:t>
            </a:r>
            <a:r>
              <a:rPr lang="en-US" dirty="0">
                <a:solidFill>
                  <a:schemeClr val="bg1"/>
                </a:solidFill>
                <a:latin typeface="Times New Roman" panose="02020603050405020304" pitchFamily="18" charset="0"/>
                <a:cs typeface="Times New Roman" panose="02020603050405020304" pitchFamily="18" charset="0"/>
              </a:rPr>
              <a:t> of resources available to participants of the rescue and protection system in Montenegro. </a:t>
            </a:r>
            <a:endParaRPr lang="sr-Latn-ME" dirty="0">
              <a:solidFill>
                <a:schemeClr val="bg1"/>
              </a:solidFill>
              <a:latin typeface="Times New Roman" panose="02020603050405020304" pitchFamily="18" charset="0"/>
              <a:cs typeface="Times New Roman" panose="02020603050405020304" pitchFamily="18" charset="0"/>
            </a:endParaRPr>
          </a:p>
          <a:p>
            <a:pPr algn="just"/>
            <a:r>
              <a:rPr lang="en-US" b="1" dirty="0">
                <a:solidFill>
                  <a:schemeClr val="bg1"/>
                </a:solidFill>
                <a:highlight>
                  <a:srgbClr val="FF00FF"/>
                </a:highlight>
                <a:latin typeface="Times New Roman" panose="02020603050405020304" pitchFamily="18" charset="0"/>
                <a:cs typeface="Times New Roman" panose="02020603050405020304" pitchFamily="18" charset="0"/>
              </a:rPr>
              <a:t>Requested amount </a:t>
            </a:r>
            <a:r>
              <a:rPr lang="en-US" dirty="0">
                <a:solidFill>
                  <a:schemeClr val="bg1"/>
                </a:solidFill>
                <a:latin typeface="Times New Roman" panose="02020603050405020304" pitchFamily="18" charset="0"/>
                <a:cs typeface="Times New Roman" panose="02020603050405020304" pitchFamily="18" charset="0"/>
              </a:rPr>
              <a:t>(in €): 750 000</a:t>
            </a:r>
            <a:r>
              <a:rPr lang="sr-Latn-ME" dirty="0">
                <a:solidFill>
                  <a:schemeClr val="bg1"/>
                </a:solidFill>
                <a:latin typeface="Times New Roman" panose="02020603050405020304" pitchFamily="18" charset="0"/>
                <a:cs typeface="Times New Roman" panose="02020603050405020304" pitchFamily="18" charset="0"/>
              </a:rPr>
              <a:t> </a:t>
            </a:r>
            <a:r>
              <a:rPr lang="en-US" dirty="0">
                <a:solidFill>
                  <a:schemeClr val="bg1"/>
                </a:solidFill>
                <a:latin typeface="Times New Roman" panose="02020603050405020304" pitchFamily="18" charset="0"/>
                <a:cs typeface="Times New Roman" panose="02020603050405020304" pitchFamily="18" charset="0"/>
              </a:rPr>
              <a:t>      </a:t>
            </a:r>
            <a:r>
              <a:rPr lang="sr-Latn-ME" dirty="0">
                <a:solidFill>
                  <a:schemeClr val="bg1"/>
                </a:solidFill>
                <a:latin typeface="Times New Roman" panose="02020603050405020304" pitchFamily="18" charset="0"/>
                <a:cs typeface="Times New Roman" panose="02020603050405020304" pitchFamily="18" charset="0"/>
              </a:rPr>
              <a: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cca</a:t>
            </a:r>
            <a:r>
              <a:rPr lang="en-US" dirty="0">
                <a:solidFill>
                  <a:schemeClr val="bg1"/>
                </a:solidFill>
                <a:latin typeface="Times New Roman" panose="02020603050405020304" pitchFamily="18" charset="0"/>
                <a:cs typeface="Times New Roman" panose="02020603050405020304" pitchFamily="18" charset="0"/>
              </a:rPr>
              <a:t> </a:t>
            </a:r>
            <a:r>
              <a:rPr lang="sr-Latn-ME" dirty="0">
                <a:solidFill>
                  <a:schemeClr val="bg1"/>
                </a:solidFill>
                <a:latin typeface="Times New Roman" panose="02020603050405020304" pitchFamily="18" charset="0"/>
                <a:cs typeface="Times New Roman" panose="02020603050405020304" pitchFamily="18" charset="0"/>
              </a:rPr>
              <a:t>473, 998.00)</a:t>
            </a:r>
          </a:p>
          <a:p>
            <a:pPr algn="just"/>
            <a:r>
              <a:rPr lang="en-US" b="1" dirty="0">
                <a:solidFill>
                  <a:schemeClr val="bg1"/>
                </a:solidFill>
                <a:highlight>
                  <a:srgbClr val="FF00FF"/>
                </a:highlight>
                <a:latin typeface="Times New Roman" panose="02020603050405020304" pitchFamily="18" charset="0"/>
                <a:cs typeface="Times New Roman" panose="02020603050405020304" pitchFamily="18" charset="0"/>
              </a:rPr>
              <a:t>Duration</a:t>
            </a:r>
            <a:r>
              <a:rPr lang="en-US" b="1" dirty="0">
                <a:solidFill>
                  <a:schemeClr val="bg1"/>
                </a:solidFill>
                <a:latin typeface="Times New Roman" panose="02020603050405020304" pitchFamily="18" charset="0"/>
                <a:cs typeface="Times New Roman" panose="02020603050405020304" pitchFamily="18" charset="0"/>
              </a:rPr>
              <a:t> </a:t>
            </a:r>
            <a:r>
              <a:rPr lang="en-US" dirty="0">
                <a:solidFill>
                  <a:schemeClr val="bg1"/>
                </a:solidFill>
                <a:latin typeface="Times New Roman" panose="02020603050405020304" pitchFamily="18" charset="0"/>
                <a:cs typeface="Times New Roman" panose="02020603050405020304" pitchFamily="18" charset="0"/>
              </a:rPr>
              <a:t>: 12 months</a:t>
            </a:r>
            <a:r>
              <a:rPr lang="sr-Latn-ME" dirty="0">
                <a:solidFill>
                  <a:schemeClr val="bg1"/>
                </a:solidFill>
                <a:latin typeface="Times New Roman" panose="02020603050405020304" pitchFamily="18" charset="0"/>
                <a:cs typeface="Times New Roman" panose="02020603050405020304" pitchFamily="18" charset="0"/>
              </a:rPr>
              <a:t> </a:t>
            </a:r>
            <a:r>
              <a:rPr lang="en-US" dirty="0">
                <a:solidFill>
                  <a:schemeClr val="bg1"/>
                </a:solidFill>
                <a:latin typeface="Times New Roman" panose="02020603050405020304" pitchFamily="18" charset="0"/>
                <a:cs typeface="Times New Roman" panose="02020603050405020304" pitchFamily="18" charset="0"/>
              </a:rPr>
              <a:t>    </a:t>
            </a:r>
            <a:r>
              <a:rPr lang="sr-Latn-ME" dirty="0">
                <a:solidFill>
                  <a:schemeClr val="bg1"/>
                </a:solidFill>
                <a:latin typeface="Times New Roman" panose="02020603050405020304" pitchFamily="18" charset="0"/>
                <a:cs typeface="Times New Roman" panose="02020603050405020304" pitchFamily="18" charset="0"/>
              </a:rPr>
              <a:t>(starting from 15 December 2020)</a:t>
            </a:r>
            <a:endParaRPr lang="en-US" dirty="0">
              <a:solidFill>
                <a:schemeClr val="bg1"/>
              </a:solidFill>
              <a:latin typeface="Times New Roman" panose="02020603050405020304" pitchFamily="18" charset="0"/>
              <a:cs typeface="Times New Roman" panose="02020603050405020304" pitchFamily="18" charset="0"/>
            </a:endParaRPr>
          </a:p>
        </p:txBody>
      </p:sp>
      <p:pic>
        <p:nvPicPr>
          <p:cNvPr id="13" name="Attēls 4"/>
          <p:cNvPicPr>
            <a:picLocks noChangeAspect="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453357" y="693683"/>
            <a:ext cx="1852098" cy="1807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8092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3F5B5-F065-4AC9-A9EB-5324FA43157B}"/>
              </a:ext>
            </a:extLst>
          </p:cNvPr>
          <p:cNvSpPr>
            <a:spLocks noGrp="1"/>
          </p:cNvSpPr>
          <p:nvPr>
            <p:ph type="title"/>
          </p:nvPr>
        </p:nvSpPr>
        <p:spPr>
          <a:xfrm>
            <a:off x="838200" y="294199"/>
            <a:ext cx="10515600" cy="1396490"/>
          </a:xfrm>
        </p:spPr>
        <p:txBody>
          <a:bodyPr>
            <a:noAutofit/>
          </a:bodyPr>
          <a:lstStyle/>
          <a:p>
            <a:pPr algn="ctr"/>
            <a:r>
              <a:rPr lang="sr-Latn-ME" sz="3600" dirty="0">
                <a:latin typeface="Times New Roman" panose="02020603050405020304" pitchFamily="18" charset="0"/>
                <a:cs typeface="Times New Roman" panose="02020603050405020304" pitchFamily="18" charset="0"/>
              </a:rPr>
              <a:t/>
            </a:r>
            <a:br>
              <a:rPr lang="sr-Latn-ME"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Short description</a:t>
            </a:r>
            <a:r>
              <a:rPr lang="sr-Latn-ME"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background information</a:t>
            </a:r>
            <a:br>
              <a:rPr lang="en-US" sz="3600" dirty="0">
                <a:latin typeface="Times New Roman" panose="02020603050405020304" pitchFamily="18" charset="0"/>
                <a:cs typeface="Times New Roman" panose="02020603050405020304" pitchFamily="18" charset="0"/>
              </a:rPr>
            </a:br>
            <a:r>
              <a:rPr lang="sr-Latn-ME" sz="3600" dirty="0">
                <a:latin typeface="Times New Roman" panose="02020603050405020304" pitchFamily="18" charset="0"/>
                <a:cs typeface="Times New Roman" panose="02020603050405020304" pitchFamily="18" charset="0"/>
              </a:rPr>
              <a:t>and </a:t>
            </a:r>
            <a:r>
              <a:rPr lang="en-US" sz="3600" dirty="0">
                <a:latin typeface="Times New Roman" panose="02020603050405020304" pitchFamily="18" charset="0"/>
                <a:cs typeface="Times New Roman" panose="02020603050405020304" pitchFamily="18" charset="0"/>
              </a:rPr>
              <a:t>reasons to justify the action: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70DAC67-86EB-460C-8835-73904020D169}"/>
              </a:ext>
            </a:extLst>
          </p:cNvPr>
          <p:cNvSpPr>
            <a:spLocks noGrp="1"/>
          </p:cNvSpPr>
          <p:nvPr>
            <p:ph idx="1"/>
          </p:nvPr>
        </p:nvSpPr>
        <p:spPr>
          <a:xfrm>
            <a:off x="523400" y="2290915"/>
            <a:ext cx="9613659" cy="4879107"/>
          </a:xfrm>
        </p:spPr>
        <p:txBody>
          <a:bodyPr>
            <a:normAutofit fontScale="55000" lnSpcReduction="20000"/>
          </a:bodyPr>
          <a:lstStyle/>
          <a:p>
            <a:r>
              <a:rPr lang="en-US" sz="2200" dirty="0">
                <a:latin typeface="Times New Roman" panose="02020603050405020304" pitchFamily="18" charset="0"/>
                <a:cs typeface="Times New Roman" panose="02020603050405020304" pitchFamily="18" charset="0"/>
              </a:rPr>
              <a:t>National Risk Assessment drafted and adopted by the Government will enable a </a:t>
            </a:r>
            <a:r>
              <a:rPr lang="en-US" sz="2200" b="1" dirty="0">
                <a:latin typeface="Times New Roman" panose="02020603050405020304" pitchFamily="18" charset="0"/>
                <a:cs typeface="Times New Roman" panose="02020603050405020304" pitchFamily="18" charset="0"/>
              </a:rPr>
              <a:t>more realistic and comprehensive overview of the risk characteristics </a:t>
            </a:r>
            <a:r>
              <a:rPr lang="en-US" sz="2200" dirty="0">
                <a:latin typeface="Times New Roman" panose="02020603050405020304" pitchFamily="18" charset="0"/>
                <a:cs typeface="Times New Roman" panose="02020603050405020304" pitchFamily="18" charset="0"/>
              </a:rPr>
              <a:t>and levels of their impact faced by citizens and the environment in Montenegro, which will directly influence the strategic risk management for the purposes of prevention and preparedness, implementation of appropriate measures for the prevention against risks and preparedness</a:t>
            </a:r>
            <a:r>
              <a:rPr lang="en-US" sz="2200" b="1" dirty="0">
                <a:latin typeface="Times New Roman" panose="02020603050405020304" pitchFamily="18" charset="0"/>
                <a:cs typeface="Times New Roman" panose="02020603050405020304" pitchFamily="18" charset="0"/>
              </a:rPr>
              <a:t>, strengthen institutional and technical capacities</a:t>
            </a:r>
            <a:r>
              <a:rPr lang="en-US" sz="2200" dirty="0">
                <a:latin typeface="Times New Roman" panose="02020603050405020304" pitchFamily="18" charset="0"/>
                <a:cs typeface="Times New Roman" panose="02020603050405020304" pitchFamily="18" charset="0"/>
              </a:rPr>
              <a:t>, and lead to the </a:t>
            </a:r>
            <a:r>
              <a:rPr lang="en-US" sz="2200" b="1" dirty="0">
                <a:latin typeface="Times New Roman" panose="02020603050405020304" pitchFamily="18" charset="0"/>
                <a:cs typeface="Times New Roman" panose="02020603050405020304" pitchFamily="18" charset="0"/>
              </a:rPr>
              <a:t>advancement of all-conscious decision makers at all levels </a:t>
            </a:r>
            <a:r>
              <a:rPr lang="en-US" sz="2200" dirty="0">
                <a:latin typeface="Times New Roman" panose="02020603050405020304" pitchFamily="18" charset="0"/>
                <a:cs typeface="Times New Roman" panose="02020603050405020304" pitchFamily="18" charset="0"/>
              </a:rPr>
              <a:t>of Government. </a:t>
            </a:r>
            <a:endParaRPr lang="sr-Latn-ME" sz="2200" dirty="0">
              <a:latin typeface="Times New Roman" panose="02020603050405020304" pitchFamily="18" charset="0"/>
              <a:cs typeface="Times New Roman" panose="02020603050405020304" pitchFamily="18" charset="0"/>
            </a:endParaRPr>
          </a:p>
          <a:p>
            <a:endParaRPr lang="sr-Latn-ME"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In December 2017, Montenegro adopted the </a:t>
            </a:r>
            <a:r>
              <a:rPr lang="en-US" sz="2200" b="1" dirty="0">
                <a:latin typeface="Times New Roman" panose="02020603050405020304" pitchFamily="18" charset="0"/>
                <a:cs typeface="Times New Roman" panose="02020603050405020304" pitchFamily="18" charset="0"/>
              </a:rPr>
              <a:t>National Strategy for Disaster Risk Reduction with Dynamic Activity Plan </a:t>
            </a:r>
            <a:r>
              <a:rPr lang="en-US" sz="2200" dirty="0">
                <a:latin typeface="Times New Roman" panose="02020603050405020304" pitchFamily="18" charset="0"/>
                <a:cs typeface="Times New Roman" panose="02020603050405020304" pitchFamily="18" charset="0"/>
              </a:rPr>
              <a:t>for period 2018-2023. The Plan outlines the National Risk Assessment as an activity to be implemented. Also, </a:t>
            </a:r>
            <a:r>
              <a:rPr lang="en-US" sz="2200" b="1" dirty="0">
                <a:latin typeface="Times New Roman" panose="02020603050405020304" pitchFamily="18" charset="0"/>
                <a:cs typeface="Times New Roman" panose="02020603050405020304" pitchFamily="18" charset="0"/>
              </a:rPr>
              <a:t>Law on Rescue and Protection </a:t>
            </a:r>
            <a:r>
              <a:rPr lang="en-US" sz="2200" dirty="0">
                <a:latin typeface="Times New Roman" panose="02020603050405020304" pitchFamily="18" charset="0"/>
                <a:cs typeface="Times New Roman" panose="02020603050405020304" pitchFamily="18" charset="0"/>
              </a:rPr>
              <a:t>(Official Gazette of Montenegro, no 13/07, 32/11 and 54/16) in Article 34 stipulates that Ministry of Interior – Directorate for Emergency Management is obliged to draft National Risk Assessment. When it comes to EU legislation that has supremacy over domestic legislative acts</a:t>
            </a:r>
            <a:r>
              <a:rPr lang="en-US" sz="2200" b="1" dirty="0">
                <a:latin typeface="Times New Roman" panose="02020603050405020304" pitchFamily="18" charset="0"/>
                <a:cs typeface="Times New Roman" panose="02020603050405020304" pitchFamily="18" charset="0"/>
              </a:rPr>
              <a:t>, Decision No 1313/2013 EU and Decision (EU) 2019/420 of Article 6 </a:t>
            </a:r>
            <a:r>
              <a:rPr lang="en-US" sz="2200" dirty="0">
                <a:latin typeface="Times New Roman" panose="02020603050405020304" pitchFamily="18" charset="0"/>
                <a:cs typeface="Times New Roman" panose="02020603050405020304" pitchFamily="18" charset="0"/>
              </a:rPr>
              <a:t>lays down the obligation of the Member States of EU Civil Protection Mechanism to develop and adopt National Risk Assessment. As a part of the Negotiation process to enter the EU, the field of civil protection is covered within the Chapter 27 – Environment and Climate Change. At the moment, Montenegro is developing the Action Plan to implement </a:t>
            </a:r>
            <a:r>
              <a:rPr lang="en-US" sz="2200" b="1" dirty="0">
                <a:latin typeface="Times New Roman" panose="02020603050405020304" pitchFamily="18" charset="0"/>
                <a:cs typeface="Times New Roman" panose="02020603050405020304" pitchFamily="18" charset="0"/>
              </a:rPr>
              <a:t>NEAS Strategy</a:t>
            </a:r>
            <a:r>
              <a:rPr lang="en-US" sz="2200" dirty="0">
                <a:latin typeface="Times New Roman" panose="02020603050405020304" pitchFamily="18" charset="0"/>
                <a:cs typeface="Times New Roman" panose="02020603050405020304" pitchFamily="18" charset="0"/>
              </a:rPr>
              <a:t>, and the request of the European Commission sets the development of the National Risk Assessment as an imperative. The said Action Plan also envisages that the NRA is to be developed to the end of 2021.</a:t>
            </a:r>
          </a:p>
          <a:p>
            <a:r>
              <a:rPr lang="en-US" sz="2200" dirty="0">
                <a:latin typeface="Times New Roman" panose="02020603050405020304" pitchFamily="18" charset="0"/>
                <a:cs typeface="Times New Roman" panose="02020603050405020304" pitchFamily="18" charset="0"/>
              </a:rPr>
              <a:t>As a </a:t>
            </a:r>
            <a:r>
              <a:rPr lang="en-US" sz="2200" b="1" dirty="0">
                <a:latin typeface="Times New Roman" panose="02020603050405020304" pitchFamily="18" charset="0"/>
                <a:cs typeface="Times New Roman" panose="02020603050405020304" pitchFamily="18" charset="0"/>
              </a:rPr>
              <a:t>member of UN and a signatory to the Paris Agreement, Sustainable Development Goals</a:t>
            </a:r>
            <a:r>
              <a:rPr lang="en-US" sz="2200" dirty="0">
                <a:latin typeface="Times New Roman" panose="02020603050405020304" pitchFamily="18" charset="0"/>
                <a:cs typeface="Times New Roman" panose="02020603050405020304" pitchFamily="18" charset="0"/>
              </a:rPr>
              <a:t>, Montenegro is fully committed to fulfil the global goals and priorities related to climate change adaptation and disaster risk reduction. One of the priority objectives under the </a:t>
            </a:r>
            <a:r>
              <a:rPr lang="en-US" sz="2200" b="1" dirty="0">
                <a:latin typeface="Times New Roman" panose="02020603050405020304" pitchFamily="18" charset="0"/>
                <a:cs typeface="Times New Roman" panose="02020603050405020304" pitchFamily="18" charset="0"/>
              </a:rPr>
              <a:t>Sendai Framework for </a:t>
            </a:r>
            <a:r>
              <a:rPr lang="en-US" sz="2200" b="1" dirty="0" err="1">
                <a:latin typeface="Times New Roman" panose="02020603050405020304" pitchFamily="18" charset="0"/>
                <a:cs typeface="Times New Roman" panose="02020603050405020304" pitchFamily="18" charset="0"/>
              </a:rPr>
              <a:t>DRR</a:t>
            </a:r>
            <a:r>
              <a:rPr lang="en-US"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is the development of National Disaster Risk Assessment.</a:t>
            </a:r>
          </a:p>
          <a:p>
            <a:r>
              <a:rPr lang="en-US" sz="2200" dirty="0">
                <a:latin typeface="Times New Roman" panose="02020603050405020304" pitchFamily="18" charset="0"/>
                <a:cs typeface="Times New Roman" panose="02020603050405020304" pitchFamily="18" charset="0"/>
              </a:rPr>
              <a:t>By drafting such an </a:t>
            </a:r>
            <a:r>
              <a:rPr lang="en-US" sz="2200" b="1" dirty="0">
                <a:latin typeface="Times New Roman" panose="02020603050405020304" pitchFamily="18" charset="0"/>
                <a:cs typeface="Times New Roman" panose="02020603050405020304" pitchFamily="18" charset="0"/>
              </a:rPr>
              <a:t>important strategic document</a:t>
            </a:r>
            <a:r>
              <a:rPr lang="en-US" sz="2200" dirty="0">
                <a:latin typeface="Times New Roman" panose="02020603050405020304" pitchFamily="18" charset="0"/>
                <a:cs typeface="Times New Roman" panose="02020603050405020304" pitchFamily="18" charset="0"/>
              </a:rPr>
              <a:t>, Montenegro will, in addition to fulfilling its legislative obligation, enable a better understanding and identifying of the risks and threats faced by its citizens, material and cultural assets and the environment. </a:t>
            </a:r>
          </a:p>
          <a:p>
            <a:r>
              <a:rPr lang="en-US" sz="2200" dirty="0">
                <a:latin typeface="Times New Roman" panose="02020603050405020304" pitchFamily="18" charset="0"/>
                <a:cs typeface="Times New Roman" panose="02020603050405020304" pitchFamily="18" charset="0"/>
              </a:rPr>
              <a:t>Member States of EU CP Mechanism are also invited to make available to Commission information on the risks that are relevant to the development of a major risk assessment of the European Union, while the Commission will, on the basis of the national risk analyses collect and develop a cross-sectorial overview of major natural and technological risks that European Union will face in the future, so that a comprehensive risk management policy, including related decision-making process can be established in line with single European Risk Assessment. </a:t>
            </a:r>
            <a:r>
              <a:rPr lang="en-US" sz="2200" b="1" dirty="0">
                <a:latin typeface="Times New Roman" panose="02020603050405020304" pitchFamily="18" charset="0"/>
                <a:cs typeface="Times New Roman" panose="02020603050405020304" pitchFamily="18" charset="0"/>
              </a:rPr>
              <a:t>Montenegro as a Participating State of the Union Civil Protection Mechanism </a:t>
            </a:r>
            <a:r>
              <a:rPr lang="en-US" sz="2200" dirty="0">
                <a:latin typeface="Times New Roman" panose="02020603050405020304" pitchFamily="18" charset="0"/>
                <a:cs typeface="Times New Roman" panose="02020603050405020304" pitchFamily="18" charset="0"/>
              </a:rPr>
              <a:t>since 21st April 2015 has so far replied with negative statement in relation to the NRA submission as not being able to draft the said NRA.</a:t>
            </a:r>
          </a:p>
          <a:p>
            <a:endParaRPr lang="en-US" dirty="0">
              <a:latin typeface="Times New Roman" panose="02020603050405020304" pitchFamily="18" charset="0"/>
              <a:cs typeface="Times New Roman" panose="02020603050405020304" pitchFamily="18" charset="0"/>
            </a:endParaRPr>
          </a:p>
        </p:txBody>
      </p:sp>
      <p:pic>
        <p:nvPicPr>
          <p:cNvPr id="4" name="Attēls 4"/>
          <p:cNvPicPr>
            <a:picLocks noChangeAspect="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0137059" y="4873630"/>
            <a:ext cx="1852098" cy="1807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8781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E4393-0DB6-4558-A630-60B9A796A390}"/>
              </a:ext>
            </a:extLst>
          </p:cNvPr>
          <p:cNvSpPr>
            <a:spLocks noGrp="1"/>
          </p:cNvSpPr>
          <p:nvPr>
            <p:ph type="title"/>
          </p:nvPr>
        </p:nvSpPr>
        <p:spPr/>
        <p:txBody>
          <a:bodyPr/>
          <a:lstStyle/>
          <a:p>
            <a:pPr algn="ctr"/>
            <a:r>
              <a:rPr lang="sr-Latn-ME" b="1" i="1" dirty="0"/>
              <a:t>Expected outputs to achieve objectives</a:t>
            </a:r>
            <a:endParaRPr lang="en-US" b="1" i="1" dirty="0"/>
          </a:p>
        </p:txBody>
      </p:sp>
      <p:sp>
        <p:nvSpPr>
          <p:cNvPr id="3" name="Content Placeholder 2">
            <a:extLst>
              <a:ext uri="{FF2B5EF4-FFF2-40B4-BE49-F238E27FC236}">
                <a16:creationId xmlns:a16="http://schemas.microsoft.com/office/drawing/2014/main" id="{86443353-280C-47EA-BFC4-EDF9A6B064C6}"/>
              </a:ext>
            </a:extLst>
          </p:cNvPr>
          <p:cNvSpPr>
            <a:spLocks noGrp="1"/>
          </p:cNvSpPr>
          <p:nvPr>
            <p:ph idx="1"/>
          </p:nvPr>
        </p:nvSpPr>
        <p:spPr>
          <a:xfrm>
            <a:off x="1154954" y="2300748"/>
            <a:ext cx="9227911" cy="3719052"/>
          </a:xfrm>
        </p:spPr>
        <p:txBody>
          <a:bodyPr>
            <a:normAutofit fontScale="85000" lnSpcReduction="20000"/>
          </a:bodyPr>
          <a:lstStyle/>
          <a:p>
            <a:pPr marL="0" indent="0">
              <a:buNone/>
            </a:pPr>
            <a:endParaRPr lang="sr-Latn-ME" dirty="0">
              <a:latin typeface="Times New Roman" panose="02020603050405020304" pitchFamily="18" charset="0"/>
              <a:cs typeface="Times New Roman" panose="02020603050405020304" pitchFamily="18" charset="0"/>
            </a:endParaRPr>
          </a:p>
          <a:p>
            <a:pPr marL="0" indent="0">
              <a:buNone/>
            </a:pPr>
            <a:r>
              <a:rPr lang="sr-Latn-ME" b="1" i="1" u="sng" dirty="0">
                <a:latin typeface="Times New Roman" panose="02020603050405020304" pitchFamily="18" charset="0"/>
                <a:cs typeface="Times New Roman" panose="02020603050405020304" pitchFamily="18" charset="0"/>
              </a:rPr>
              <a:t>Key activities</a:t>
            </a:r>
            <a:r>
              <a:rPr lang="en-US" b="1" i="1" u="sng" dirty="0">
                <a:latin typeface="Times New Roman" panose="02020603050405020304" pitchFamily="18" charset="0"/>
                <a:cs typeface="Times New Roman" panose="02020603050405020304" pitchFamily="18" charset="0"/>
              </a:rPr>
              <a:t>:</a:t>
            </a:r>
          </a:p>
          <a:p>
            <a:r>
              <a:rPr lang="en-US" dirty="0" err="1">
                <a:latin typeface="Times New Roman" panose="02020603050405020304" pitchFamily="18" charset="0"/>
                <a:cs typeface="Times New Roman" panose="02020603050405020304" pitchFamily="18" charset="0"/>
              </a:rPr>
              <a:t>1.Establishment</a:t>
            </a:r>
            <a:r>
              <a:rPr lang="en-US" dirty="0">
                <a:latin typeface="Times New Roman" panose="02020603050405020304" pitchFamily="18" charset="0"/>
                <a:cs typeface="Times New Roman" panose="02020603050405020304" pitchFamily="18" charset="0"/>
              </a:rPr>
              <a:t> of the High-Level Steering Committee (</a:t>
            </a:r>
            <a:r>
              <a:rPr lang="en-US" dirty="0" err="1">
                <a:latin typeface="Times New Roman" panose="02020603050405020304" pitchFamily="18" charset="0"/>
                <a:cs typeface="Times New Roman" panose="02020603050405020304" pitchFamily="18" charset="0"/>
              </a:rPr>
              <a:t>HLSC</a:t>
            </a:r>
            <a:r>
              <a:rPr lang="en-US" dirty="0">
                <a:latin typeface="Times New Roman" panose="02020603050405020304" pitchFamily="18" charset="0"/>
                <a:cs typeface="Times New Roman" panose="02020603050405020304" pitchFamily="18" charset="0"/>
              </a:rPr>
              <a:t>) and the NRA Working Groups</a:t>
            </a:r>
          </a:p>
          <a:p>
            <a:r>
              <a:rPr lang="en-US" dirty="0" err="1">
                <a:latin typeface="Times New Roman" panose="02020603050405020304" pitchFamily="18" charset="0"/>
                <a:cs typeface="Times New Roman" panose="02020603050405020304" pitchFamily="18" charset="0"/>
              </a:rPr>
              <a:t>2.Establish</a:t>
            </a:r>
            <a:r>
              <a:rPr lang="en-US" dirty="0">
                <a:latin typeface="Times New Roman" panose="02020603050405020304" pitchFamily="18" charset="0"/>
                <a:cs typeface="Times New Roman" panose="02020603050405020304" pitchFamily="18" charset="0"/>
              </a:rPr>
              <a:t> the context by consolidating, approving and amending the Technical Guidelines</a:t>
            </a:r>
          </a:p>
          <a:p>
            <a:r>
              <a:rPr lang="en-US" dirty="0" err="1">
                <a:latin typeface="Times New Roman" panose="02020603050405020304" pitchFamily="18" charset="0"/>
                <a:cs typeface="Times New Roman" panose="02020603050405020304" pitchFamily="18" charset="0"/>
              </a:rPr>
              <a:t>3.Scenarios</a:t>
            </a:r>
            <a:r>
              <a:rPr lang="en-US" dirty="0">
                <a:latin typeface="Times New Roman" panose="02020603050405020304" pitchFamily="18" charset="0"/>
                <a:cs typeface="Times New Roman" panose="02020603050405020304" pitchFamily="18" charset="0"/>
              </a:rPr>
              <a:t> settings</a:t>
            </a:r>
          </a:p>
          <a:p>
            <a:r>
              <a:rPr lang="en-US" dirty="0" err="1">
                <a:latin typeface="Times New Roman" panose="02020603050405020304" pitchFamily="18" charset="0"/>
                <a:cs typeface="Times New Roman" panose="02020603050405020304" pitchFamily="18" charset="0"/>
              </a:rPr>
              <a:t>4.Risk</a:t>
            </a:r>
            <a:r>
              <a:rPr lang="en-US" dirty="0">
                <a:latin typeface="Times New Roman" panose="02020603050405020304" pitchFamily="18" charset="0"/>
                <a:cs typeface="Times New Roman" panose="02020603050405020304" pitchFamily="18" charset="0"/>
              </a:rPr>
              <a:t> analysis</a:t>
            </a:r>
          </a:p>
          <a:p>
            <a:r>
              <a:rPr lang="en-US" dirty="0" err="1">
                <a:latin typeface="Times New Roman" panose="02020603050405020304" pitchFamily="18" charset="0"/>
                <a:cs typeface="Times New Roman" panose="02020603050405020304" pitchFamily="18" charset="0"/>
              </a:rPr>
              <a:t>5.Risk</a:t>
            </a:r>
            <a:r>
              <a:rPr lang="en-US" dirty="0">
                <a:latin typeface="Times New Roman" panose="02020603050405020304" pitchFamily="18" charset="0"/>
                <a:cs typeface="Times New Roman" panose="02020603050405020304" pitchFamily="18" charset="0"/>
              </a:rPr>
              <a:t> evaluation </a:t>
            </a:r>
          </a:p>
          <a:p>
            <a:r>
              <a:rPr lang="en-US" dirty="0">
                <a:latin typeface="Times New Roman" panose="02020603050405020304" pitchFamily="18" charset="0"/>
                <a:cs typeface="Times New Roman" panose="02020603050405020304" pitchFamily="18" charset="0"/>
              </a:rPr>
              <a:t>I quarter: Establishing context (start-up meeting, thematic meetings, establishing context and consolidation meetings)</a:t>
            </a:r>
          </a:p>
          <a:p>
            <a:r>
              <a:rPr lang="en-US" dirty="0">
                <a:latin typeface="Times New Roman" panose="02020603050405020304" pitchFamily="18" charset="0"/>
                <a:cs typeface="Times New Roman" panose="02020603050405020304" pitchFamily="18" charset="0"/>
              </a:rPr>
              <a:t>II quarter: Scenario settings (thematic meetings, scenario settings and consolidation meetings)</a:t>
            </a:r>
          </a:p>
          <a:p>
            <a:r>
              <a:rPr lang="en-US" dirty="0">
                <a:latin typeface="Times New Roman" panose="02020603050405020304" pitchFamily="18" charset="0"/>
                <a:cs typeface="Times New Roman" panose="02020603050405020304" pitchFamily="18" charset="0"/>
              </a:rPr>
              <a:t>III quarter: Risk analysis (thematic meetings, risk analysis and consolidation meetings)</a:t>
            </a:r>
          </a:p>
          <a:p>
            <a:r>
              <a:rPr lang="en-US" dirty="0">
                <a:latin typeface="Times New Roman" panose="02020603050405020304" pitchFamily="18" charset="0"/>
                <a:cs typeface="Times New Roman" panose="02020603050405020304" pitchFamily="18" charset="0"/>
              </a:rPr>
              <a:t>IV quarter: Risk evaluation (thematic meetings, risk evaluation and consolidation meetings) </a:t>
            </a:r>
          </a:p>
          <a:p>
            <a:endParaRPr lang="en-US" dirty="0">
              <a:latin typeface="Times New Roman" panose="02020603050405020304" pitchFamily="18" charset="0"/>
              <a:cs typeface="Times New Roman" panose="02020603050405020304" pitchFamily="18" charset="0"/>
            </a:endParaRPr>
          </a:p>
        </p:txBody>
      </p:sp>
      <p:pic>
        <p:nvPicPr>
          <p:cNvPr id="4" name="Attēls 4"/>
          <p:cNvPicPr>
            <a:picLocks noChangeAspect="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0174570" y="5050611"/>
            <a:ext cx="1852098" cy="1807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9847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2A14-0D70-43F4-9BE5-FF4187F95C7A}"/>
              </a:ext>
            </a:extLst>
          </p:cNvPr>
          <p:cNvSpPr>
            <a:spLocks noGrp="1"/>
          </p:cNvSpPr>
          <p:nvPr>
            <p:ph type="title"/>
          </p:nvPr>
        </p:nvSpPr>
        <p:spPr/>
        <p:txBody>
          <a:bodyPr/>
          <a:lstStyle/>
          <a:p>
            <a:pPr algn="ctr"/>
            <a:r>
              <a:rPr lang="en-US" b="1" i="1" u="sng" dirty="0">
                <a:latin typeface="Times New Roman" panose="02020603050405020304" pitchFamily="18" charset="0"/>
                <a:cs typeface="Times New Roman" panose="02020603050405020304" pitchFamily="18" charset="0"/>
              </a:rPr>
              <a:t>FOLLOW UP</a:t>
            </a:r>
          </a:p>
        </p:txBody>
      </p:sp>
      <p:sp>
        <p:nvSpPr>
          <p:cNvPr id="3" name="Content Placeholder 2">
            <a:extLst>
              <a:ext uri="{FF2B5EF4-FFF2-40B4-BE49-F238E27FC236}">
                <a16:creationId xmlns:a16="http://schemas.microsoft.com/office/drawing/2014/main" id="{7C22BC47-AD80-460E-85CE-2962FB6B531A}"/>
              </a:ext>
            </a:extLst>
          </p:cNvPr>
          <p:cNvSpPr>
            <a:spLocks noGrp="1"/>
          </p:cNvSpPr>
          <p:nvPr>
            <p:ph idx="1"/>
          </p:nvPr>
        </p:nvSpPr>
        <p:spPr>
          <a:xfrm>
            <a:off x="1154954" y="2585884"/>
            <a:ext cx="9994827" cy="3433916"/>
          </a:xfrm>
        </p:spPr>
        <p:txBody>
          <a:bodyPr/>
          <a:lstStyle/>
          <a:p>
            <a:pPr marL="0" indent="0" algn="just">
              <a:buNone/>
            </a:pPr>
            <a:r>
              <a:rPr lang="en-US" dirty="0">
                <a:latin typeface="Times New Roman" panose="02020603050405020304" pitchFamily="18" charset="0"/>
                <a:cs typeface="Times New Roman" panose="02020603050405020304" pitchFamily="18" charset="0"/>
              </a:rPr>
              <a:t>Sustainability of the results of the Risk Assessment will be manifested through </a:t>
            </a:r>
            <a:r>
              <a:rPr lang="en-US" b="1" dirty="0">
                <a:latin typeface="Times New Roman" panose="02020603050405020304" pitchFamily="18" charset="0"/>
                <a:cs typeface="Times New Roman" panose="02020603050405020304" pitchFamily="18" charset="0"/>
              </a:rPr>
              <a:t>new policies </a:t>
            </a:r>
            <a:r>
              <a:rPr lang="en-US" dirty="0">
                <a:latin typeface="Times New Roman" panose="02020603050405020304" pitchFamily="18" charset="0"/>
                <a:cs typeface="Times New Roman" panose="02020603050405020304" pitchFamily="18" charset="0"/>
              </a:rPr>
              <a:t>(spatial planning, public investment planning, social protection planning, climate change adaptation planning, etc.), </a:t>
            </a:r>
            <a:r>
              <a:rPr lang="en-US" b="1" dirty="0">
                <a:latin typeface="Times New Roman" panose="02020603050405020304" pitchFamily="18" charset="0"/>
                <a:cs typeface="Times New Roman" panose="02020603050405020304" pitchFamily="18" charset="0"/>
              </a:rPr>
              <a:t>amended National Strategy for Disaster Risk Reduction </a:t>
            </a:r>
            <a:r>
              <a:rPr lang="en-US" dirty="0">
                <a:latin typeface="Times New Roman" panose="02020603050405020304" pitchFamily="18" charset="0"/>
                <a:cs typeface="Times New Roman" panose="02020603050405020304" pitchFamily="18" charset="0"/>
              </a:rPr>
              <a:t>and the </a:t>
            </a:r>
            <a:r>
              <a:rPr lang="en-US" b="1" dirty="0">
                <a:latin typeface="Times New Roman" panose="02020603050405020304" pitchFamily="18" charset="0"/>
                <a:cs typeface="Times New Roman" panose="02020603050405020304" pitchFamily="18" charset="0"/>
              </a:rPr>
              <a:t>development and updating of National Rescue and Protection Plans for different types of risks.</a:t>
            </a:r>
            <a:r>
              <a:rPr lang="en-US" dirty="0">
                <a:latin typeface="Times New Roman" panose="02020603050405020304" pitchFamily="18" charset="0"/>
                <a:cs typeface="Times New Roman" panose="02020603050405020304" pitchFamily="18" charset="0"/>
              </a:rPr>
              <a:t> The National Risk Assessment should be amended </a:t>
            </a:r>
            <a:r>
              <a:rPr lang="en-US" b="1" dirty="0">
                <a:latin typeface="Times New Roman" panose="02020603050405020304" pitchFamily="18" charset="0"/>
                <a:cs typeface="Times New Roman" panose="02020603050405020304" pitchFamily="18" charset="0"/>
              </a:rPr>
              <a:t>every three years</a:t>
            </a:r>
            <a:r>
              <a:rPr lang="en-US" dirty="0">
                <a:latin typeface="Times New Roman" panose="02020603050405020304" pitchFamily="18" charset="0"/>
                <a:cs typeface="Times New Roman" panose="02020603050405020304" pitchFamily="18" charset="0"/>
              </a:rPr>
              <a:t>. The main purpose of these amendments is to include the results of risk assessments for specific disasters which will be developed after, and later they will include </a:t>
            </a:r>
            <a:r>
              <a:rPr lang="en-US" b="1" dirty="0">
                <a:latin typeface="Times New Roman" panose="02020603050405020304" pitchFamily="18" charset="0"/>
                <a:cs typeface="Times New Roman" panose="02020603050405020304" pitchFamily="18" charset="0"/>
              </a:rPr>
              <a:t>supplements</a:t>
            </a:r>
            <a:r>
              <a:rPr lang="en-US" dirty="0">
                <a:latin typeface="Times New Roman" panose="02020603050405020304" pitchFamily="18" charset="0"/>
                <a:cs typeface="Times New Roman" panose="02020603050405020304" pitchFamily="18" charset="0"/>
              </a:rPr>
              <a:t> to the existing risk assessments for individual disasters.</a:t>
            </a:r>
          </a:p>
        </p:txBody>
      </p:sp>
      <p:pic>
        <p:nvPicPr>
          <p:cNvPr id="4" name="Attēls 4"/>
          <p:cNvPicPr>
            <a:picLocks noChangeAspect="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0223732" y="5050611"/>
            <a:ext cx="1852098" cy="1807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736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
  <TotalTime>459</TotalTime>
  <Words>864</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Century Gothic</vt:lpstr>
      <vt:lpstr>Monotype Corsiva</vt:lpstr>
      <vt:lpstr>Times New Roman</vt:lpstr>
      <vt:lpstr>Wingdings 3</vt:lpstr>
      <vt:lpstr>Ion Boardroom</vt:lpstr>
      <vt:lpstr>  Development of the National Risk Assessment for all types of hazards affecting Montenegro   </vt:lpstr>
      <vt:lpstr> Short description,background information and reasons to justify the action:  </vt:lpstr>
      <vt:lpstr>Expected outputs to achieve objectives</vt:lpstr>
      <vt:lpstr>FOLLOW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Disaster Risk Assessment will contain in its contents information and data on: all types of risks which endanger citizens, material and cultural goods, as well as environment; different scenarios about the occurrence of each risk individually; risk matrices; risk maps; the degree of threat posed by the identified risks; analysis of resources available to participants of the rescue and protection system in Montenegro.</dc:title>
  <dc:creator>Ljuban Tmušić</dc:creator>
  <cp:lastModifiedBy>HOANG Tran (ECHO-EXT)</cp:lastModifiedBy>
  <cp:revision>16</cp:revision>
  <dcterms:created xsi:type="dcterms:W3CDTF">2020-11-04T10:21:11Z</dcterms:created>
  <dcterms:modified xsi:type="dcterms:W3CDTF">2020-11-19T17:15:02Z</dcterms:modified>
</cp:coreProperties>
</file>