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62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5388B-F3BF-4ECB-8A0A-590CCE11B928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C97F5-C370-4475-828E-11504A9B5F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9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16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0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3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457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71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8A57E-DD38-4900-AA9A-0FE23453066F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52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ravokutnik 6"/>
          <p:cNvSpPr/>
          <p:nvPr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292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8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34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042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1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avokutnik 18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94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50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3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avokutnik 18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8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691"/>
            <a:ext cx="12191999" cy="1313391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3200" b="0" dirty="0"/>
            </a:lvl1pPr>
          </a:lstStyle>
          <a:p>
            <a:pPr marL="0" lvl="0"/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1727200"/>
            <a:ext cx="8534400" cy="21587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00776"/>
            <a:ext cx="8534401" cy="188092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cxnSp>
        <p:nvCxnSpPr>
          <p:cNvPr id="8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ravokutnik 14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80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4650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22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ravokutnik 11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15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12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ravokutnik 10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5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8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67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10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98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6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ravokutnik 11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22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5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ravokutnik 10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96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8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8" name="Straight Connector 15"/>
          <p:cNvCxnSpPr/>
          <p:nvPr/>
        </p:nvCxnSpPr>
        <p:spPr>
          <a:xfrm flipH="1">
            <a:off x="11241723" y="2936875"/>
            <a:ext cx="950277" cy="949061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6"/>
          <p:cNvCxnSpPr/>
          <p:nvPr/>
        </p:nvCxnSpPr>
        <p:spPr>
          <a:xfrm flipH="1">
            <a:off x="9218614" y="3190875"/>
            <a:ext cx="2973386" cy="292205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/>
          <p:cNvCxnSpPr/>
          <p:nvPr/>
        </p:nvCxnSpPr>
        <p:spPr>
          <a:xfrm flipH="1">
            <a:off x="10291445" y="3282950"/>
            <a:ext cx="1900555" cy="191955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 flipH="1">
            <a:off x="10440988" y="3131608"/>
            <a:ext cx="1751012" cy="172984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2"/>
          <p:cNvCxnSpPr/>
          <p:nvPr/>
        </p:nvCxnSpPr>
        <p:spPr>
          <a:xfrm flipH="1">
            <a:off x="10934322" y="3676650"/>
            <a:ext cx="1257679" cy="126788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ravokutnik 14"/>
          <p:cNvSpPr/>
          <p:nvPr userDrawn="1"/>
        </p:nvSpPr>
        <p:spPr>
          <a:xfrm>
            <a:off x="10976128" y="5567618"/>
            <a:ext cx="1061884" cy="120916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902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EE74F5-BCA1-4C48-9796-42934AFBBC5D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81BAFC-54BD-4402-B113-C316FB6EE170}" type="slidenum">
              <a:rPr lang="hr-HR" smtClean="0"/>
              <a:t>‹#›</a:t>
            </a:fld>
            <a:endParaRPr lang="hr-HR"/>
          </a:p>
        </p:txBody>
      </p:sp>
      <p:cxnSp>
        <p:nvCxnSpPr>
          <p:cNvPr id="18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6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883754" y="1970117"/>
            <a:ext cx="10149317" cy="2801388"/>
          </a:xfrm>
        </p:spPr>
        <p:txBody>
          <a:bodyPr>
            <a:normAutofit fontScale="90000"/>
          </a:bodyPr>
          <a:lstStyle/>
          <a:p>
            <a:pPr algn="ctr">
              <a:spcBef>
                <a:spcPts val="2000"/>
              </a:spcBef>
              <a:spcAft>
                <a:spcPts val="20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Single Country Grants for Disaster Risk Management (Track1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hr-H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hr-HR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hr-HR" sz="3600" b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2400" dirty="0"/>
          </a:p>
        </p:txBody>
      </p:sp>
      <p:sp>
        <p:nvSpPr>
          <p:cNvPr id="2" name="Pravokutnik 1"/>
          <p:cNvSpPr/>
          <p:nvPr/>
        </p:nvSpPr>
        <p:spPr>
          <a:xfrm>
            <a:off x="4070717" y="5616632"/>
            <a:ext cx="377539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latin typeface="Arial" panose="020B0604020202020204" pitchFamily="34" charset="0"/>
                <a:ea typeface="Calibri" panose="020F0502020204030204" pitchFamily="34" charset="0"/>
              </a:rPr>
              <a:t>ECHO/SUB/2020/TRACK1/831461</a:t>
            </a:r>
          </a:p>
          <a:p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13 November 2020</a:t>
            </a:r>
          </a:p>
        </p:txBody>
      </p:sp>
      <p:pic>
        <p:nvPicPr>
          <p:cNvPr id="7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215025" y="1180407"/>
            <a:ext cx="9666335" cy="4904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BENEFICIARY: Ministry </a:t>
            </a:r>
            <a:r>
              <a:rPr lang="en-US" sz="2000" b="1" dirty="0">
                <a:solidFill>
                  <a:schemeClr val="tx1"/>
                </a:solidFill>
              </a:rPr>
              <a:t>of the Interior, Civil Protection Directorate, Republic of Croatia</a:t>
            </a:r>
            <a:endParaRPr lang="hr-HR" sz="2000" b="1" dirty="0" smtClean="0">
              <a:solidFill>
                <a:schemeClr val="tx1"/>
              </a:solidFill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DURATION</a:t>
            </a:r>
            <a:r>
              <a:rPr lang="hr-HR" sz="2000" b="1" dirty="0" smtClean="0">
                <a:solidFill>
                  <a:schemeClr val="tx1"/>
                </a:solidFill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</a:rPr>
              <a:t> 12 month</a:t>
            </a:r>
            <a:r>
              <a:rPr lang="hr-HR" sz="2000" b="1" dirty="0" smtClean="0">
                <a:solidFill>
                  <a:schemeClr val="tx1"/>
                </a:solidFill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</a:rPr>
              <a:t>EC </a:t>
            </a:r>
            <a:r>
              <a:rPr lang="en-US" sz="2000" b="1" dirty="0" smtClean="0">
                <a:solidFill>
                  <a:schemeClr val="tx1"/>
                </a:solidFill>
              </a:rPr>
              <a:t>CONTRIBUTION</a:t>
            </a:r>
            <a:r>
              <a:rPr lang="hr-HR" sz="2000" b="1" dirty="0" smtClean="0">
                <a:solidFill>
                  <a:schemeClr val="tx1"/>
                </a:solidFill>
              </a:rPr>
              <a:t>: €500 560.00</a:t>
            </a:r>
          </a:p>
          <a:p>
            <a:pPr marL="1257300" lvl="2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FINANCING</a:t>
            </a:r>
            <a:r>
              <a:rPr lang="hr-HR" sz="2000" b="1" dirty="0" smtClean="0">
                <a:solidFill>
                  <a:schemeClr val="tx1"/>
                </a:solidFill>
              </a:rPr>
              <a:t> RATE: 95.00%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AIM:</a:t>
            </a:r>
            <a:r>
              <a:rPr lang="hr-HR" sz="2000" b="1" dirty="0" smtClean="0">
                <a:solidFill>
                  <a:schemeClr val="tx1"/>
                </a:solidFill>
              </a:rPr>
              <a:t> T</a:t>
            </a:r>
            <a:r>
              <a:rPr lang="en-US" sz="2000" b="1" dirty="0" smtClean="0">
                <a:solidFill>
                  <a:schemeClr val="tx1"/>
                </a:solidFill>
              </a:rPr>
              <a:t>o develop a strong pipeline of mature project documentation</a:t>
            </a:r>
            <a:r>
              <a:rPr lang="hr-HR" sz="2000" b="1" dirty="0" smtClean="0">
                <a:solidFill>
                  <a:schemeClr val="tx1"/>
                </a:solidFill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, supported by well-trained staff</a:t>
            </a:r>
            <a:r>
              <a:rPr lang="hr-HR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in order </a:t>
            </a:r>
            <a:r>
              <a:rPr lang="hr-HR" sz="2000" b="1" dirty="0" smtClean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assure</a:t>
            </a:r>
            <a:r>
              <a:rPr lang="hr-HR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timely and adequate preparation for the prospective of future ESIF funding opportunities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0" y="6401813"/>
            <a:ext cx="1211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1400" i="1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911230" y="1022465"/>
            <a:ext cx="9961817" cy="53793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50000"/>
              </a:lnSpc>
              <a:spcBef>
                <a:spcPts val="300"/>
              </a:spcBef>
              <a:spcAft>
                <a:spcPts val="4000"/>
              </a:spcAft>
            </a:pPr>
            <a:r>
              <a:rPr lang="en-US" sz="2400" b="1" dirty="0">
                <a:solidFill>
                  <a:schemeClr val="tx1"/>
                </a:solidFill>
              </a:rPr>
              <a:t>Project will provide support in 3 key areas: </a:t>
            </a:r>
          </a:p>
          <a:p>
            <a:pPr marL="1371600" lvl="2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development </a:t>
            </a:r>
            <a:r>
              <a:rPr lang="en-US" sz="1800" b="1" dirty="0">
                <a:solidFill>
                  <a:schemeClr val="tx1"/>
                </a:solidFill>
              </a:rPr>
              <a:t>of a mature and feasible project pipeline </a:t>
            </a:r>
            <a:r>
              <a:rPr lang="en-US" sz="1800" dirty="0">
                <a:solidFill>
                  <a:schemeClr val="tx1"/>
                </a:solidFill>
              </a:rPr>
              <a:t>and/or identification of the most effective financing schemes for risk reduction and disaster resilience measures, </a:t>
            </a:r>
          </a:p>
          <a:p>
            <a:pPr marL="1371600" lvl="2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1800" b="1" dirty="0" smtClean="0">
                <a:solidFill>
                  <a:schemeClr val="tx1"/>
                </a:solidFill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</a:rPr>
              <a:t>reparation </a:t>
            </a:r>
            <a:r>
              <a:rPr lang="en-US" sz="1800" b="1" dirty="0">
                <a:solidFill>
                  <a:schemeClr val="tx1"/>
                </a:solidFill>
              </a:rPr>
              <a:t>of specific project documentation </a:t>
            </a:r>
            <a:r>
              <a:rPr lang="en-US" sz="1800" dirty="0">
                <a:solidFill>
                  <a:schemeClr val="tx1"/>
                </a:solidFill>
              </a:rPr>
              <a:t>(i.e. pre-feasibility study and the concept of construction plans for infrastructure project), and </a:t>
            </a:r>
          </a:p>
          <a:p>
            <a:pPr marL="1371600" lvl="2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1800" dirty="0" smtClean="0">
                <a:solidFill>
                  <a:schemeClr val="tx1"/>
                </a:solidFill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</a:rPr>
              <a:t>ailor</a:t>
            </a:r>
            <a:r>
              <a:rPr lang="en-US" sz="1800" dirty="0" smtClean="0">
                <a:solidFill>
                  <a:schemeClr val="tx1"/>
                </a:solidFill>
              </a:rPr>
              <a:t>-made </a:t>
            </a:r>
            <a:r>
              <a:rPr lang="en-US" sz="1800" b="1" dirty="0">
                <a:solidFill>
                  <a:schemeClr val="tx1"/>
                </a:solidFill>
              </a:rPr>
              <a:t>capacity building </a:t>
            </a:r>
            <a:r>
              <a:rPr lang="en-US" sz="1800" b="1" dirty="0" err="1">
                <a:solidFill>
                  <a:schemeClr val="tx1"/>
                </a:solidFill>
              </a:rPr>
              <a:t>programmes</a:t>
            </a:r>
            <a:r>
              <a:rPr lang="en-US" sz="1800" b="1" dirty="0">
                <a:solidFill>
                  <a:schemeClr val="tx1"/>
                </a:solidFill>
              </a:rPr>
              <a:t> for staff</a:t>
            </a:r>
            <a:r>
              <a:rPr lang="en-US" sz="1800" dirty="0">
                <a:solidFill>
                  <a:schemeClr val="tx1"/>
                </a:solidFill>
              </a:rPr>
              <a:t>, in the areas of project preparation and project </a:t>
            </a:r>
            <a:r>
              <a:rPr lang="en-US" sz="1800" dirty="0" smtClean="0">
                <a:solidFill>
                  <a:schemeClr val="tx1"/>
                </a:solidFill>
              </a:rPr>
              <a:t>management</a:t>
            </a:r>
            <a:r>
              <a:rPr lang="hr-HR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hr-HR" dirty="0">
              <a:solidFill>
                <a:schemeClr val="tx1"/>
              </a:solidFill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0" y="6401813"/>
            <a:ext cx="1211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1400" i="1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546168" y="548641"/>
            <a:ext cx="9651076" cy="5853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50000"/>
              </a:lnSpc>
              <a:spcBef>
                <a:spcPts val="300"/>
              </a:spcBef>
              <a:spcAft>
                <a:spcPts val="1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Expected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outputs</a:t>
            </a:r>
          </a:p>
          <a:p>
            <a:pPr marL="914400" lvl="1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Developed </a:t>
            </a:r>
            <a:r>
              <a:rPr lang="en-US" b="1" dirty="0">
                <a:solidFill>
                  <a:schemeClr val="tx1"/>
                </a:solidFill>
              </a:rPr>
              <a:t>project pipeline and identified priority financing </a:t>
            </a:r>
            <a:r>
              <a:rPr lang="en-US" b="1" dirty="0" smtClean="0">
                <a:solidFill>
                  <a:schemeClr val="tx1"/>
                </a:solidFill>
              </a:rPr>
              <a:t>schemes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including, inter alia, detailed project descriptions, identification of beneficiaries, activities, objectives, outputs, estimated value, early drafts of project application forms, etc.), </a:t>
            </a:r>
          </a:p>
          <a:p>
            <a:pPr marL="914400" lvl="1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Drafted </a:t>
            </a:r>
            <a:r>
              <a:rPr lang="hr-HR" b="1" dirty="0">
                <a:solidFill>
                  <a:schemeClr val="tx1"/>
                </a:solidFill>
              </a:rPr>
              <a:t>p</a:t>
            </a:r>
            <a:r>
              <a:rPr lang="en-US" b="1" dirty="0" smtClean="0">
                <a:solidFill>
                  <a:schemeClr val="tx1"/>
                </a:solidFill>
              </a:rPr>
              <a:t>re-feasibility </a:t>
            </a:r>
            <a:r>
              <a:rPr lang="en-US" b="1" dirty="0">
                <a:solidFill>
                  <a:schemeClr val="tx1"/>
                </a:solidFill>
              </a:rPr>
              <a:t>study and conceptual designs </a:t>
            </a:r>
            <a:r>
              <a:rPr lang="en-US" dirty="0">
                <a:solidFill>
                  <a:schemeClr val="tx1"/>
                </a:solidFill>
              </a:rPr>
              <a:t>for infrastructure investments in the construction and upgrade of operational headquarters and five regional operational </a:t>
            </a:r>
            <a:r>
              <a:rPr lang="en-US" dirty="0" smtClean="0">
                <a:solidFill>
                  <a:schemeClr val="tx1"/>
                </a:solidFill>
              </a:rPr>
              <a:t>centers </a:t>
            </a:r>
            <a:r>
              <a:rPr lang="en-US" dirty="0">
                <a:solidFill>
                  <a:schemeClr val="tx1"/>
                </a:solidFill>
              </a:rPr>
              <a:t>for civil protection</a:t>
            </a:r>
            <a:endParaRPr lang="hr-HR" dirty="0" smtClean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>
                <a:solidFill>
                  <a:schemeClr val="tx1"/>
                </a:solidFill>
              </a:rPr>
              <a:t>least </a:t>
            </a:r>
            <a:r>
              <a:rPr lang="en-US" b="1" dirty="0">
                <a:solidFill>
                  <a:schemeClr val="tx1"/>
                </a:solidFill>
              </a:rPr>
              <a:t>30 persons trained </a:t>
            </a:r>
            <a:r>
              <a:rPr lang="en-US" dirty="0">
                <a:solidFill>
                  <a:schemeClr val="tx1"/>
                </a:solidFill>
              </a:rPr>
              <a:t>in the areas of project preparation and / or project implementation and management</a:t>
            </a:r>
            <a:endParaRPr lang="hr-HR" dirty="0">
              <a:solidFill>
                <a:schemeClr val="tx1"/>
              </a:solidFill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0" y="6401813"/>
            <a:ext cx="1211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1400" i="1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72343" y="581891"/>
            <a:ext cx="10016836" cy="58199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50000"/>
              </a:lnSpc>
              <a:spcBef>
                <a:spcPts val="300"/>
              </a:spcBef>
              <a:spcAft>
                <a:spcPts val="1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Key stakeholders </a:t>
            </a:r>
          </a:p>
          <a:p>
            <a:pPr marL="1714500" lvl="3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</a:rPr>
              <a:t>Civil </a:t>
            </a:r>
            <a:r>
              <a:rPr lang="hr-HR" sz="1800" dirty="0">
                <a:solidFill>
                  <a:schemeClr val="tx1"/>
                </a:solidFill>
              </a:rPr>
              <a:t>Protection </a:t>
            </a:r>
            <a:r>
              <a:rPr lang="en-US" sz="1800" dirty="0" smtClean="0">
                <a:solidFill>
                  <a:schemeClr val="tx1"/>
                </a:solidFill>
              </a:rPr>
              <a:t>Directorate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</a:p>
          <a:p>
            <a:pPr marL="1714500" lvl="3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Operational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>
                <a:solidFill>
                  <a:schemeClr val="tx1"/>
                </a:solidFill>
              </a:rPr>
              <a:t>Forces (</a:t>
            </a:r>
            <a:r>
              <a:rPr lang="en-US" sz="1800" dirty="0">
                <a:solidFill>
                  <a:schemeClr val="tx1"/>
                </a:solidFill>
              </a:rPr>
              <a:t>Mountain Rescue Service, firefighting units, Red Cross etc</a:t>
            </a:r>
            <a:r>
              <a:rPr lang="en-US" sz="1800" dirty="0" smtClean="0">
                <a:solidFill>
                  <a:schemeClr val="tx1"/>
                </a:solidFill>
              </a:rPr>
              <a:t>.)</a:t>
            </a:r>
            <a:endParaRPr lang="hr-HR" sz="1800" dirty="0" smtClean="0">
              <a:solidFill>
                <a:schemeClr val="tx1"/>
              </a:solidFill>
            </a:endParaRPr>
          </a:p>
          <a:p>
            <a:pPr marL="1714500" lvl="3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Croatian </a:t>
            </a:r>
            <a:r>
              <a:rPr lang="en-US" sz="1800" dirty="0">
                <a:solidFill>
                  <a:schemeClr val="tx1"/>
                </a:solidFill>
              </a:rPr>
              <a:t>DRR Platform </a:t>
            </a:r>
            <a:r>
              <a:rPr lang="en-US" sz="1800" dirty="0" smtClean="0">
                <a:solidFill>
                  <a:schemeClr val="tx1"/>
                </a:solidFill>
              </a:rPr>
              <a:t>members</a:t>
            </a:r>
            <a:endParaRPr lang="hr-HR" sz="1800" dirty="0" smtClean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endParaRPr lang="hr-HR" sz="500" b="1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Impact</a:t>
            </a:r>
          </a:p>
          <a:p>
            <a:pPr lvl="1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>
                <a:solidFill>
                  <a:schemeClr val="tx1"/>
                </a:solidFill>
              </a:rPr>
              <a:t>of the projects outputs will be used as a means to accelerate the use of available ESI funds in the 2021-2027 programming period and to increase the quality and efficiency of spending these funds</a:t>
            </a:r>
            <a:endParaRPr lang="hr-HR" dirty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0" y="6401813"/>
            <a:ext cx="1211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1400" i="1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72343" y="2668385"/>
            <a:ext cx="10016836" cy="1479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2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endParaRPr lang="hr-HR" sz="500" b="1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600" b="1" dirty="0" smtClean="0">
                <a:solidFill>
                  <a:schemeClr val="tx1"/>
                </a:solidFill>
              </a:rPr>
              <a:t>Thank</a:t>
            </a:r>
            <a:r>
              <a:rPr lang="hr-HR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you</a:t>
            </a:r>
            <a:r>
              <a:rPr lang="hr-HR" sz="2600" b="1" dirty="0" smtClean="0">
                <a:solidFill>
                  <a:schemeClr val="tx1"/>
                </a:solidFill>
              </a:rPr>
              <a:t>!</a:t>
            </a:r>
            <a:endParaRPr lang="en-US" sz="2600" b="1" dirty="0" smtClean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0" y="6401813"/>
            <a:ext cx="1211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Technical Assistance for Preparation of Disaster Risk Management Projects in Croatia – TA for DRM Projects</a:t>
            </a:r>
            <a:endParaRPr lang="en-US" sz="1400" i="1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2334880" cy="22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CZ dizajn1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Z dizajn1" id="{1A2FE345-37E3-4D83-B285-03135F140CE8}" vid="{9DEB018E-0110-4B63-B69C-236246F2E80C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404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RCZ dizajn1</vt:lpstr>
      <vt:lpstr>Single Country Grants for Disaster Risk Management (Track1)  Technical Assistance for Preparation of Disaster Risk Management Projects in Croatia – TA for DRM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MUP 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 RAVNATELJSTVA CIVILNE ZAŠTITE KOJI SE FINANCIRAJU IZ EU FONDOVA</dc:title>
  <dc:creator>Međurečan Karla</dc:creator>
  <cp:lastModifiedBy>MACIEJEWSKA Dorota (ECHO)</cp:lastModifiedBy>
  <cp:revision>26</cp:revision>
  <dcterms:created xsi:type="dcterms:W3CDTF">2020-09-16T10:04:57Z</dcterms:created>
  <dcterms:modified xsi:type="dcterms:W3CDTF">2020-11-03T12:05:19Z</dcterms:modified>
</cp:coreProperties>
</file>