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3" r:id="rId10"/>
    <p:sldId id="264" r:id="rId11"/>
  </p:sldIdLst>
  <p:sldSz cx="9144000" cy="6858000" type="screen4x3"/>
  <p:notesSz cx="6858000" cy="9144000"/>
  <p:embeddedFontLst>
    <p:embeddedFont>
      <p:font typeface="Dunant Medium" panose="020B0604040101020203" pitchFamily="34" charset="0"/>
      <p:regular r:id="rId14"/>
    </p:embeddedFont>
    <p:embeddedFont>
      <p:font typeface="ＭＳ Ｐゴシック" panose="020B0600070205080204" pitchFamily="34" charset="-128"/>
      <p:regular r:id="rId15"/>
    </p:embeddedFont>
    <p:embeddedFont>
      <p:font typeface="ORKRegular" panose="00000400000000000000" pitchFamily="2" charset="0"/>
      <p:regular r:id="rId16"/>
    </p:embeddedFont>
    <p:embeddedFont>
      <p:font typeface="ORKMedium" panose="00000400000000000000" pitchFamily="2" charset="0"/>
      <p:regular r:id="rId17"/>
    </p:embeddedFont>
    <p:embeddedFont>
      <p:font typeface="Dunant" panose="020B0504040101020203" pitchFamily="34" charset="0"/>
      <p:regular r:id="rId18"/>
      <p:bold r:id="rId19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70E0C"/>
    <a:srgbClr val="E6E6E6"/>
    <a:srgbClr val="EAEAEA"/>
    <a:srgbClr val="FFFFFF"/>
    <a:srgbClr val="E84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127" d="100"/>
          <a:sy n="127" d="100"/>
        </p:scale>
        <p:origin x="144" y="246"/>
      </p:cViewPr>
      <p:guideLst>
        <p:guide orient="horz"/>
        <p:guide pos="460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1" d="100"/>
          <a:sy n="151" d="100"/>
        </p:scale>
        <p:origin x="-42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C6AD937A-1B1F-C445-92E9-19E72CD8783F}" type="datetime1">
              <a:rPr lang="de-DE"/>
              <a:pPr/>
              <a:t>04.01.2017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11BDE040-3492-BE40-A5DD-7BB6A61C98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5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6C289474-E389-8548-9770-B0C1C33E5A2B}" type="datetime1">
              <a:rPr lang="de-DE"/>
              <a:pPr/>
              <a:t>04.01.2017</a:t>
            </a:fld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5DCD423-6D53-564E-A679-92ADF491AC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6909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auto">
          <a:xfrm>
            <a:off x="1" y="0"/>
            <a:ext cx="730885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1087916"/>
            <a:ext cx="6697290" cy="1470025"/>
          </a:xfrm>
        </p:spPr>
        <p:txBody>
          <a:bodyPr/>
          <a:lstStyle>
            <a:lvl1pPr algn="l">
              <a:defRPr>
                <a:solidFill>
                  <a:srgbClr val="B70E0C"/>
                </a:solidFill>
                <a:latin typeface="Dunant Medium"/>
                <a:cs typeface="Dunant Medium"/>
              </a:defRPr>
            </a:lvl1pPr>
          </a:lstStyle>
          <a:p>
            <a:r>
              <a:rPr lang="de-AT" dirty="0" smtClean="0"/>
              <a:t>Titel durch Klicken hinzufügen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2557941"/>
            <a:ext cx="6697290" cy="16348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rgbClr val="000000"/>
                </a:solidFill>
                <a:latin typeface="Dunant"/>
                <a:cs typeface="Dunan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Untertitel durch Klicken hinzufügen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4407321"/>
            <a:ext cx="6697290" cy="60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Dunant Medium"/>
                <a:cs typeface="Dunant Medium"/>
              </a:defRPr>
            </a:lvl1pPr>
          </a:lstStyle>
          <a:p>
            <a:pPr lvl="0"/>
            <a:r>
              <a:rPr lang="de-AT" dirty="0" smtClean="0"/>
              <a:t>Autor/in durch Klicken hinzufügen</a:t>
            </a: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8937625" y="0"/>
            <a:ext cx="216000" cy="6876000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21" name="Fußzeilenplatzhalter 4"/>
          <p:cNvSpPr>
            <a:spLocks noGrp="1"/>
          </p:cNvSpPr>
          <p:nvPr userDrawn="1">
            <p:ph type="ftr" sz="quarter" idx="3"/>
          </p:nvPr>
        </p:nvSpPr>
        <p:spPr>
          <a:xfrm rot="5400000">
            <a:off x="7275776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 smtClean="0"/>
              <a:t>Dienststelle | Abteilung</a:t>
            </a:r>
            <a:endParaRPr lang="de-AT" dirty="0"/>
          </a:p>
        </p:txBody>
      </p:sp>
      <p:pic>
        <p:nvPicPr>
          <p:cNvPr id="12" name="Bild 11" descr="OERK_engl_2z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30" y="5021642"/>
            <a:ext cx="1152128" cy="1383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764704"/>
            <a:ext cx="6697290" cy="1116948"/>
          </a:xfrm>
        </p:spPr>
        <p:txBody>
          <a:bodyPr/>
          <a:lstStyle>
            <a:lvl1pPr algn="l">
              <a:defRPr>
                <a:solidFill>
                  <a:srgbClr val="B70E0C"/>
                </a:solidFill>
                <a:latin typeface="Dunant Medium"/>
                <a:cs typeface="Dunant Medium"/>
              </a:defRPr>
            </a:lvl1pPr>
          </a:lstStyle>
          <a:p>
            <a:r>
              <a:rPr lang="de-AT" dirty="0" smtClean="0"/>
              <a:t>Titel durch Klicken hinzufügen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5589240"/>
            <a:ext cx="6697290" cy="60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Dunant Medium"/>
                <a:cs typeface="Dunant Medium"/>
              </a:defRPr>
            </a:lvl1pPr>
          </a:lstStyle>
          <a:p>
            <a:pPr lvl="0"/>
            <a:r>
              <a:rPr lang="de-AT" dirty="0" smtClean="0"/>
              <a:t>Autor/in durch Klicken hinzufügen</a:t>
            </a: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8937625" y="0"/>
            <a:ext cx="216000" cy="6876000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21" name="Fußzeilenplatzhalter 4"/>
          <p:cNvSpPr>
            <a:spLocks noGrp="1"/>
          </p:cNvSpPr>
          <p:nvPr userDrawn="1">
            <p:ph type="ftr" sz="quarter" idx="3"/>
          </p:nvPr>
        </p:nvSpPr>
        <p:spPr>
          <a:xfrm rot="5400000">
            <a:off x="7275776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 smtClean="0"/>
              <a:t>Dienststelle | Abteilung</a:t>
            </a:r>
            <a:endParaRPr lang="de-AT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611560" y="1988840"/>
            <a:ext cx="6697290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9" name="Bild 8" descr="OERK_engl_2z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30" y="5021642"/>
            <a:ext cx="1152128" cy="138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297789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 durch Klicken hinzufügen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457200" y="1600200"/>
            <a:ext cx="6851650" cy="46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0"/>
              <a:buChar char="§"/>
              <a:tabLst/>
              <a:defRPr sz="2400">
                <a:solidFill>
                  <a:srgbClr val="000000"/>
                </a:solidFill>
                <a:latin typeface="Dunant"/>
                <a:cs typeface="Dunant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 sz="2400">
                <a:solidFill>
                  <a:srgbClr val="000000"/>
                </a:solidFill>
                <a:latin typeface="Dunant"/>
                <a:cs typeface="Dunant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 sz="2400">
                <a:solidFill>
                  <a:srgbClr val="000000"/>
                </a:solidFill>
                <a:latin typeface="Dunant"/>
                <a:cs typeface="Dunant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 sz="2400">
                <a:solidFill>
                  <a:srgbClr val="000000"/>
                </a:solidFill>
                <a:latin typeface="Dunant"/>
                <a:cs typeface="Dunant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 sz="2400">
                <a:solidFill>
                  <a:srgbClr val="000000"/>
                </a:solidFill>
                <a:latin typeface="Dunant"/>
                <a:cs typeface="Dunant"/>
              </a:defRPr>
            </a:lvl5pPr>
          </a:lstStyle>
          <a:p>
            <a:pPr lvl="0"/>
            <a:r>
              <a:rPr lang="de-AT" dirty="0" smtClean="0"/>
              <a:t>Text durch Klicken hinzufügen (Achtung: Schreiben Sie nicht über den Textrahmen in die beruhigte Zone)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nant"/>
                <a:ea typeface="ＭＳ Ｐゴシック"/>
                <a:cs typeface="Dunant"/>
              </a:rPr>
              <a:t>Zweite Ebene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nant"/>
                <a:ea typeface="ＭＳ Ｐゴシック"/>
                <a:cs typeface="Dunant"/>
              </a:rPr>
              <a:t>Dritte Ebene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nant"/>
                <a:ea typeface="ＭＳ Ｐゴシック"/>
                <a:cs typeface="Dunant"/>
              </a:rPr>
              <a:t>Vierte Ebene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A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nant"/>
                <a:ea typeface="ＭＳ Ｐゴシック"/>
                <a:cs typeface="Dunant"/>
              </a:rPr>
              <a:t>Fünfte Ebene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nant"/>
              <a:ea typeface="ＭＳ Ｐゴシック"/>
              <a:cs typeface="Dunant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 smtClean="0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55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85165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3394720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2400" b="0">
                <a:latin typeface="Dunant Medium"/>
                <a:cs typeface="Dunant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/>
            </a:pPr>
            <a:r>
              <a:rPr lang="de-AT" dirty="0" smtClean="0"/>
              <a:t>Text durch Klicken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3394720" cy="4062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Text durch Klicken hinzufügen (Achtung: Schreiben Sie nicht über den Textrahmen in die beruhigte Zone)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1" hasCustomPrompt="1"/>
          </p:nvPr>
        </p:nvSpPr>
        <p:spPr>
          <a:xfrm>
            <a:off x="4057600" y="1535113"/>
            <a:ext cx="3250704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2400" b="0">
                <a:latin typeface="Dunant Medium"/>
                <a:cs typeface="Dunant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/>
            </a:pPr>
            <a:r>
              <a:rPr lang="de-AT" dirty="0" smtClean="0"/>
              <a:t>Text durch Klicken hinzufügen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4057600" y="2174875"/>
            <a:ext cx="3250704" cy="4062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Text durch Klicken hinzufügen (Achtung: Schreiben Sie nicht über den Textrahmen in die beruhigte Zone)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 smtClean="0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245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 smtClean="0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328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weispaltig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44008" y="273050"/>
            <a:ext cx="266484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B70E0C"/>
                </a:solidFill>
              </a:defRPr>
            </a:lvl1pPr>
          </a:lstStyle>
          <a:p>
            <a:r>
              <a:rPr lang="de-AT" dirty="0" smtClean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273050"/>
            <a:ext cx="4032448" cy="618028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 smtClean="0"/>
              <a:t>Text durch Klicken hinzufügen (Achtung: Schreiben Sie nicht über den Textrahmen in die beruhigte Zone)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44008" y="1435100"/>
            <a:ext cx="2664842" cy="50182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/>
            </a:pPr>
            <a:r>
              <a:rPr lang="de-AT" dirty="0" smtClean="0"/>
              <a:t>Text durch Klicken hinzufügen (Achtung: Schreiben Sie nicht über den Textrahmen in die beruhigte Zone)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 smtClean="0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41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5733256"/>
            <a:ext cx="6337250" cy="566738"/>
          </a:xfrm>
          <a:prstGeom prst="rect">
            <a:avLst/>
          </a:prstGeom>
        </p:spPr>
        <p:txBody>
          <a:bodyPr anchor="b"/>
          <a:lstStyle>
            <a:lvl1pPr algn="l">
              <a:defRPr sz="1400" b="0">
                <a:solidFill>
                  <a:schemeClr val="tx1"/>
                </a:solidFill>
                <a:latin typeface="Dunant"/>
                <a:cs typeface="Dunant"/>
              </a:defRPr>
            </a:lvl1pPr>
          </a:lstStyle>
          <a:p>
            <a:r>
              <a:rPr lang="de-AT" dirty="0" smtClean="0"/>
              <a:t>Titel durch Klicken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71600" y="612775"/>
            <a:ext cx="6337250" cy="4976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 smtClean="0"/>
              <a:t>Dienststelle | Abteilung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24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97789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 durch Klicken hinzufügen</a:t>
            </a:r>
            <a:endParaRPr lang="de-DE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851650" cy="45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Text durch Klicken hinzufügen (Achtung: schreiben Sie nicht über den Textrahmen in die beruhigte Zone)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8932233" y="0"/>
            <a:ext cx="216000" cy="6858000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>
              <a:solidFill>
                <a:srgbClr val="B70E0C"/>
              </a:solidFill>
            </a:endParaRPr>
          </a:p>
        </p:txBody>
      </p:sp>
      <p:pic>
        <p:nvPicPr>
          <p:cNvPr id="2" name="Bild 1" descr="OERK_engl_2z_rgb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30" y="5021642"/>
            <a:ext cx="1152128" cy="1383593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 bwMode="white">
          <a:xfrm rot="5400000">
            <a:off x="7275776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800" b="1" i="0" cap="all">
                <a:solidFill>
                  <a:schemeClr val="bg1"/>
                </a:solidFill>
                <a:latin typeface="Dunant"/>
                <a:cs typeface="Dunant Medium"/>
              </a:defRPr>
            </a:lvl1pPr>
          </a:lstStyle>
          <a:p>
            <a:r>
              <a:rPr lang="de-AT" dirty="0" smtClean="0"/>
              <a:t>Dienststelle | Abteilung</a:t>
            </a:r>
            <a:endParaRPr lang="de-AT" dirty="0"/>
          </a:p>
        </p:txBody>
      </p:sp>
      <p:sp>
        <p:nvSpPr>
          <p:cNvPr id="11" name="Foliennummernplatzhalter 3"/>
          <p:cNvSpPr txBox="1">
            <a:spLocks/>
          </p:cNvSpPr>
          <p:nvPr/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Dunant"/>
                <a:ea typeface="ＭＳ Ｐゴシック" charset="0"/>
                <a:cs typeface="Dunan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fld id="{9861063D-7E7A-DD47-8A2C-B6316382C742}" type="slidenum">
              <a:rPr lang="de-DE" sz="800" b="1" smtClean="0">
                <a:solidFill>
                  <a:schemeClr val="tx1"/>
                </a:solidFill>
              </a:rPr>
              <a:pPr algn="l">
                <a:defRPr/>
              </a:pPr>
              <a:t>‹Nr.›</a:t>
            </a:fld>
            <a:endParaRPr lang="de-DE" sz="8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4" r:id="rId5"/>
    <p:sldLayoutId id="2147483656" r:id="rId6"/>
    <p:sldLayoutId id="2147483657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B70E0C"/>
          </a:solidFill>
          <a:latin typeface="Dunant Medium"/>
          <a:ea typeface="+mj-ea"/>
          <a:cs typeface="Dunant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400" baseline="0">
          <a:solidFill>
            <a:schemeClr val="tx1"/>
          </a:solidFill>
          <a:latin typeface="Dunant"/>
          <a:ea typeface="+mn-ea"/>
          <a:cs typeface="Dunan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atarina.banicevic@redcross.at" TargetMode="External"/><Relationship Id="rId2" Type="http://schemas.openxmlformats.org/officeDocument/2006/relationships/hyperlink" Target="http://www.roteskreuz.a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Psychological First </a:t>
            </a:r>
            <a:r>
              <a:rPr lang="de-DE" dirty="0" err="1"/>
              <a:t>Aid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Psychosocial</a:t>
            </a:r>
            <a:r>
              <a:rPr lang="de-DE" dirty="0"/>
              <a:t> Support in </a:t>
            </a:r>
            <a:r>
              <a:rPr lang="de-DE" dirty="0" err="1" smtClean="0"/>
              <a:t>Complex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Emergencies</a:t>
            </a:r>
            <a:r>
              <a:rPr lang="de-DE" dirty="0"/>
              <a:t> (PFA-CE)</a:t>
            </a:r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Kick off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selected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endParaRPr lang="de-DE" dirty="0" smtClean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Brussels, 18 </a:t>
            </a:r>
            <a:r>
              <a:rPr lang="de-DE" dirty="0" err="1" smtClean="0"/>
              <a:t>January</a:t>
            </a:r>
            <a:r>
              <a:rPr lang="de-DE" dirty="0" smtClean="0"/>
              <a:t> 2017</a:t>
            </a:r>
          </a:p>
          <a:p>
            <a:r>
              <a:rPr lang="de-DE" dirty="0" smtClean="0"/>
              <a:t>Katarina </a:t>
            </a:r>
            <a:r>
              <a:rPr lang="de-DE" dirty="0" err="1" smtClean="0"/>
              <a:t>Baničević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 smtClean="0"/>
              <a:t>INTERNATIONAL COOPERATION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54" y="116632"/>
            <a:ext cx="1420121" cy="13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Further </a:t>
            </a:r>
            <a:r>
              <a:rPr lang="de-AT" dirty="0" err="1" smtClean="0"/>
              <a:t>information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exchange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r>
              <a:rPr lang="de-AT" b="1" dirty="0" smtClean="0">
                <a:solidFill>
                  <a:srgbClr val="B70E0C"/>
                </a:solidFill>
              </a:rPr>
              <a:t>Austrian </a:t>
            </a:r>
            <a:r>
              <a:rPr lang="de-AT" b="1" dirty="0" err="1" smtClean="0">
                <a:solidFill>
                  <a:srgbClr val="B70E0C"/>
                </a:solidFill>
              </a:rPr>
              <a:t>Red</a:t>
            </a:r>
            <a:r>
              <a:rPr lang="de-AT" b="1" dirty="0" smtClean="0">
                <a:solidFill>
                  <a:srgbClr val="B70E0C"/>
                </a:solidFill>
              </a:rPr>
              <a:t> Cross</a:t>
            </a:r>
          </a:p>
          <a:p>
            <a:pPr marL="0" indent="0">
              <a:buNone/>
            </a:pPr>
            <a:r>
              <a:rPr lang="de-AT" dirty="0" smtClean="0">
                <a:hlinkClick r:id="rId2"/>
              </a:rPr>
              <a:t>www.roteskreuz.at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smtClean="0"/>
              <a:t>Ms. Katarina </a:t>
            </a:r>
            <a:r>
              <a:rPr lang="de-DE" dirty="0" err="1" smtClean="0"/>
              <a:t>Baničević</a:t>
            </a:r>
            <a:endParaRPr lang="de-AT" dirty="0" smtClean="0"/>
          </a:p>
          <a:p>
            <a:pPr marL="0" indent="0">
              <a:buNone/>
            </a:pPr>
            <a:r>
              <a:rPr lang="de-AT" dirty="0" smtClean="0">
                <a:hlinkClick r:id="rId3"/>
              </a:rPr>
              <a:t>katarina.banicevic@redcross.at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International </a:t>
            </a:r>
            <a:r>
              <a:rPr lang="de-AT" dirty="0" err="1"/>
              <a:t>cooperation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941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1. Project overview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2. Project background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3. Main objectives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4. Project </a:t>
            </a:r>
            <a:r>
              <a:rPr lang="en-US" sz="2800" dirty="0" smtClean="0"/>
              <a:t>outputs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5. Major events</a:t>
            </a:r>
            <a:endParaRPr lang="en-US" sz="2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6</a:t>
            </a:r>
            <a:r>
              <a:rPr lang="en-US" sz="2800" dirty="0" smtClean="0"/>
              <a:t>. </a:t>
            </a:r>
            <a:r>
              <a:rPr lang="en-US" sz="2800" dirty="0" smtClean="0"/>
              <a:t>Follow-up</a:t>
            </a:r>
            <a:endParaRPr lang="en-US" sz="280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 smtClean="0"/>
              <a:t>International </a:t>
            </a:r>
            <a:r>
              <a:rPr lang="de-AT" dirty="0" err="1" smtClean="0"/>
              <a:t>cooperation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067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1. Project </a:t>
            </a:r>
            <a:r>
              <a:rPr lang="de-AT" dirty="0" err="1"/>
              <a:t>o</a:t>
            </a:r>
            <a:r>
              <a:rPr lang="de-AT" dirty="0" err="1" smtClean="0"/>
              <a:t>verview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6851650" cy="5040560"/>
          </a:xfrm>
        </p:spPr>
        <p:txBody>
          <a:bodyPr/>
          <a:lstStyle/>
          <a:p>
            <a:r>
              <a:rPr lang="de-AT" sz="2000" dirty="0" smtClean="0">
                <a:solidFill>
                  <a:srgbClr val="C00000"/>
                </a:solidFill>
              </a:rPr>
              <a:t>Project </a:t>
            </a:r>
            <a:r>
              <a:rPr lang="de-AT" sz="2000" dirty="0">
                <a:solidFill>
                  <a:srgbClr val="C00000"/>
                </a:solidFill>
              </a:rPr>
              <a:t>title: </a:t>
            </a:r>
            <a:r>
              <a:rPr lang="de-AT" sz="2000" dirty="0"/>
              <a:t>Psychological First </a:t>
            </a:r>
            <a:r>
              <a:rPr lang="de-AT" sz="2000" dirty="0" err="1"/>
              <a:t>Aid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Psychosocial</a:t>
            </a:r>
            <a:r>
              <a:rPr lang="de-AT" sz="2000" dirty="0"/>
              <a:t> Support in </a:t>
            </a:r>
            <a:r>
              <a:rPr lang="de-AT" sz="2000" dirty="0" err="1" smtClean="0"/>
              <a:t>Complex</a:t>
            </a:r>
            <a:r>
              <a:rPr lang="de-AT" sz="2000" dirty="0" smtClean="0"/>
              <a:t> </a:t>
            </a:r>
            <a:r>
              <a:rPr lang="de-AT" sz="2000" dirty="0" err="1" smtClean="0"/>
              <a:t>Emergencies</a:t>
            </a:r>
            <a:r>
              <a:rPr lang="de-AT" sz="2000" dirty="0" smtClean="0"/>
              <a:t> </a:t>
            </a:r>
            <a:r>
              <a:rPr lang="de-AT" sz="2000" dirty="0"/>
              <a:t>(PFA-CE)</a:t>
            </a:r>
            <a:endParaRPr lang="de-AT" sz="2000" dirty="0" smtClean="0"/>
          </a:p>
          <a:p>
            <a:r>
              <a:rPr lang="de-AT" sz="2000" dirty="0">
                <a:solidFill>
                  <a:srgbClr val="C00000"/>
                </a:solidFill>
              </a:rPr>
              <a:t>Grant </a:t>
            </a:r>
            <a:r>
              <a:rPr lang="de-AT" sz="2000" dirty="0" err="1">
                <a:solidFill>
                  <a:srgbClr val="C00000"/>
                </a:solidFill>
              </a:rPr>
              <a:t>agreement</a:t>
            </a:r>
            <a:r>
              <a:rPr lang="de-AT" sz="2000" dirty="0">
                <a:solidFill>
                  <a:srgbClr val="C00000"/>
                </a:solidFill>
              </a:rPr>
              <a:t>: </a:t>
            </a:r>
            <a:r>
              <a:rPr lang="de-AT" sz="2000" dirty="0" smtClean="0"/>
              <a:t>ECHO/SUB2016/740032/PREP13</a:t>
            </a:r>
          </a:p>
          <a:p>
            <a:r>
              <a:rPr lang="de-AT" sz="2000" dirty="0">
                <a:solidFill>
                  <a:srgbClr val="C00000"/>
                </a:solidFill>
              </a:rPr>
              <a:t>Total </a:t>
            </a:r>
            <a:r>
              <a:rPr lang="de-AT" sz="2000" dirty="0" err="1">
                <a:solidFill>
                  <a:srgbClr val="C00000"/>
                </a:solidFill>
              </a:rPr>
              <a:t>eligible</a:t>
            </a:r>
            <a:r>
              <a:rPr lang="de-AT" sz="2000" dirty="0">
                <a:solidFill>
                  <a:srgbClr val="C00000"/>
                </a:solidFill>
              </a:rPr>
              <a:t> </a:t>
            </a:r>
            <a:r>
              <a:rPr lang="de-AT" sz="2000" dirty="0" err="1">
                <a:solidFill>
                  <a:srgbClr val="C00000"/>
                </a:solidFill>
              </a:rPr>
              <a:t>costs</a:t>
            </a:r>
            <a:r>
              <a:rPr lang="de-AT" sz="2000" dirty="0">
                <a:solidFill>
                  <a:srgbClr val="C00000"/>
                </a:solidFill>
              </a:rPr>
              <a:t>: </a:t>
            </a:r>
            <a:r>
              <a:rPr lang="de-AT" sz="2000" dirty="0" smtClean="0"/>
              <a:t>EUR 485 738,00</a:t>
            </a:r>
          </a:p>
          <a:p>
            <a:r>
              <a:rPr lang="de-AT" sz="2000" dirty="0">
                <a:solidFill>
                  <a:srgbClr val="C00000"/>
                </a:solidFill>
              </a:rPr>
              <a:t>ECHO </a:t>
            </a:r>
            <a:r>
              <a:rPr lang="de-AT" sz="2000" dirty="0" err="1">
                <a:solidFill>
                  <a:srgbClr val="C00000"/>
                </a:solidFill>
              </a:rPr>
              <a:t>co-funding</a:t>
            </a:r>
            <a:r>
              <a:rPr lang="de-AT" sz="2000" dirty="0">
                <a:solidFill>
                  <a:srgbClr val="C00000"/>
                </a:solidFill>
              </a:rPr>
              <a:t>: </a:t>
            </a:r>
            <a:r>
              <a:rPr lang="de-AT" sz="2000" dirty="0" smtClean="0">
                <a:solidFill>
                  <a:schemeClr val="tx1"/>
                </a:solidFill>
              </a:rPr>
              <a:t>EUR 364 303,00 </a:t>
            </a:r>
            <a:r>
              <a:rPr lang="de-AT" sz="2000" dirty="0" smtClean="0"/>
              <a:t>EUR (75%)</a:t>
            </a:r>
          </a:p>
          <a:p>
            <a:r>
              <a:rPr lang="de-AT" sz="2000" dirty="0">
                <a:solidFill>
                  <a:srgbClr val="C00000"/>
                </a:solidFill>
              </a:rPr>
              <a:t>Duration: </a:t>
            </a:r>
            <a:r>
              <a:rPr lang="de-AT" sz="2000" dirty="0" smtClean="0"/>
              <a:t>1 April 2017 – 31 March 2019 (24 </a:t>
            </a:r>
            <a:r>
              <a:rPr lang="de-AT" sz="2000" dirty="0" err="1" smtClean="0"/>
              <a:t>months</a:t>
            </a:r>
            <a:r>
              <a:rPr lang="de-AT" sz="2000" dirty="0" smtClean="0"/>
              <a:t>)</a:t>
            </a:r>
          </a:p>
          <a:p>
            <a:r>
              <a:rPr lang="de-AT" sz="2000" dirty="0" err="1" smtClean="0">
                <a:solidFill>
                  <a:srgbClr val="C00000"/>
                </a:solidFill>
              </a:rPr>
              <a:t>Coordinating</a:t>
            </a:r>
            <a:r>
              <a:rPr lang="de-AT" sz="2000" dirty="0" smtClean="0">
                <a:solidFill>
                  <a:srgbClr val="C00000"/>
                </a:solidFill>
              </a:rPr>
              <a:t> </a:t>
            </a:r>
            <a:r>
              <a:rPr lang="de-AT" sz="2000" dirty="0" err="1">
                <a:solidFill>
                  <a:srgbClr val="C00000"/>
                </a:solidFill>
              </a:rPr>
              <a:t>beneficiary</a:t>
            </a:r>
            <a:r>
              <a:rPr lang="de-AT" sz="2000" dirty="0">
                <a:solidFill>
                  <a:srgbClr val="C00000"/>
                </a:solidFill>
              </a:rPr>
              <a:t>: </a:t>
            </a:r>
            <a:r>
              <a:rPr lang="de-AT" sz="2000" dirty="0" smtClean="0"/>
              <a:t>Austrian </a:t>
            </a:r>
            <a:r>
              <a:rPr lang="de-AT" sz="2000" dirty="0" err="1" smtClean="0"/>
              <a:t>Red</a:t>
            </a:r>
            <a:r>
              <a:rPr lang="de-AT" sz="2000" dirty="0" smtClean="0"/>
              <a:t> Cross</a:t>
            </a:r>
          </a:p>
          <a:p>
            <a:r>
              <a:rPr lang="de-AT" sz="2000" dirty="0" smtClean="0">
                <a:solidFill>
                  <a:srgbClr val="C00000"/>
                </a:solidFill>
              </a:rPr>
              <a:t>Partners:</a:t>
            </a:r>
          </a:p>
          <a:p>
            <a:pPr lvl="1"/>
            <a:r>
              <a:rPr lang="de-AT" sz="2000" dirty="0" smtClean="0"/>
              <a:t>University </a:t>
            </a:r>
            <a:r>
              <a:rPr lang="de-AT" sz="2000" dirty="0" err="1" smtClean="0"/>
              <a:t>of</a:t>
            </a:r>
            <a:r>
              <a:rPr lang="de-AT" sz="2000" dirty="0" smtClean="0"/>
              <a:t> Innsbruck </a:t>
            </a:r>
            <a:r>
              <a:rPr lang="de-AT" sz="2000" dirty="0" smtClean="0"/>
              <a:t>– Austria</a:t>
            </a:r>
          </a:p>
          <a:p>
            <a:pPr lvl="1"/>
            <a:r>
              <a:rPr lang="en-GB" sz="2000" dirty="0" smtClean="0"/>
              <a:t>Croatian </a:t>
            </a:r>
            <a:r>
              <a:rPr lang="en-GB" sz="2000" dirty="0"/>
              <a:t>Red </a:t>
            </a:r>
            <a:r>
              <a:rPr lang="en-GB" sz="2000" dirty="0" smtClean="0"/>
              <a:t>Cross – Croatia</a:t>
            </a:r>
            <a:endParaRPr lang="en-GB" sz="2000" dirty="0"/>
          </a:p>
          <a:p>
            <a:pPr lvl="1"/>
            <a:r>
              <a:rPr lang="en-GB" sz="2000" dirty="0" smtClean="0"/>
              <a:t>Italian Red Cross– </a:t>
            </a:r>
            <a:r>
              <a:rPr lang="en-GB" sz="2000" dirty="0" smtClean="0"/>
              <a:t>Italy</a:t>
            </a:r>
            <a:endParaRPr lang="en-GB" sz="2000" dirty="0"/>
          </a:p>
          <a:p>
            <a:pPr lvl="1"/>
            <a:r>
              <a:rPr lang="en-GB" sz="2000" dirty="0" smtClean="0"/>
              <a:t>Macedonian </a:t>
            </a:r>
            <a:r>
              <a:rPr lang="en-GB" sz="2000" dirty="0"/>
              <a:t>Red </a:t>
            </a:r>
            <a:r>
              <a:rPr lang="en-GB" sz="2000" dirty="0" smtClean="0"/>
              <a:t>Cross – </a:t>
            </a:r>
            <a:r>
              <a:rPr lang="en-GB" sz="2000" dirty="0"/>
              <a:t>FYR of </a:t>
            </a:r>
            <a:r>
              <a:rPr lang="en-GB" sz="2000" dirty="0" smtClean="0"/>
              <a:t>Macedonia</a:t>
            </a:r>
          </a:p>
          <a:p>
            <a:pPr lvl="1"/>
            <a:r>
              <a:rPr lang="en-GB" sz="2000" dirty="0" smtClean="0"/>
              <a:t>Red </a:t>
            </a:r>
            <a:r>
              <a:rPr lang="en-GB" sz="2000" dirty="0"/>
              <a:t>Cross of </a:t>
            </a:r>
            <a:r>
              <a:rPr lang="en-GB" sz="2000" dirty="0" smtClean="0"/>
              <a:t>Serbia – Serbia</a:t>
            </a:r>
          </a:p>
          <a:p>
            <a:pPr lvl="1"/>
            <a:r>
              <a:rPr lang="en-GB" sz="2000" dirty="0" smtClean="0"/>
              <a:t>Slovenian </a:t>
            </a:r>
            <a:r>
              <a:rPr lang="en-GB" sz="2000" dirty="0"/>
              <a:t>Red </a:t>
            </a:r>
            <a:r>
              <a:rPr lang="en-GB" sz="2000" dirty="0" smtClean="0"/>
              <a:t>Cross – Slovenia</a:t>
            </a:r>
            <a:endParaRPr lang="de-AT" sz="2000" dirty="0">
              <a:solidFill>
                <a:srgbClr val="C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 smtClean="0"/>
              <a:t>International </a:t>
            </a:r>
            <a:r>
              <a:rPr lang="de-AT" dirty="0" err="1"/>
              <a:t>cooperation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63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Project </a:t>
            </a:r>
            <a:r>
              <a:rPr lang="de-AT" dirty="0" err="1" smtClean="0"/>
              <a:t>background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0789"/>
            <a:ext cx="5266928" cy="4580499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More </a:t>
            </a:r>
            <a:r>
              <a:rPr lang="de-AT" dirty="0" err="1" smtClean="0"/>
              <a:t>frequent</a:t>
            </a:r>
            <a:r>
              <a:rPr lang="de-AT" dirty="0" smtClean="0"/>
              <a:t> </a:t>
            </a:r>
            <a:r>
              <a:rPr lang="de-AT" dirty="0" err="1" smtClean="0"/>
              <a:t>occurence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disasters</a:t>
            </a:r>
            <a:r>
              <a:rPr lang="de-AT" dirty="0" smtClean="0"/>
              <a:t>, </a:t>
            </a:r>
            <a:r>
              <a:rPr lang="de-AT" dirty="0" err="1" smtClean="0"/>
              <a:t>including</a:t>
            </a:r>
            <a:r>
              <a:rPr lang="de-AT" dirty="0" smtClean="0"/>
              <a:t> </a:t>
            </a:r>
            <a:r>
              <a:rPr lang="de-AT" dirty="0" err="1" smtClean="0"/>
              <a:t>new</a:t>
            </a:r>
            <a:r>
              <a:rPr lang="de-AT" dirty="0" smtClean="0"/>
              <a:t> </a:t>
            </a:r>
            <a:r>
              <a:rPr lang="de-AT" dirty="0" err="1" smtClean="0"/>
              <a:t>types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crisis</a:t>
            </a:r>
            <a:r>
              <a:rPr lang="de-AT" dirty="0" smtClean="0"/>
              <a:t> (</a:t>
            </a:r>
            <a:r>
              <a:rPr lang="de-AT" dirty="0" err="1" smtClean="0"/>
              <a:t>climate</a:t>
            </a:r>
            <a:r>
              <a:rPr lang="de-AT" dirty="0" smtClean="0"/>
              <a:t> </a:t>
            </a:r>
            <a:r>
              <a:rPr lang="de-AT" dirty="0" err="1" smtClean="0"/>
              <a:t>related</a:t>
            </a:r>
            <a:r>
              <a:rPr lang="de-AT" dirty="0" smtClean="0"/>
              <a:t> </a:t>
            </a:r>
            <a:r>
              <a:rPr lang="de-AT" dirty="0" err="1" smtClean="0"/>
              <a:t>natural</a:t>
            </a:r>
            <a:r>
              <a:rPr lang="de-AT" dirty="0" smtClean="0"/>
              <a:t> </a:t>
            </a:r>
            <a:r>
              <a:rPr lang="de-AT" dirty="0" err="1" smtClean="0"/>
              <a:t>disasters</a:t>
            </a:r>
            <a:r>
              <a:rPr lang="de-AT" dirty="0" smtClean="0"/>
              <a:t>, such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floods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/>
              <a:t> </a:t>
            </a:r>
            <a:r>
              <a:rPr lang="de-AT" dirty="0" err="1" smtClean="0"/>
              <a:t>ongoing</a:t>
            </a:r>
            <a:r>
              <a:rPr lang="de-AT" dirty="0" smtClean="0"/>
              <a:t> </a:t>
            </a:r>
            <a:r>
              <a:rPr lang="de-AT" dirty="0" err="1" smtClean="0"/>
              <a:t>migration</a:t>
            </a:r>
            <a:r>
              <a:rPr lang="de-AT" dirty="0" smtClean="0"/>
              <a:t> </a:t>
            </a:r>
            <a:r>
              <a:rPr lang="de-AT" dirty="0" err="1" smtClean="0"/>
              <a:t>flows</a:t>
            </a:r>
            <a:r>
              <a:rPr lang="de-AT" dirty="0" smtClean="0"/>
              <a:t>)</a:t>
            </a: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International </a:t>
            </a:r>
            <a:r>
              <a:rPr lang="de-AT" dirty="0" err="1"/>
              <a:t>cooperation</a:t>
            </a:r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99" y="4077072"/>
            <a:ext cx="3133152" cy="21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 descr="C:\Users\banicevic\AppData\Local\Microsoft\Windows\Temporary Internet Files\Content.Word\RCSBIH Vol in Lukavac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9" r="20634" b="3012"/>
          <a:stretch/>
        </p:blipFill>
        <p:spPr bwMode="auto">
          <a:xfrm>
            <a:off x="5832442" y="738415"/>
            <a:ext cx="2232248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\\rcdata01\rkt_kat\Internationale Zusammenarbeit\_Europa\Südosteuropa\_Regional\2014 Floods BiH and Serbia\03 Medien, pics, Spenden\Other pics\destroyed hous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3" y="3284984"/>
            <a:ext cx="3311252" cy="2609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4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2. Project </a:t>
            </a:r>
            <a:r>
              <a:rPr lang="de-AT" dirty="0" err="1" smtClean="0"/>
              <a:t>background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40789"/>
            <a:ext cx="4978896" cy="4652507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>
              <a:buFont typeface="Wingdings" panose="05000000000000000000" pitchFamily="2" charset="2"/>
              <a:buChar char="Ø"/>
            </a:pPr>
            <a:r>
              <a:rPr lang="de-AT" dirty="0" smtClean="0">
                <a:solidFill>
                  <a:schemeClr val="tx1"/>
                </a:solidFill>
              </a:rPr>
              <a:t>Need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provide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Psychosocial</a:t>
            </a:r>
            <a:r>
              <a:rPr lang="de-AT" dirty="0">
                <a:solidFill>
                  <a:schemeClr val="tx1"/>
                </a:solidFill>
              </a:rPr>
              <a:t> Support (</a:t>
            </a:r>
            <a:r>
              <a:rPr lang="de-AT" dirty="0" smtClean="0">
                <a:solidFill>
                  <a:schemeClr val="tx1"/>
                </a:solidFill>
              </a:rPr>
              <a:t>PSS) </a:t>
            </a:r>
            <a:r>
              <a:rPr lang="de-AT" dirty="0" err="1" smtClean="0">
                <a:solidFill>
                  <a:schemeClr val="tx1"/>
                </a:solidFill>
              </a:rPr>
              <a:t>and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to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integrate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currently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missing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short</a:t>
            </a:r>
            <a:r>
              <a:rPr lang="de-AT" dirty="0" smtClean="0">
                <a:solidFill>
                  <a:schemeClr val="tx1"/>
                </a:solidFill>
              </a:rPr>
              <a:t>-term P</a:t>
            </a:r>
            <a:r>
              <a:rPr lang="en-US" dirty="0" err="1" smtClean="0">
                <a:solidFill>
                  <a:schemeClr val="tx1"/>
                </a:solidFill>
              </a:rPr>
              <a:t>sychological</a:t>
            </a:r>
            <a:r>
              <a:rPr lang="en-US" dirty="0" smtClean="0">
                <a:solidFill>
                  <a:schemeClr val="tx1"/>
                </a:solidFill>
              </a:rPr>
              <a:t> First Aid (PFA) into response on all levels through training DM staff and volunteers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Need to involve new forms of volunteers by enabling framework conditions and training in PSS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International </a:t>
            </a:r>
            <a:r>
              <a:rPr lang="de-AT" dirty="0" err="1"/>
              <a:t>cooperation</a:t>
            </a:r>
            <a:endParaRPr lang="de-AT" dirty="0"/>
          </a:p>
        </p:txBody>
      </p:sp>
      <p:pic>
        <p:nvPicPr>
          <p:cNvPr id="7" name="Grafik 6" descr="\\rcdata01\rkt_kat\Internationale Zusammenarbeit\_Europa\Südosteuropa\_Regional\2014 Floods BiH and Serbia\03 Medien, pics, Spenden\Other pics\RS12040_DSC_2823_-lp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01" y="1772816"/>
            <a:ext cx="3390900" cy="226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1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3. Project </a:t>
            </a:r>
            <a:r>
              <a:rPr lang="de-AT" dirty="0" err="1" smtClean="0"/>
              <a:t>objectives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63711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Improve disaster </a:t>
            </a:r>
            <a:r>
              <a:rPr lang="en-US" dirty="0"/>
              <a:t>response capacities of emergency and volunteer </a:t>
            </a:r>
            <a:r>
              <a:rPr lang="en-US" dirty="0" err="1"/>
              <a:t>organisations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strengthening </a:t>
            </a:r>
            <a:r>
              <a:rPr lang="en-US" b="1" dirty="0" smtClean="0"/>
              <a:t>PFA and PSS competencies </a:t>
            </a:r>
            <a:r>
              <a:rPr lang="en-US" dirty="0" smtClean="0"/>
              <a:t>of staff and volunteers</a:t>
            </a:r>
          </a:p>
          <a:p>
            <a:pPr>
              <a:buFontTx/>
              <a:buChar char="-"/>
            </a:pPr>
            <a:r>
              <a:rPr lang="en-US" dirty="0" smtClean="0"/>
              <a:t>Improve active </a:t>
            </a:r>
            <a:r>
              <a:rPr lang="en-US" dirty="0"/>
              <a:t>participation of affected </a:t>
            </a:r>
            <a:r>
              <a:rPr lang="en-US" dirty="0" smtClean="0"/>
              <a:t>communities in </a:t>
            </a:r>
            <a:r>
              <a:rPr lang="en-US" dirty="0"/>
              <a:t>emergency </a:t>
            </a:r>
            <a:r>
              <a:rPr lang="en-US" dirty="0" smtClean="0"/>
              <a:t>response by </a:t>
            </a:r>
            <a:r>
              <a:rPr lang="en-US" dirty="0"/>
              <a:t>training staff and volunteers and by developing </a:t>
            </a:r>
            <a:r>
              <a:rPr lang="en-US" b="1" dirty="0"/>
              <a:t>new tools for community </a:t>
            </a:r>
            <a:r>
              <a:rPr lang="en-US" b="1" dirty="0" smtClean="0"/>
              <a:t>activation</a:t>
            </a:r>
          </a:p>
          <a:p>
            <a:pPr>
              <a:buFontTx/>
              <a:buChar char="-"/>
            </a:pPr>
            <a:r>
              <a:rPr lang="en-US" dirty="0" smtClean="0"/>
              <a:t>Improve </a:t>
            </a:r>
            <a:r>
              <a:rPr lang="en-US" dirty="0"/>
              <a:t>coordination and </a:t>
            </a:r>
            <a:r>
              <a:rPr lang="en-US" b="1" dirty="0"/>
              <a:t>support for new volunteer </a:t>
            </a:r>
            <a:r>
              <a:rPr lang="en-US" b="1" dirty="0" smtClean="0"/>
              <a:t>types</a:t>
            </a:r>
            <a:endParaRPr lang="de-AT" b="1" dirty="0"/>
          </a:p>
          <a:p>
            <a:pPr>
              <a:buFontTx/>
              <a:buChar char="-"/>
            </a:pPr>
            <a:r>
              <a:rPr lang="en-US" dirty="0" smtClean="0"/>
              <a:t>Improve </a:t>
            </a:r>
            <a:r>
              <a:rPr lang="en-US" dirty="0"/>
              <a:t>experience </a:t>
            </a:r>
            <a:r>
              <a:rPr lang="en-US" b="1" dirty="0"/>
              <a:t>exchange and </a:t>
            </a:r>
            <a:r>
              <a:rPr lang="en-US" b="1" dirty="0" smtClean="0"/>
              <a:t>networking and share good practice </a:t>
            </a:r>
            <a:endParaRPr lang="de-AT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International </a:t>
            </a:r>
            <a:r>
              <a:rPr lang="de-AT" dirty="0" err="1"/>
              <a:t>cooperation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57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4. Project </a:t>
            </a:r>
            <a:r>
              <a:rPr lang="de-AT" dirty="0" err="1" smtClean="0"/>
              <a:t>outputs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 smtClean="0"/>
              <a:t>Desk research report </a:t>
            </a:r>
            <a:r>
              <a:rPr lang="en-US" dirty="0" smtClean="0"/>
              <a:t>on </a:t>
            </a:r>
            <a:r>
              <a:rPr lang="en-US" dirty="0"/>
              <a:t>existing tools and recommendations applicable to the field of </a:t>
            </a:r>
            <a:r>
              <a:rPr lang="en-US" dirty="0" smtClean="0"/>
              <a:t>PFA and PSS </a:t>
            </a:r>
            <a:r>
              <a:rPr lang="en-US" dirty="0"/>
              <a:t>for beneficiaries and helpers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="1" dirty="0" smtClean="0"/>
              <a:t>TOT </a:t>
            </a:r>
            <a:r>
              <a:rPr lang="en-US" b="1" dirty="0"/>
              <a:t>training package </a:t>
            </a:r>
            <a:r>
              <a:rPr lang="en-US" dirty="0" smtClean="0"/>
              <a:t>for multipliers and trainers in DM </a:t>
            </a:r>
            <a:r>
              <a:rPr lang="en-US" dirty="0" err="1" smtClean="0"/>
              <a:t>organisations</a:t>
            </a:r>
            <a:r>
              <a:rPr lang="en-US" dirty="0" smtClean="0"/>
              <a:t>, including:</a:t>
            </a:r>
            <a:endParaRPr lang="en-US" dirty="0"/>
          </a:p>
          <a:p>
            <a:pPr marL="857250" lvl="1" indent="-457200">
              <a:buAutoNum type="arabicParenBoth"/>
            </a:pPr>
            <a:r>
              <a:rPr lang="en-US" dirty="0" smtClean="0"/>
              <a:t>PFA </a:t>
            </a:r>
            <a:r>
              <a:rPr lang="en-US" dirty="0"/>
              <a:t>and PSS in basic services and </a:t>
            </a:r>
            <a:r>
              <a:rPr lang="en-US" dirty="0" smtClean="0"/>
              <a:t>security</a:t>
            </a:r>
            <a:endParaRPr lang="en-US" dirty="0"/>
          </a:p>
          <a:p>
            <a:pPr marL="857250" lvl="1" indent="-457200">
              <a:buAutoNum type="arabicParenBoth"/>
            </a:pPr>
            <a:r>
              <a:rPr lang="en-US" dirty="0"/>
              <a:t>C</a:t>
            </a:r>
            <a:r>
              <a:rPr lang="en-US" dirty="0" smtClean="0"/>
              <a:t>ommunity </a:t>
            </a:r>
            <a:r>
              <a:rPr lang="en-US" dirty="0"/>
              <a:t>and family activation (tools and best practice</a:t>
            </a:r>
            <a:r>
              <a:rPr lang="en-US" dirty="0" smtClean="0"/>
              <a:t>)</a:t>
            </a:r>
          </a:p>
          <a:p>
            <a:pPr marL="857250" lvl="1" indent="-457200">
              <a:buAutoNum type="arabicParenBoth"/>
            </a:pPr>
            <a:r>
              <a:rPr lang="en-US" dirty="0" smtClean="0"/>
              <a:t>Tools for </a:t>
            </a:r>
            <a:r>
              <a:rPr lang="en-US" dirty="0"/>
              <a:t>volunteer and staff support including guidance for coordination and support for convergent and </a:t>
            </a:r>
            <a:r>
              <a:rPr lang="en-US" dirty="0" smtClean="0"/>
              <a:t>spontaneous volunteers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International </a:t>
            </a:r>
            <a:r>
              <a:rPr lang="de-AT" dirty="0" err="1"/>
              <a:t>cooperation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98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5. </a:t>
            </a:r>
            <a:r>
              <a:rPr lang="de-AT" dirty="0" smtClean="0"/>
              <a:t>Major </a:t>
            </a:r>
            <a:r>
              <a:rPr lang="de-AT" dirty="0" err="1" smtClean="0"/>
              <a:t>events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AT" dirty="0" smtClean="0"/>
              <a:t>Project kick off </a:t>
            </a:r>
            <a:r>
              <a:rPr lang="de-AT" dirty="0" err="1" smtClean="0"/>
              <a:t>meeting</a:t>
            </a:r>
            <a:r>
              <a:rPr lang="de-AT" dirty="0" smtClean="0"/>
              <a:t> (Vienna, April 2017)</a:t>
            </a:r>
          </a:p>
          <a:p>
            <a:pPr>
              <a:buFontTx/>
              <a:buChar char="-"/>
            </a:pPr>
            <a:r>
              <a:rPr lang="de-AT" dirty="0" smtClean="0"/>
              <a:t>Partner </a:t>
            </a:r>
            <a:r>
              <a:rPr lang="de-AT" dirty="0" err="1" smtClean="0"/>
              <a:t>meeting</a:t>
            </a:r>
            <a:r>
              <a:rPr lang="de-AT" dirty="0" smtClean="0"/>
              <a:t> on </a:t>
            </a:r>
            <a:r>
              <a:rPr lang="de-AT" dirty="0" err="1" smtClean="0"/>
              <a:t>desk</a:t>
            </a:r>
            <a:r>
              <a:rPr lang="de-AT" dirty="0" smtClean="0"/>
              <a:t> </a:t>
            </a:r>
            <a:r>
              <a:rPr lang="de-AT" dirty="0" err="1" smtClean="0"/>
              <a:t>research</a:t>
            </a:r>
            <a:r>
              <a:rPr lang="de-AT" dirty="0" smtClean="0"/>
              <a:t> (</a:t>
            </a:r>
            <a:r>
              <a:rPr lang="de-AT" dirty="0" err="1" smtClean="0"/>
              <a:t>Rome</a:t>
            </a:r>
            <a:r>
              <a:rPr lang="de-AT" dirty="0" smtClean="0"/>
              <a:t>, 2017)</a:t>
            </a:r>
            <a:endParaRPr lang="de-AT" dirty="0" smtClean="0"/>
          </a:p>
          <a:p>
            <a:pPr>
              <a:buFontTx/>
              <a:buChar char="-"/>
            </a:pPr>
            <a:r>
              <a:rPr lang="de-AT" dirty="0" smtClean="0"/>
              <a:t>Structured </a:t>
            </a:r>
            <a:r>
              <a:rPr lang="de-AT" dirty="0" err="1" smtClean="0"/>
              <a:t>experience</a:t>
            </a:r>
            <a:r>
              <a:rPr lang="de-AT" dirty="0" smtClean="0"/>
              <a:t> </a:t>
            </a:r>
            <a:r>
              <a:rPr lang="de-AT" dirty="0" err="1" smtClean="0"/>
              <a:t>exchange</a:t>
            </a:r>
            <a:r>
              <a:rPr lang="de-AT" dirty="0" smtClean="0"/>
              <a:t> </a:t>
            </a:r>
            <a:r>
              <a:rPr lang="de-AT" dirty="0" err="1" smtClean="0"/>
              <a:t>through</a:t>
            </a:r>
            <a:r>
              <a:rPr lang="de-AT" dirty="0" smtClean="0"/>
              <a:t> national </a:t>
            </a:r>
            <a:r>
              <a:rPr lang="de-AT" dirty="0" err="1" smtClean="0"/>
              <a:t>workshops</a:t>
            </a:r>
            <a:r>
              <a:rPr lang="de-AT" dirty="0"/>
              <a:t> </a:t>
            </a:r>
            <a:r>
              <a:rPr lang="de-AT" dirty="0" smtClean="0"/>
              <a:t>in </a:t>
            </a:r>
            <a:r>
              <a:rPr lang="de-AT" dirty="0" err="1" smtClean="0"/>
              <a:t>each</a:t>
            </a:r>
            <a:r>
              <a:rPr lang="de-AT" dirty="0" smtClean="0"/>
              <a:t> </a:t>
            </a:r>
            <a:r>
              <a:rPr lang="de-AT" dirty="0" err="1" smtClean="0"/>
              <a:t>partner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r>
              <a:rPr lang="de-AT" dirty="0" smtClean="0"/>
              <a:t> (2017) </a:t>
            </a:r>
            <a:r>
              <a:rPr lang="de-AT" dirty="0" err="1" smtClean="0"/>
              <a:t>and</a:t>
            </a:r>
            <a:r>
              <a:rPr lang="de-AT" dirty="0" smtClean="0"/>
              <a:t> a </a:t>
            </a:r>
            <a:r>
              <a:rPr lang="de-AT" dirty="0" smtClean="0"/>
              <a:t>transnational </a:t>
            </a:r>
            <a:r>
              <a:rPr lang="de-AT" dirty="0" err="1" smtClean="0"/>
              <a:t>workshop</a:t>
            </a:r>
            <a:r>
              <a:rPr lang="de-AT" dirty="0" smtClean="0"/>
              <a:t> in </a:t>
            </a:r>
            <a:r>
              <a:rPr lang="de-AT" dirty="0" err="1" smtClean="0"/>
              <a:t>Croatia</a:t>
            </a:r>
            <a:r>
              <a:rPr lang="de-AT" dirty="0" smtClean="0"/>
              <a:t> (2018)</a:t>
            </a:r>
          </a:p>
          <a:p>
            <a:pPr>
              <a:buFontTx/>
              <a:buChar char="-"/>
            </a:pPr>
            <a:r>
              <a:rPr lang="de-AT" dirty="0" smtClean="0"/>
              <a:t>Partner </a:t>
            </a:r>
            <a:r>
              <a:rPr lang="de-AT" dirty="0" err="1" smtClean="0"/>
              <a:t>meeting</a:t>
            </a:r>
            <a:r>
              <a:rPr lang="de-AT" dirty="0" smtClean="0"/>
              <a:t> on </a:t>
            </a:r>
            <a:r>
              <a:rPr lang="de-AT" dirty="0" err="1" smtClean="0"/>
              <a:t>ToT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r>
              <a:rPr lang="de-AT" dirty="0" smtClean="0"/>
              <a:t> (</a:t>
            </a:r>
            <a:r>
              <a:rPr lang="de-AT" dirty="0" err="1" smtClean="0"/>
              <a:t>Slovenia</a:t>
            </a:r>
            <a:r>
              <a:rPr lang="de-AT" dirty="0" smtClean="0"/>
              <a:t>, 2018)</a:t>
            </a:r>
            <a:endParaRPr lang="de-AT" dirty="0" smtClean="0"/>
          </a:p>
          <a:p>
            <a:pPr>
              <a:buFontTx/>
              <a:buChar char="-"/>
            </a:pPr>
            <a:r>
              <a:rPr lang="de-AT" dirty="0" err="1" smtClean="0"/>
              <a:t>ToT</a:t>
            </a:r>
            <a:r>
              <a:rPr lang="de-AT" dirty="0" smtClean="0"/>
              <a:t> </a:t>
            </a:r>
            <a:r>
              <a:rPr lang="de-AT" dirty="0" err="1" smtClean="0"/>
              <a:t>trainings</a:t>
            </a:r>
            <a:r>
              <a:rPr lang="de-AT" dirty="0" smtClean="0"/>
              <a:t> </a:t>
            </a:r>
            <a:r>
              <a:rPr lang="de-AT" dirty="0" smtClean="0"/>
              <a:t>in </a:t>
            </a:r>
            <a:r>
              <a:rPr lang="de-AT" dirty="0" err="1" smtClean="0"/>
              <a:t>Serbia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Slovenia</a:t>
            </a:r>
            <a:r>
              <a:rPr lang="de-AT" dirty="0" smtClean="0"/>
              <a:t> (2018/2019)</a:t>
            </a:r>
          </a:p>
          <a:p>
            <a:pPr>
              <a:buFontTx/>
              <a:buChar char="-"/>
            </a:pPr>
            <a:r>
              <a:rPr lang="de-AT" dirty="0" smtClean="0"/>
              <a:t>Final </a:t>
            </a:r>
            <a:r>
              <a:rPr lang="de-AT" dirty="0" err="1" smtClean="0"/>
              <a:t>partner</a:t>
            </a:r>
            <a:r>
              <a:rPr lang="de-AT" dirty="0" smtClean="0"/>
              <a:t> </a:t>
            </a:r>
            <a:r>
              <a:rPr lang="de-AT" dirty="0" err="1" smtClean="0"/>
              <a:t>meeting</a:t>
            </a:r>
            <a:r>
              <a:rPr lang="de-AT" dirty="0" smtClean="0"/>
              <a:t> (Skopje, 2019)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International </a:t>
            </a:r>
            <a:r>
              <a:rPr lang="de-AT" dirty="0" err="1"/>
              <a:t>cooperation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049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6</a:t>
            </a:r>
            <a:r>
              <a:rPr lang="de-AT" dirty="0" smtClean="0"/>
              <a:t>. </a:t>
            </a:r>
            <a:r>
              <a:rPr lang="de-AT" dirty="0" smtClean="0"/>
              <a:t>Follow-</a:t>
            </a:r>
            <a:r>
              <a:rPr lang="de-AT" dirty="0" err="1" smtClean="0"/>
              <a:t>up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AT" dirty="0" smtClean="0"/>
              <a:t>Dissemination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project</a:t>
            </a:r>
            <a:r>
              <a:rPr lang="de-AT" dirty="0" smtClean="0"/>
              <a:t> </a:t>
            </a:r>
            <a:r>
              <a:rPr lang="de-AT" dirty="0" err="1" smtClean="0"/>
              <a:t>outputs</a:t>
            </a:r>
            <a:r>
              <a:rPr lang="de-AT" dirty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partners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their</a:t>
            </a:r>
            <a:r>
              <a:rPr lang="de-AT" dirty="0" smtClean="0"/>
              <a:t> </a:t>
            </a:r>
            <a:r>
              <a:rPr lang="de-AT" dirty="0" err="1" smtClean="0"/>
              <a:t>networks</a:t>
            </a:r>
            <a:r>
              <a:rPr lang="de-AT" dirty="0" smtClean="0"/>
              <a:t>,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well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through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project</a:t>
            </a:r>
            <a:r>
              <a:rPr lang="de-AT" dirty="0" smtClean="0"/>
              <a:t> </a:t>
            </a:r>
            <a:r>
              <a:rPr lang="de-AT" dirty="0" err="1" smtClean="0"/>
              <a:t>website</a:t>
            </a: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>
              <a:buFontTx/>
              <a:buChar char="-"/>
            </a:pPr>
            <a:r>
              <a:rPr lang="de-AT" dirty="0" smtClean="0"/>
              <a:t>Integration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developed</a:t>
            </a:r>
            <a:r>
              <a:rPr lang="de-AT" dirty="0" smtClean="0"/>
              <a:t> </a:t>
            </a:r>
            <a:r>
              <a:rPr lang="de-AT" dirty="0" err="1" smtClean="0"/>
              <a:t>training</a:t>
            </a:r>
            <a:r>
              <a:rPr lang="de-AT" dirty="0" smtClean="0"/>
              <a:t> </a:t>
            </a:r>
            <a:r>
              <a:rPr lang="de-AT" dirty="0" err="1" smtClean="0"/>
              <a:t>modules</a:t>
            </a:r>
            <a:r>
              <a:rPr lang="de-AT" dirty="0" smtClean="0"/>
              <a:t> in </a:t>
            </a:r>
            <a:r>
              <a:rPr lang="de-AT" dirty="0" err="1" smtClean="0"/>
              <a:t>partner</a:t>
            </a:r>
            <a:r>
              <a:rPr lang="de-AT" dirty="0" smtClean="0"/>
              <a:t> </a:t>
            </a:r>
            <a:r>
              <a:rPr lang="de-AT" dirty="0" err="1" smtClean="0"/>
              <a:t>organisations</a:t>
            </a:r>
            <a:r>
              <a:rPr lang="de-AT" dirty="0" smtClean="0"/>
              <a:t> </a:t>
            </a:r>
            <a:r>
              <a:rPr lang="de-AT" dirty="0" err="1" smtClean="0"/>
              <a:t>through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network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trained</a:t>
            </a:r>
            <a:r>
              <a:rPr lang="de-AT" dirty="0" smtClean="0"/>
              <a:t> </a:t>
            </a:r>
            <a:r>
              <a:rPr lang="de-AT" dirty="0" err="1" smtClean="0"/>
              <a:t>trainers</a:t>
            </a:r>
            <a:endParaRPr lang="de-AT" dirty="0" smtClean="0"/>
          </a:p>
          <a:p>
            <a:pPr>
              <a:buFontTx/>
              <a:buChar char="-"/>
            </a:pPr>
            <a:endParaRPr lang="de-AT" dirty="0"/>
          </a:p>
          <a:p>
            <a:pPr>
              <a:buFontTx/>
              <a:buChar char="-"/>
            </a:pPr>
            <a:r>
              <a:rPr lang="de-AT" dirty="0" smtClean="0"/>
              <a:t>Search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/>
              <a:t>f</a:t>
            </a:r>
            <a:r>
              <a:rPr lang="de-AT" dirty="0" err="1" smtClean="0"/>
              <a:t>unding</a:t>
            </a:r>
            <a:r>
              <a:rPr lang="de-AT" dirty="0" smtClean="0"/>
              <a:t> follow-</a:t>
            </a:r>
            <a:r>
              <a:rPr lang="de-AT" dirty="0" err="1" smtClean="0"/>
              <a:t>up</a:t>
            </a:r>
            <a:r>
              <a:rPr lang="de-AT" dirty="0" smtClean="0"/>
              <a:t> </a:t>
            </a:r>
            <a:r>
              <a:rPr lang="de-AT" dirty="0" err="1" smtClean="0"/>
              <a:t>activities</a:t>
            </a:r>
            <a:r>
              <a:rPr lang="de-AT" dirty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potential </a:t>
            </a:r>
            <a:r>
              <a:rPr lang="de-AT" dirty="0" err="1" smtClean="0"/>
              <a:t>duplication</a:t>
            </a:r>
            <a:r>
              <a:rPr lang="de-AT" dirty="0" smtClean="0"/>
              <a:t> in </a:t>
            </a:r>
            <a:r>
              <a:rPr lang="de-AT" dirty="0" err="1" smtClean="0"/>
              <a:t>other</a:t>
            </a:r>
            <a:r>
              <a:rPr lang="de-AT" dirty="0"/>
              <a:t> </a:t>
            </a:r>
            <a:r>
              <a:rPr lang="de-AT" dirty="0" smtClean="0"/>
              <a:t>countries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organisations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dirty="0"/>
              <a:t>International </a:t>
            </a:r>
            <a:r>
              <a:rPr lang="de-AT" dirty="0" err="1"/>
              <a:t>cooperation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66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_KBZ_PP_engl-2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CC"/>
      </a:hlink>
      <a:folHlink>
        <a:srgbClr val="B2B2B2"/>
      </a:folHlink>
    </a:clrScheme>
    <a:fontScheme name="Standarddesign">
      <a:majorFont>
        <a:latin typeface="ORKMedium"/>
        <a:ea typeface="ＭＳ Ｐゴシック"/>
        <a:cs typeface=""/>
      </a:majorFont>
      <a:minorFont>
        <a:latin typeface="ORK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RKRegular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RKRegular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_PFA_CE_Brussels_20170118" id="{E00731CD-3FBF-4441-9469-0D018B1B9CBD}" vid="{99036E11-C410-4235-98EC-25F2C51809F9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Presentation_PFA_CE_Brussels_20170118</Template>
  <TotalTime>0</TotalTime>
  <Words>506</Words>
  <Application>Microsoft Office PowerPoint</Application>
  <PresentationFormat>Bildschirmpräsentation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Dunant Medium</vt:lpstr>
      <vt:lpstr>ＭＳ Ｐゴシック</vt:lpstr>
      <vt:lpstr>Times New Roman</vt:lpstr>
      <vt:lpstr>ORKRegular</vt:lpstr>
      <vt:lpstr>Wingdings</vt:lpstr>
      <vt:lpstr>ORKMedium</vt:lpstr>
      <vt:lpstr>Dunant</vt:lpstr>
      <vt:lpstr>PRAES_KBZ_PP_engl-2</vt:lpstr>
      <vt:lpstr>Psychological First Aid and Psychosocial Support in Complex Emergencies (PFA-CE)</vt:lpstr>
      <vt:lpstr>Agenda</vt:lpstr>
      <vt:lpstr>1. Project overview</vt:lpstr>
      <vt:lpstr>2. Project background</vt:lpstr>
      <vt:lpstr>2. Project background</vt:lpstr>
      <vt:lpstr>3. Project objectives</vt:lpstr>
      <vt:lpstr>4. Project outputs</vt:lpstr>
      <vt:lpstr>5. Major events</vt:lpstr>
      <vt:lpstr>6. Follow-up</vt:lpstr>
      <vt:lpstr>Further information and exchange</vt:lpstr>
    </vt:vector>
  </TitlesOfParts>
  <Company>Austrian Red Cross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First Aid and Psychosocial Support in Complex Emergencies (PFA-CE)</dc:title>
  <dc:creator>Banicevic Katarina (OeRK)</dc:creator>
  <cp:lastModifiedBy>Banicevic Katarina (OeRK)</cp:lastModifiedBy>
  <cp:revision>15</cp:revision>
  <dcterms:created xsi:type="dcterms:W3CDTF">2017-01-04T08:27:14Z</dcterms:created>
  <dcterms:modified xsi:type="dcterms:W3CDTF">2017-01-04T10:08:35Z</dcterms:modified>
</cp:coreProperties>
</file>