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8"/>
  </p:notesMasterIdLst>
  <p:sldIdLst>
    <p:sldId id="261" r:id="rId2"/>
    <p:sldId id="404" r:id="rId3"/>
    <p:sldId id="456" r:id="rId4"/>
    <p:sldId id="457" r:id="rId5"/>
    <p:sldId id="458" r:id="rId6"/>
    <p:sldId id="379" r:id="rId7"/>
  </p:sldIdLst>
  <p:sldSz cx="12192000" cy="6858000"/>
  <p:notesSz cx="6742113" cy="9872663"/>
  <p:defaultTextStyle>
    <a:defPPr>
      <a:defRPr lang="et-EE"/>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110">
          <p15:clr>
            <a:srgbClr val="A4A3A4"/>
          </p15:clr>
        </p15:guide>
        <p15:guide id="2" pos="212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676" autoAdjust="0"/>
    <p:restoredTop sz="83855" autoAdjust="0"/>
  </p:normalViewPr>
  <p:slideViewPr>
    <p:cSldViewPr>
      <p:cViewPr varScale="1">
        <p:scale>
          <a:sx n="58" d="100"/>
          <a:sy n="58" d="100"/>
        </p:scale>
        <p:origin x="848" y="3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8" d="100"/>
          <a:sy n="88" d="100"/>
        </p:scale>
        <p:origin x="-3858" y="-120"/>
      </p:cViewPr>
      <p:guideLst>
        <p:guide orient="horz" pos="3110"/>
        <p:guide pos="212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1000" cy="493713"/>
          </a:xfrm>
          <a:prstGeom prst="rect">
            <a:avLst/>
          </a:prstGeom>
        </p:spPr>
        <p:txBody>
          <a:bodyPr vert="horz" lIns="91440" tIns="45720" rIns="91440" bIns="45720" rtlCol="0"/>
          <a:lstStyle>
            <a:lvl1pPr algn="l" eaLnBrk="1" hangingPunct="1">
              <a:defRPr sz="1200">
                <a:latin typeface="Calibri" pitchFamily="34" charset="0"/>
                <a:cs typeface="Arial" charset="0"/>
              </a:defRPr>
            </a:lvl1pPr>
          </a:lstStyle>
          <a:p>
            <a:pPr>
              <a:defRPr/>
            </a:pPr>
            <a:endParaRPr lang="et-EE"/>
          </a:p>
        </p:txBody>
      </p:sp>
      <p:sp>
        <p:nvSpPr>
          <p:cNvPr id="3" name="Date Placeholder 2"/>
          <p:cNvSpPr>
            <a:spLocks noGrp="1"/>
          </p:cNvSpPr>
          <p:nvPr>
            <p:ph type="dt" idx="1"/>
          </p:nvPr>
        </p:nvSpPr>
        <p:spPr>
          <a:xfrm>
            <a:off x="3819525" y="0"/>
            <a:ext cx="2921000" cy="493713"/>
          </a:xfrm>
          <a:prstGeom prst="rect">
            <a:avLst/>
          </a:prstGeom>
        </p:spPr>
        <p:txBody>
          <a:bodyPr vert="horz" lIns="91440" tIns="45720" rIns="91440" bIns="45720" rtlCol="0"/>
          <a:lstStyle>
            <a:lvl1pPr algn="r" eaLnBrk="1" hangingPunct="1">
              <a:defRPr sz="1200">
                <a:latin typeface="Calibri" pitchFamily="34" charset="0"/>
                <a:cs typeface="Arial" charset="0"/>
              </a:defRPr>
            </a:lvl1pPr>
          </a:lstStyle>
          <a:p>
            <a:pPr>
              <a:defRPr/>
            </a:pPr>
            <a:fld id="{57A39A05-A5E0-464A-9ACD-7426A4AF88A6}" type="datetimeFigureOut">
              <a:rPr lang="et-EE"/>
              <a:pPr>
                <a:defRPr/>
              </a:pPr>
              <a:t>19.11.2020</a:t>
            </a:fld>
            <a:endParaRPr lang="et-EE"/>
          </a:p>
        </p:txBody>
      </p:sp>
      <p:sp>
        <p:nvSpPr>
          <p:cNvPr id="4" name="Slide Image Placeholder 3"/>
          <p:cNvSpPr>
            <a:spLocks noGrp="1" noRot="1" noChangeAspect="1"/>
          </p:cNvSpPr>
          <p:nvPr>
            <p:ph type="sldImg" idx="2"/>
          </p:nvPr>
        </p:nvSpPr>
        <p:spPr>
          <a:xfrm>
            <a:off x="79375" y="739775"/>
            <a:ext cx="6583363" cy="3703638"/>
          </a:xfrm>
          <a:prstGeom prst="rect">
            <a:avLst/>
          </a:prstGeom>
          <a:noFill/>
          <a:ln w="12700">
            <a:solidFill>
              <a:prstClr val="black"/>
            </a:solidFill>
          </a:ln>
        </p:spPr>
        <p:txBody>
          <a:bodyPr vert="horz" lIns="91440" tIns="45720" rIns="91440" bIns="45720" rtlCol="0" anchor="ctr"/>
          <a:lstStyle/>
          <a:p>
            <a:pPr lvl="0"/>
            <a:endParaRPr lang="et-EE" noProof="0" smtClean="0"/>
          </a:p>
        </p:txBody>
      </p:sp>
      <p:sp>
        <p:nvSpPr>
          <p:cNvPr id="5" name="Notes Placeholder 4"/>
          <p:cNvSpPr>
            <a:spLocks noGrp="1"/>
          </p:cNvSpPr>
          <p:nvPr>
            <p:ph type="body" sz="quarter" idx="3"/>
          </p:nvPr>
        </p:nvSpPr>
        <p:spPr>
          <a:xfrm>
            <a:off x="674688" y="4689475"/>
            <a:ext cx="5392737" cy="4443413"/>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t-EE" noProof="0" smtClean="0"/>
          </a:p>
        </p:txBody>
      </p:sp>
      <p:sp>
        <p:nvSpPr>
          <p:cNvPr id="6" name="Footer Placeholder 5"/>
          <p:cNvSpPr>
            <a:spLocks noGrp="1"/>
          </p:cNvSpPr>
          <p:nvPr>
            <p:ph type="ftr" sz="quarter" idx="4"/>
          </p:nvPr>
        </p:nvSpPr>
        <p:spPr>
          <a:xfrm>
            <a:off x="0" y="9377363"/>
            <a:ext cx="2921000" cy="493712"/>
          </a:xfrm>
          <a:prstGeom prst="rect">
            <a:avLst/>
          </a:prstGeom>
        </p:spPr>
        <p:txBody>
          <a:bodyPr vert="horz" lIns="91440" tIns="45720" rIns="91440" bIns="45720" rtlCol="0" anchor="b"/>
          <a:lstStyle>
            <a:lvl1pPr algn="l" eaLnBrk="1" hangingPunct="1">
              <a:defRPr sz="1200">
                <a:latin typeface="Calibri" pitchFamily="34" charset="0"/>
                <a:cs typeface="Arial" charset="0"/>
              </a:defRPr>
            </a:lvl1pPr>
          </a:lstStyle>
          <a:p>
            <a:pPr>
              <a:defRPr/>
            </a:pPr>
            <a:endParaRPr lang="et-EE"/>
          </a:p>
        </p:txBody>
      </p:sp>
      <p:sp>
        <p:nvSpPr>
          <p:cNvPr id="7" name="Slide Number Placeholder 6"/>
          <p:cNvSpPr>
            <a:spLocks noGrp="1"/>
          </p:cNvSpPr>
          <p:nvPr>
            <p:ph type="sldNum" sz="quarter" idx="5"/>
          </p:nvPr>
        </p:nvSpPr>
        <p:spPr>
          <a:xfrm>
            <a:off x="3819525" y="9377363"/>
            <a:ext cx="2921000" cy="4937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B4B6AA64-4F06-46E5-9A37-B070EE6CF6DD}" type="slidenum">
              <a:rPr lang="et-EE" altLang="et-EE"/>
              <a:pPr>
                <a:defRPr/>
              </a:pPr>
              <a:t>‹#›</a:t>
            </a:fld>
            <a:endParaRPr lang="et-EE" altLang="et-EE"/>
          </a:p>
        </p:txBody>
      </p:sp>
    </p:spTree>
    <p:extLst>
      <p:ext uri="{BB962C8B-B14F-4D97-AF65-F5344CB8AC3E}">
        <p14:creationId xmlns:p14="http://schemas.microsoft.com/office/powerpoint/2010/main" val="23422865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dirty="0"/>
          </a:p>
        </p:txBody>
      </p:sp>
      <p:sp>
        <p:nvSpPr>
          <p:cNvPr id="4" name="Slaidinumbri kohatäide 3"/>
          <p:cNvSpPr>
            <a:spLocks noGrp="1"/>
          </p:cNvSpPr>
          <p:nvPr>
            <p:ph type="sldNum" sz="quarter" idx="10"/>
          </p:nvPr>
        </p:nvSpPr>
        <p:spPr/>
        <p:txBody>
          <a:bodyPr/>
          <a:lstStyle/>
          <a:p>
            <a:pPr>
              <a:defRPr/>
            </a:pPr>
            <a:fld id="{B4B6AA64-4F06-46E5-9A37-B070EE6CF6DD}" type="slidenum">
              <a:rPr lang="et-EE" altLang="et-EE" smtClean="0"/>
              <a:pPr>
                <a:defRPr/>
              </a:pPr>
              <a:t>1</a:t>
            </a:fld>
            <a:endParaRPr lang="et-EE" altLang="et-EE"/>
          </a:p>
        </p:txBody>
      </p:sp>
    </p:spTree>
    <p:extLst>
      <p:ext uri="{BB962C8B-B14F-4D97-AF65-F5344CB8AC3E}">
        <p14:creationId xmlns:p14="http://schemas.microsoft.com/office/powerpoint/2010/main" val="39760436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pPr marL="228600" marR="0" lvl="0" indent="-228600" algn="l" defTabSz="914400" rtl="0" eaLnBrk="0" fontAlgn="base" latinLnBrk="0" hangingPunct="0">
              <a:lnSpc>
                <a:spcPct val="100000"/>
              </a:lnSpc>
              <a:spcBef>
                <a:spcPct val="30000"/>
              </a:spcBef>
              <a:spcAft>
                <a:spcPct val="0"/>
              </a:spcAft>
              <a:buClrTx/>
              <a:buSzTx/>
              <a:buFontTx/>
              <a:buAutoNum type="arabicPeriod"/>
              <a:tabLst/>
              <a:defRPr/>
            </a:pPr>
            <a:r>
              <a:rPr lang="en-GB" noProof="0" dirty="0" smtClean="0"/>
              <a:t>The</a:t>
            </a:r>
            <a:r>
              <a:rPr lang="et-EE" dirty="0" smtClean="0"/>
              <a:t> aim of</a:t>
            </a:r>
            <a:r>
              <a:rPr lang="et-EE" baseline="0" dirty="0" smtClean="0"/>
              <a:t> </a:t>
            </a:r>
            <a:r>
              <a:rPr lang="et-EE" baseline="0" dirty="0" err="1" smtClean="0"/>
              <a:t>the</a:t>
            </a:r>
            <a:r>
              <a:rPr lang="et-EE" baseline="0" dirty="0" smtClean="0"/>
              <a:t> </a:t>
            </a:r>
            <a:r>
              <a:rPr lang="et-EE" baseline="0" dirty="0" err="1" smtClean="0"/>
              <a:t>first</a:t>
            </a:r>
            <a:r>
              <a:rPr lang="et-EE" baseline="0" dirty="0" smtClean="0"/>
              <a:t> </a:t>
            </a:r>
            <a:r>
              <a:rPr lang="et-EE" baseline="0" dirty="0" err="1" smtClean="0"/>
              <a:t>step</a:t>
            </a:r>
            <a:r>
              <a:rPr lang="et-EE" baseline="0" dirty="0" smtClean="0"/>
              <a:t> </a:t>
            </a:r>
            <a:r>
              <a:rPr lang="et-EE" dirty="0" err="1" smtClean="0"/>
              <a:t>is</a:t>
            </a:r>
            <a:r>
              <a:rPr lang="et-EE" dirty="0" smtClean="0"/>
              <a:t> </a:t>
            </a:r>
            <a:r>
              <a:rPr lang="et-EE" dirty="0" err="1" smtClean="0"/>
              <a:t>to</a:t>
            </a:r>
            <a:r>
              <a:rPr lang="et-EE" dirty="0" smtClean="0"/>
              <a:t> </a:t>
            </a:r>
            <a:r>
              <a:rPr lang="et-EE" dirty="0" err="1" smtClean="0"/>
              <a:t>make</a:t>
            </a:r>
            <a:r>
              <a:rPr lang="et-EE" dirty="0" smtClean="0"/>
              <a:t> sure </a:t>
            </a:r>
            <a:r>
              <a:rPr lang="et-EE" dirty="0" err="1" smtClean="0"/>
              <a:t>that</a:t>
            </a:r>
            <a:r>
              <a:rPr lang="et-EE" dirty="0" smtClean="0"/>
              <a:t> </a:t>
            </a:r>
            <a:r>
              <a:rPr lang="et-EE" dirty="0" err="1" smtClean="0"/>
              <a:t>the</a:t>
            </a:r>
            <a:r>
              <a:rPr lang="et-EE" dirty="0" smtClean="0"/>
              <a:t> </a:t>
            </a:r>
            <a:r>
              <a:rPr lang="et-EE" dirty="0" err="1" smtClean="0"/>
              <a:t>developments</a:t>
            </a:r>
            <a:r>
              <a:rPr lang="et-EE" dirty="0" smtClean="0"/>
              <a:t> of </a:t>
            </a:r>
            <a:r>
              <a:rPr lang="et-EE" dirty="0" err="1" smtClean="0"/>
              <a:t>the</a:t>
            </a:r>
            <a:r>
              <a:rPr lang="et-EE" dirty="0" smtClean="0"/>
              <a:t> </a:t>
            </a:r>
            <a:r>
              <a:rPr lang="et-EE" dirty="0" err="1" smtClean="0"/>
              <a:t>web</a:t>
            </a:r>
            <a:r>
              <a:rPr lang="et-EE" dirty="0" smtClean="0"/>
              <a:t> </a:t>
            </a:r>
            <a:r>
              <a:rPr lang="et-EE" dirty="0" err="1" smtClean="0"/>
              <a:t>platform</a:t>
            </a:r>
            <a:r>
              <a:rPr lang="et-EE" dirty="0" smtClean="0"/>
              <a:t> </a:t>
            </a:r>
            <a:r>
              <a:rPr lang="et-EE" dirty="0" err="1" smtClean="0"/>
              <a:t>will</a:t>
            </a:r>
            <a:r>
              <a:rPr lang="et-EE" dirty="0" smtClean="0"/>
              <a:t> </a:t>
            </a:r>
            <a:r>
              <a:rPr lang="et-EE" dirty="0" err="1" smtClean="0"/>
              <a:t>be</a:t>
            </a:r>
            <a:r>
              <a:rPr lang="et-EE" dirty="0" smtClean="0"/>
              <a:t> in </a:t>
            </a:r>
            <a:r>
              <a:rPr lang="et-EE" dirty="0" err="1" smtClean="0"/>
              <a:t>complience</a:t>
            </a:r>
            <a:r>
              <a:rPr lang="et-EE" dirty="0" smtClean="0"/>
              <a:t> </a:t>
            </a:r>
            <a:r>
              <a:rPr lang="et-EE" dirty="0" err="1" smtClean="0"/>
              <a:t>with</a:t>
            </a:r>
            <a:r>
              <a:rPr lang="et-EE" dirty="0" smtClean="0"/>
              <a:t> </a:t>
            </a:r>
            <a:r>
              <a:rPr lang="et-EE" dirty="0" err="1" smtClean="0"/>
              <a:t>the</a:t>
            </a:r>
            <a:r>
              <a:rPr lang="et-EE" dirty="0" smtClean="0"/>
              <a:t> </a:t>
            </a:r>
            <a:r>
              <a:rPr lang="et-EE" dirty="0" err="1" smtClean="0"/>
              <a:t>existing</a:t>
            </a:r>
            <a:r>
              <a:rPr lang="et-EE" dirty="0" smtClean="0"/>
              <a:t> </a:t>
            </a:r>
            <a:r>
              <a:rPr lang="et-EE" dirty="0" err="1" smtClean="0"/>
              <a:t>frameworks</a:t>
            </a:r>
            <a:r>
              <a:rPr lang="et-EE" dirty="0" smtClean="0"/>
              <a:t>, </a:t>
            </a:r>
            <a:r>
              <a:rPr lang="et-EE" dirty="0" err="1" smtClean="0"/>
              <a:t>international</a:t>
            </a:r>
            <a:r>
              <a:rPr lang="et-EE" dirty="0" smtClean="0"/>
              <a:t> </a:t>
            </a:r>
            <a:r>
              <a:rPr lang="et-EE" dirty="0" err="1" smtClean="0"/>
              <a:t>best</a:t>
            </a:r>
            <a:r>
              <a:rPr lang="et-EE" dirty="0" smtClean="0"/>
              <a:t> </a:t>
            </a:r>
            <a:r>
              <a:rPr lang="et-EE" dirty="0" err="1" smtClean="0"/>
              <a:t>practises</a:t>
            </a:r>
            <a:r>
              <a:rPr lang="et-EE" dirty="0" smtClean="0"/>
              <a:t>, </a:t>
            </a:r>
            <a:r>
              <a:rPr lang="et-EE" dirty="0" err="1" smtClean="0"/>
              <a:t>user</a:t>
            </a:r>
            <a:r>
              <a:rPr lang="et-EE" dirty="0" smtClean="0"/>
              <a:t> </a:t>
            </a:r>
            <a:r>
              <a:rPr lang="et-EE" dirty="0" err="1" smtClean="0"/>
              <a:t>friendlyness</a:t>
            </a:r>
            <a:r>
              <a:rPr lang="et-EE" dirty="0" smtClean="0"/>
              <a:t>.</a:t>
            </a:r>
          </a:p>
          <a:p>
            <a:pPr marL="228600" marR="0" lvl="0" indent="-228600" algn="l" defTabSz="914400" rtl="0" eaLnBrk="0" fontAlgn="base" latinLnBrk="0" hangingPunct="0">
              <a:lnSpc>
                <a:spcPct val="100000"/>
              </a:lnSpc>
              <a:spcBef>
                <a:spcPct val="30000"/>
              </a:spcBef>
              <a:spcAft>
                <a:spcPct val="0"/>
              </a:spcAft>
              <a:buClrTx/>
              <a:buSzTx/>
              <a:buFontTx/>
              <a:buAutoNum type="arabicPeriod"/>
              <a:tabLst/>
              <a:defRPr/>
            </a:pPr>
            <a:r>
              <a:rPr lang="et-EE" dirty="0" err="1" smtClean="0"/>
              <a:t>Basically</a:t>
            </a:r>
            <a:r>
              <a:rPr lang="et-EE" dirty="0" smtClean="0"/>
              <a:t> </a:t>
            </a:r>
            <a:r>
              <a:rPr lang="et-EE" dirty="0" err="1" smtClean="0"/>
              <a:t>we</a:t>
            </a:r>
            <a:r>
              <a:rPr lang="et-EE" dirty="0" smtClean="0"/>
              <a:t> </a:t>
            </a:r>
            <a:r>
              <a:rPr lang="et-EE" dirty="0" err="1" smtClean="0"/>
              <a:t>will</a:t>
            </a:r>
            <a:r>
              <a:rPr lang="et-EE" dirty="0" smtClean="0"/>
              <a:t> </a:t>
            </a:r>
            <a:r>
              <a:rPr lang="et-EE" dirty="0" err="1" smtClean="0"/>
              <a:t>have</a:t>
            </a:r>
            <a:r>
              <a:rPr lang="et-EE" dirty="0" smtClean="0"/>
              <a:t> a number of </a:t>
            </a:r>
            <a:r>
              <a:rPr lang="et-EE" dirty="0" err="1" smtClean="0"/>
              <a:t>target</a:t>
            </a:r>
            <a:r>
              <a:rPr lang="et-EE" dirty="0" smtClean="0"/>
              <a:t> </a:t>
            </a:r>
            <a:r>
              <a:rPr lang="et-EE" dirty="0" err="1" smtClean="0"/>
              <a:t>groups</a:t>
            </a:r>
            <a:r>
              <a:rPr lang="et-EE" dirty="0" smtClean="0"/>
              <a:t> (</a:t>
            </a:r>
            <a:r>
              <a:rPr lang="et-EE" dirty="0" err="1" smtClean="0"/>
              <a:t>incl</a:t>
            </a:r>
            <a:r>
              <a:rPr lang="et-EE" dirty="0" smtClean="0"/>
              <a:t> </a:t>
            </a:r>
            <a:r>
              <a:rPr lang="et-EE" dirty="0" err="1" smtClean="0"/>
              <a:t>the</a:t>
            </a:r>
            <a:r>
              <a:rPr lang="et-EE" dirty="0" smtClean="0"/>
              <a:t> </a:t>
            </a:r>
            <a:r>
              <a:rPr lang="et-EE" dirty="0" err="1" smtClean="0"/>
              <a:t>public</a:t>
            </a:r>
            <a:r>
              <a:rPr lang="et-EE" dirty="0" smtClean="0"/>
              <a:t>, </a:t>
            </a:r>
            <a:r>
              <a:rPr lang="et-EE" dirty="0" err="1" smtClean="0"/>
              <a:t>but</a:t>
            </a:r>
            <a:r>
              <a:rPr lang="et-EE" dirty="0" smtClean="0"/>
              <a:t> </a:t>
            </a:r>
            <a:r>
              <a:rPr lang="et-EE" dirty="0" err="1" smtClean="0"/>
              <a:t>also</a:t>
            </a:r>
            <a:r>
              <a:rPr lang="et-EE" dirty="0" smtClean="0"/>
              <a:t> </a:t>
            </a:r>
            <a:r>
              <a:rPr lang="et-EE" dirty="0" err="1" smtClean="0"/>
              <a:t>entreprises</a:t>
            </a:r>
            <a:r>
              <a:rPr lang="et-EE" dirty="0" smtClean="0"/>
              <a:t>, </a:t>
            </a:r>
            <a:r>
              <a:rPr lang="et-EE" dirty="0" err="1" smtClean="0"/>
              <a:t>the</a:t>
            </a:r>
            <a:r>
              <a:rPr lang="et-EE" dirty="0" smtClean="0"/>
              <a:t> </a:t>
            </a:r>
            <a:r>
              <a:rPr lang="et-EE" dirty="0" err="1" smtClean="0"/>
              <a:t>public</a:t>
            </a:r>
            <a:r>
              <a:rPr lang="et-EE" dirty="0" smtClean="0"/>
              <a:t> </a:t>
            </a:r>
            <a:r>
              <a:rPr lang="et-EE" dirty="0" err="1" smtClean="0"/>
              <a:t>sector</a:t>
            </a:r>
            <a:r>
              <a:rPr lang="et-EE" dirty="0" smtClean="0"/>
              <a:t> </a:t>
            </a:r>
            <a:r>
              <a:rPr lang="et-EE" dirty="0" err="1" smtClean="0"/>
              <a:t>representatives</a:t>
            </a:r>
            <a:r>
              <a:rPr lang="et-EE" dirty="0" smtClean="0"/>
              <a:t>),</a:t>
            </a:r>
            <a:r>
              <a:rPr lang="et-EE" baseline="0" dirty="0" smtClean="0"/>
              <a:t> and </a:t>
            </a:r>
            <a:r>
              <a:rPr lang="et-EE" baseline="0" dirty="0" err="1" smtClean="0"/>
              <a:t>the</a:t>
            </a:r>
            <a:r>
              <a:rPr lang="et-EE" baseline="0" dirty="0" smtClean="0"/>
              <a:t> </a:t>
            </a:r>
            <a:r>
              <a:rPr lang="et-EE" baseline="0" dirty="0" err="1" smtClean="0"/>
              <a:t>study</a:t>
            </a:r>
            <a:r>
              <a:rPr lang="et-EE" baseline="0" dirty="0" smtClean="0"/>
              <a:t> </a:t>
            </a:r>
            <a:r>
              <a:rPr lang="et-EE" baseline="0" dirty="0" err="1" smtClean="0"/>
              <a:t>will</a:t>
            </a:r>
            <a:r>
              <a:rPr lang="et-EE" baseline="0" dirty="0" smtClean="0"/>
              <a:t> </a:t>
            </a:r>
            <a:r>
              <a:rPr lang="et-EE" baseline="0" dirty="0" err="1" smtClean="0"/>
              <a:t>analyse</a:t>
            </a:r>
            <a:r>
              <a:rPr lang="et-EE" baseline="0" dirty="0" smtClean="0"/>
              <a:t> </a:t>
            </a:r>
            <a:r>
              <a:rPr lang="et-EE" baseline="0" dirty="0" err="1" smtClean="0"/>
              <a:t>their</a:t>
            </a:r>
            <a:r>
              <a:rPr lang="et-EE" baseline="0" dirty="0" smtClean="0"/>
              <a:t> </a:t>
            </a:r>
            <a:r>
              <a:rPr lang="et-EE" baseline="0" dirty="0" err="1" smtClean="0"/>
              <a:t>needs</a:t>
            </a:r>
            <a:r>
              <a:rPr lang="et-EE" baseline="0" dirty="0" smtClean="0"/>
              <a:t> </a:t>
            </a:r>
            <a:r>
              <a:rPr lang="et-EE" baseline="0" dirty="0" err="1" smtClean="0"/>
              <a:t>during</a:t>
            </a:r>
            <a:r>
              <a:rPr lang="et-EE" baseline="0" dirty="0" smtClean="0"/>
              <a:t> </a:t>
            </a:r>
            <a:r>
              <a:rPr lang="et-EE" baseline="0" dirty="0" err="1" smtClean="0"/>
              <a:t>the</a:t>
            </a:r>
            <a:r>
              <a:rPr lang="et-EE" baseline="0" dirty="0" smtClean="0"/>
              <a:t> </a:t>
            </a:r>
            <a:r>
              <a:rPr lang="et-EE" baseline="0" dirty="0" err="1" smtClean="0"/>
              <a:t>preparatory</a:t>
            </a:r>
            <a:r>
              <a:rPr lang="et-EE" baseline="0" dirty="0" smtClean="0"/>
              <a:t> </a:t>
            </a:r>
            <a:r>
              <a:rPr lang="et-EE" baseline="0" dirty="0" err="1" smtClean="0"/>
              <a:t>stage</a:t>
            </a:r>
            <a:r>
              <a:rPr lang="et-EE" baseline="0" dirty="0" smtClean="0"/>
              <a:t> (</a:t>
            </a:r>
            <a:r>
              <a:rPr lang="et-EE" baseline="0" dirty="0" err="1" smtClean="0"/>
              <a:t>daily</a:t>
            </a:r>
            <a:r>
              <a:rPr lang="et-EE" baseline="0" dirty="0" smtClean="0"/>
              <a:t> </a:t>
            </a:r>
            <a:r>
              <a:rPr lang="et-EE" baseline="0" dirty="0" err="1" smtClean="0"/>
              <a:t>life</a:t>
            </a:r>
            <a:r>
              <a:rPr lang="et-EE" baseline="0" dirty="0" smtClean="0"/>
              <a:t>), and </a:t>
            </a:r>
            <a:r>
              <a:rPr lang="et-EE" baseline="0" dirty="0" err="1" smtClean="0"/>
              <a:t>also</a:t>
            </a:r>
            <a:r>
              <a:rPr lang="et-EE" baseline="0" dirty="0" smtClean="0"/>
              <a:t> </a:t>
            </a:r>
            <a:r>
              <a:rPr lang="et-EE" baseline="0" dirty="0" err="1" smtClean="0"/>
              <a:t>during</a:t>
            </a:r>
            <a:r>
              <a:rPr lang="et-EE" baseline="0" dirty="0" smtClean="0"/>
              <a:t> a </a:t>
            </a:r>
            <a:r>
              <a:rPr lang="et-EE" baseline="0" dirty="0" err="1" smtClean="0"/>
              <a:t>crisis</a:t>
            </a:r>
            <a:r>
              <a:rPr lang="et-EE" baseline="0" dirty="0" smtClean="0"/>
              <a:t> (</a:t>
            </a:r>
            <a:r>
              <a:rPr lang="et-EE" baseline="0" dirty="0" err="1" smtClean="0"/>
              <a:t>the</a:t>
            </a:r>
            <a:r>
              <a:rPr lang="et-EE" baseline="0" dirty="0" smtClean="0"/>
              <a:t> latter </a:t>
            </a:r>
            <a:r>
              <a:rPr lang="et-EE" baseline="0" dirty="0" err="1" smtClean="0"/>
              <a:t>includes</a:t>
            </a:r>
            <a:r>
              <a:rPr lang="et-EE" baseline="0" dirty="0" smtClean="0"/>
              <a:t> </a:t>
            </a:r>
            <a:r>
              <a:rPr lang="et-EE" baseline="0" dirty="0" err="1" smtClean="0"/>
              <a:t>target</a:t>
            </a:r>
            <a:r>
              <a:rPr lang="et-EE" baseline="0" dirty="0" smtClean="0"/>
              <a:t> </a:t>
            </a:r>
            <a:r>
              <a:rPr lang="et-EE" baseline="0" dirty="0" err="1" smtClean="0"/>
              <a:t>groups</a:t>
            </a:r>
            <a:r>
              <a:rPr lang="et-EE" baseline="0" dirty="0" smtClean="0"/>
              <a:t> </a:t>
            </a:r>
            <a:r>
              <a:rPr lang="et-EE" baseline="0" dirty="0" err="1" smtClean="0"/>
              <a:t>that</a:t>
            </a:r>
            <a:r>
              <a:rPr lang="et-EE" baseline="0" dirty="0" smtClean="0"/>
              <a:t> </a:t>
            </a:r>
            <a:r>
              <a:rPr lang="et-EE" baseline="0" dirty="0" err="1" smtClean="0"/>
              <a:t>have</a:t>
            </a:r>
            <a:r>
              <a:rPr lang="et-EE" baseline="0" dirty="0" smtClean="0"/>
              <a:t> </a:t>
            </a:r>
            <a:r>
              <a:rPr lang="et-EE" baseline="0" dirty="0" err="1" smtClean="0"/>
              <a:t>experienced</a:t>
            </a:r>
            <a:r>
              <a:rPr lang="et-EE" baseline="0" dirty="0" smtClean="0"/>
              <a:t> </a:t>
            </a:r>
            <a:r>
              <a:rPr lang="et-EE" baseline="0" dirty="0" err="1" smtClean="0"/>
              <a:t>crises</a:t>
            </a:r>
            <a:r>
              <a:rPr lang="et-EE" baseline="0" dirty="0" smtClean="0"/>
              <a:t> </a:t>
            </a:r>
            <a:r>
              <a:rPr lang="et-EE" baseline="0" dirty="0" err="1" smtClean="0"/>
              <a:t>themselves</a:t>
            </a:r>
            <a:r>
              <a:rPr lang="et-EE" baseline="0" dirty="0" smtClean="0"/>
              <a:t>).</a:t>
            </a:r>
          </a:p>
          <a:p>
            <a:pPr marL="228600" marR="0" lvl="0" indent="-228600" algn="l" defTabSz="914400" rtl="0" eaLnBrk="0" fontAlgn="base" latinLnBrk="0" hangingPunct="0">
              <a:lnSpc>
                <a:spcPct val="100000"/>
              </a:lnSpc>
              <a:spcBef>
                <a:spcPct val="30000"/>
              </a:spcBef>
              <a:spcAft>
                <a:spcPct val="0"/>
              </a:spcAft>
              <a:buClrTx/>
              <a:buSzTx/>
              <a:buFontTx/>
              <a:buAutoNum type="arabicPeriod"/>
              <a:tabLst/>
              <a:defRPr/>
            </a:pPr>
            <a:r>
              <a:rPr lang="et-EE" baseline="0" dirty="0" err="1" smtClean="0"/>
              <a:t>The</a:t>
            </a:r>
            <a:r>
              <a:rPr lang="et-EE" baseline="0" dirty="0" smtClean="0"/>
              <a:t> </a:t>
            </a:r>
            <a:r>
              <a:rPr lang="et-EE" baseline="0" dirty="0" err="1" smtClean="0"/>
              <a:t>study</a:t>
            </a:r>
            <a:r>
              <a:rPr lang="et-EE" baseline="0" dirty="0" smtClean="0"/>
              <a:t> </a:t>
            </a:r>
            <a:r>
              <a:rPr lang="et-EE" baseline="0" dirty="0" err="1" smtClean="0"/>
              <a:t>will</a:t>
            </a:r>
            <a:r>
              <a:rPr lang="et-EE" baseline="0" dirty="0" smtClean="0"/>
              <a:t> </a:t>
            </a:r>
            <a:r>
              <a:rPr lang="et-EE" baseline="0" dirty="0" err="1" smtClean="0"/>
              <a:t>bring</a:t>
            </a:r>
            <a:r>
              <a:rPr lang="et-EE" baseline="0" dirty="0" smtClean="0"/>
              <a:t> </a:t>
            </a:r>
            <a:r>
              <a:rPr lang="et-EE" baseline="0" dirty="0" err="1" smtClean="0"/>
              <a:t>out</a:t>
            </a:r>
            <a:r>
              <a:rPr lang="et-EE" baseline="0" dirty="0" smtClean="0"/>
              <a:t> </a:t>
            </a:r>
            <a:r>
              <a:rPr lang="et-EE" baseline="0" dirty="0" err="1" smtClean="0"/>
              <a:t>the</a:t>
            </a:r>
            <a:r>
              <a:rPr lang="et-EE" baseline="0" dirty="0" smtClean="0"/>
              <a:t> </a:t>
            </a:r>
            <a:r>
              <a:rPr lang="et-EE" baseline="0" dirty="0" err="1" smtClean="0"/>
              <a:t>core</a:t>
            </a:r>
            <a:r>
              <a:rPr lang="et-EE" baseline="0" dirty="0" smtClean="0"/>
              <a:t> </a:t>
            </a:r>
            <a:r>
              <a:rPr lang="et-EE" baseline="0" dirty="0" err="1" smtClean="0"/>
              <a:t>suggestions</a:t>
            </a:r>
            <a:r>
              <a:rPr lang="et-EE" baseline="0" dirty="0" smtClean="0"/>
              <a:t> </a:t>
            </a:r>
            <a:r>
              <a:rPr lang="et-EE" baseline="0" dirty="0" err="1" smtClean="0"/>
              <a:t>for</a:t>
            </a:r>
            <a:r>
              <a:rPr lang="et-EE" baseline="0" dirty="0" smtClean="0"/>
              <a:t> </a:t>
            </a:r>
            <a:r>
              <a:rPr lang="et-EE" baseline="0" dirty="0" err="1" smtClean="0"/>
              <a:t>developing</a:t>
            </a:r>
            <a:r>
              <a:rPr lang="et-EE" baseline="0" dirty="0" smtClean="0"/>
              <a:t> a </a:t>
            </a:r>
            <a:r>
              <a:rPr lang="et-EE" baseline="0" dirty="0" err="1" smtClean="0"/>
              <a:t>user</a:t>
            </a:r>
            <a:r>
              <a:rPr lang="et-EE" baseline="0" dirty="0" smtClean="0"/>
              <a:t> </a:t>
            </a:r>
            <a:r>
              <a:rPr lang="et-EE" baseline="0" dirty="0" err="1" smtClean="0"/>
              <a:t>friendly</a:t>
            </a:r>
            <a:r>
              <a:rPr lang="et-EE" baseline="0" dirty="0" smtClean="0"/>
              <a:t> </a:t>
            </a:r>
            <a:r>
              <a:rPr lang="et-EE" baseline="0" dirty="0" err="1" smtClean="0"/>
              <a:t>web</a:t>
            </a:r>
            <a:r>
              <a:rPr lang="et-EE" baseline="0" dirty="0" smtClean="0"/>
              <a:t> </a:t>
            </a:r>
            <a:r>
              <a:rPr lang="et-EE" baseline="0" dirty="0" err="1" smtClean="0"/>
              <a:t>platform</a:t>
            </a:r>
            <a:r>
              <a:rPr lang="et-EE" baseline="0" dirty="0" smtClean="0"/>
              <a:t> (</a:t>
            </a:r>
            <a:r>
              <a:rPr lang="et-EE" baseline="0" dirty="0" err="1" smtClean="0"/>
              <a:t>incl</a:t>
            </a:r>
            <a:r>
              <a:rPr lang="et-EE" baseline="0" dirty="0" smtClean="0"/>
              <a:t> </a:t>
            </a:r>
            <a:r>
              <a:rPr lang="et-EE" baseline="0" dirty="0" err="1" smtClean="0"/>
              <a:t>the</a:t>
            </a:r>
            <a:r>
              <a:rPr lang="et-EE" baseline="0" dirty="0" smtClean="0"/>
              <a:t> </a:t>
            </a:r>
            <a:r>
              <a:rPr lang="et-EE" baseline="0" dirty="0" err="1" smtClean="0"/>
              <a:t>webpage</a:t>
            </a:r>
            <a:r>
              <a:rPr lang="et-EE" baseline="0" dirty="0" smtClean="0"/>
              <a:t> + </a:t>
            </a:r>
            <a:r>
              <a:rPr lang="et-EE" baseline="0" dirty="0" err="1" smtClean="0"/>
              <a:t>the</a:t>
            </a:r>
            <a:r>
              <a:rPr lang="et-EE" baseline="0" dirty="0" smtClean="0"/>
              <a:t> </a:t>
            </a:r>
            <a:r>
              <a:rPr lang="et-EE" baseline="0" dirty="0" err="1" smtClean="0"/>
              <a:t>mobile</a:t>
            </a:r>
            <a:r>
              <a:rPr lang="et-EE" baseline="0" dirty="0" smtClean="0"/>
              <a:t> </a:t>
            </a:r>
            <a:r>
              <a:rPr lang="et-EE" baseline="0" dirty="0" err="1" smtClean="0"/>
              <a:t>application</a:t>
            </a:r>
            <a:r>
              <a:rPr lang="et-EE" baseline="0" dirty="0" smtClean="0"/>
              <a:t>) </a:t>
            </a:r>
            <a:r>
              <a:rPr lang="et-EE" baseline="0" dirty="0" err="1" smtClean="0"/>
              <a:t>that</a:t>
            </a:r>
            <a:r>
              <a:rPr lang="et-EE" baseline="0" dirty="0" smtClean="0"/>
              <a:t> </a:t>
            </a:r>
            <a:r>
              <a:rPr lang="et-EE" baseline="0" dirty="0" err="1" smtClean="0"/>
              <a:t>would</a:t>
            </a:r>
            <a:r>
              <a:rPr lang="et-EE" baseline="0" dirty="0" smtClean="0"/>
              <a:t> take </a:t>
            </a:r>
            <a:r>
              <a:rPr lang="et-EE" baseline="0" dirty="0" err="1" smtClean="0"/>
              <a:t>into</a:t>
            </a:r>
            <a:r>
              <a:rPr lang="et-EE" baseline="0" dirty="0" smtClean="0"/>
              <a:t> </a:t>
            </a:r>
            <a:r>
              <a:rPr lang="et-EE" baseline="0" dirty="0" err="1" smtClean="0"/>
              <a:t>account</a:t>
            </a:r>
            <a:r>
              <a:rPr lang="et-EE" baseline="0" dirty="0" smtClean="0"/>
              <a:t> all </a:t>
            </a:r>
            <a:r>
              <a:rPr lang="et-EE" baseline="0" dirty="0" err="1" smtClean="0"/>
              <a:t>the</a:t>
            </a:r>
            <a:r>
              <a:rPr lang="et-EE" baseline="0" dirty="0" smtClean="0"/>
              <a:t> </a:t>
            </a:r>
            <a:r>
              <a:rPr lang="et-EE" baseline="0" dirty="0" err="1" smtClean="0"/>
              <a:t>steps</a:t>
            </a:r>
            <a:r>
              <a:rPr lang="et-EE" baseline="0" dirty="0" smtClean="0"/>
              <a:t> </a:t>
            </a:r>
            <a:r>
              <a:rPr lang="et-EE" baseline="0" dirty="0" err="1" smtClean="0"/>
              <a:t>analysed</a:t>
            </a:r>
            <a:r>
              <a:rPr lang="et-EE" baseline="0" dirty="0" smtClean="0"/>
              <a:t> </a:t>
            </a:r>
            <a:r>
              <a:rPr lang="et-EE" baseline="0" dirty="0" err="1" smtClean="0"/>
              <a:t>before</a:t>
            </a:r>
            <a:r>
              <a:rPr lang="et-EE" baseline="0" dirty="0" smtClean="0"/>
              <a:t>.</a:t>
            </a:r>
          </a:p>
          <a:p>
            <a:pPr marL="0" marR="0" lvl="0" indent="0" algn="l" defTabSz="914400" rtl="0" eaLnBrk="0" fontAlgn="base" latinLnBrk="0" hangingPunct="0">
              <a:lnSpc>
                <a:spcPct val="100000"/>
              </a:lnSpc>
              <a:spcBef>
                <a:spcPct val="30000"/>
              </a:spcBef>
              <a:spcAft>
                <a:spcPct val="0"/>
              </a:spcAft>
              <a:buClrTx/>
              <a:buSzTx/>
              <a:buFontTx/>
              <a:buNone/>
              <a:tabLst/>
              <a:defRPr/>
            </a:pPr>
            <a:r>
              <a:rPr lang="et-EE" baseline="0" dirty="0" err="1" smtClean="0"/>
              <a:t>One</a:t>
            </a:r>
            <a:r>
              <a:rPr lang="et-EE" baseline="0" dirty="0" smtClean="0"/>
              <a:t> of </a:t>
            </a:r>
            <a:r>
              <a:rPr lang="et-EE" baseline="0" dirty="0" err="1" smtClean="0"/>
              <a:t>the</a:t>
            </a:r>
            <a:r>
              <a:rPr lang="et-EE" baseline="0" dirty="0" smtClean="0"/>
              <a:t> </a:t>
            </a:r>
            <a:r>
              <a:rPr lang="et-EE" baseline="0" dirty="0" err="1" smtClean="0"/>
              <a:t>study</a:t>
            </a:r>
            <a:r>
              <a:rPr lang="et-EE" baseline="0" dirty="0" smtClean="0"/>
              <a:t> </a:t>
            </a:r>
            <a:r>
              <a:rPr lang="et-EE" baseline="0" dirty="0" err="1" smtClean="0"/>
              <a:t>team</a:t>
            </a:r>
            <a:r>
              <a:rPr lang="et-EE" baseline="0" dirty="0" smtClean="0"/>
              <a:t> </a:t>
            </a:r>
            <a:r>
              <a:rPr lang="et-EE" baseline="0" dirty="0" err="1" smtClean="0"/>
              <a:t>members</a:t>
            </a:r>
            <a:r>
              <a:rPr lang="et-EE" baseline="0" dirty="0" smtClean="0"/>
              <a:t> </a:t>
            </a:r>
            <a:r>
              <a:rPr lang="et-EE" baseline="0" dirty="0" err="1" smtClean="0"/>
              <a:t>has</a:t>
            </a:r>
            <a:r>
              <a:rPr lang="et-EE" baseline="0" dirty="0" smtClean="0"/>
              <a:t> </a:t>
            </a:r>
            <a:r>
              <a:rPr lang="et-EE" baseline="0" dirty="0" err="1" smtClean="0"/>
              <a:t>to</a:t>
            </a:r>
            <a:r>
              <a:rPr lang="et-EE" baseline="0" dirty="0" smtClean="0"/>
              <a:t> </a:t>
            </a:r>
            <a:r>
              <a:rPr lang="et-EE" baseline="0" dirty="0" err="1" smtClean="0"/>
              <a:t>have</a:t>
            </a:r>
            <a:r>
              <a:rPr lang="et-EE" baseline="0" dirty="0" smtClean="0"/>
              <a:t> </a:t>
            </a:r>
            <a:r>
              <a:rPr lang="et-EE" baseline="0" dirty="0" err="1" smtClean="0"/>
              <a:t>the</a:t>
            </a:r>
            <a:r>
              <a:rPr lang="et-EE" baseline="0" dirty="0" smtClean="0"/>
              <a:t> </a:t>
            </a:r>
            <a:r>
              <a:rPr lang="et-EE" baseline="0" dirty="0" err="1" smtClean="0"/>
              <a:t>competence</a:t>
            </a:r>
            <a:r>
              <a:rPr lang="et-EE" baseline="0" dirty="0" smtClean="0"/>
              <a:t> of </a:t>
            </a:r>
            <a:r>
              <a:rPr lang="et-EE" sz="1200" i="1" kern="1200" dirty="0" err="1" smtClean="0">
                <a:solidFill>
                  <a:schemeClr val="tx1"/>
                </a:solidFill>
                <a:effectLst/>
                <a:latin typeface="+mn-lt"/>
                <a:ea typeface="+mn-ea"/>
                <a:cs typeface="+mn-cs"/>
              </a:rPr>
              <a:t>user</a:t>
            </a:r>
            <a:r>
              <a:rPr lang="et-EE" sz="1200" i="1" kern="1200" dirty="0" smtClean="0">
                <a:solidFill>
                  <a:schemeClr val="tx1"/>
                </a:solidFill>
                <a:effectLst/>
                <a:latin typeface="+mn-lt"/>
                <a:ea typeface="+mn-ea"/>
                <a:cs typeface="+mn-cs"/>
              </a:rPr>
              <a:t> </a:t>
            </a:r>
            <a:r>
              <a:rPr lang="et-EE" sz="1200" i="1" kern="1200" dirty="0" err="1" smtClean="0">
                <a:solidFill>
                  <a:schemeClr val="tx1"/>
                </a:solidFill>
                <a:effectLst/>
                <a:latin typeface="+mn-lt"/>
                <a:ea typeface="+mn-ea"/>
                <a:cs typeface="+mn-cs"/>
              </a:rPr>
              <a:t>interface</a:t>
            </a:r>
            <a:r>
              <a:rPr lang="et-EE" sz="1200" i="1" kern="1200" dirty="0" smtClean="0">
                <a:solidFill>
                  <a:schemeClr val="tx1"/>
                </a:solidFill>
                <a:effectLst/>
                <a:latin typeface="+mn-lt"/>
                <a:ea typeface="+mn-ea"/>
                <a:cs typeface="+mn-cs"/>
              </a:rPr>
              <a:t> (UI) </a:t>
            </a:r>
            <a:r>
              <a:rPr lang="et-EE" sz="1200" i="0" kern="1200" dirty="0" smtClean="0">
                <a:solidFill>
                  <a:schemeClr val="tx1"/>
                </a:solidFill>
                <a:effectLst/>
                <a:latin typeface="+mn-lt"/>
                <a:ea typeface="+mn-ea"/>
                <a:cs typeface="+mn-cs"/>
              </a:rPr>
              <a:t>in order </a:t>
            </a:r>
            <a:r>
              <a:rPr lang="et-EE" sz="1200" i="0" kern="1200" dirty="0" err="1" smtClean="0">
                <a:solidFill>
                  <a:schemeClr val="tx1"/>
                </a:solidFill>
                <a:effectLst/>
                <a:latin typeface="+mn-lt"/>
                <a:ea typeface="+mn-ea"/>
                <a:cs typeface="+mn-cs"/>
              </a:rPr>
              <a:t>to</a:t>
            </a:r>
            <a:r>
              <a:rPr lang="et-EE" sz="1200" i="0" kern="1200" dirty="0" smtClean="0">
                <a:solidFill>
                  <a:schemeClr val="tx1"/>
                </a:solidFill>
                <a:effectLst/>
                <a:latin typeface="+mn-lt"/>
                <a:ea typeface="+mn-ea"/>
                <a:cs typeface="+mn-cs"/>
              </a:rPr>
              <a:t> </a:t>
            </a:r>
            <a:r>
              <a:rPr lang="et-EE" sz="1200" i="0" kern="1200" dirty="0" err="1" smtClean="0">
                <a:solidFill>
                  <a:schemeClr val="tx1"/>
                </a:solidFill>
                <a:effectLst/>
                <a:latin typeface="+mn-lt"/>
                <a:ea typeface="+mn-ea"/>
                <a:cs typeface="+mn-cs"/>
              </a:rPr>
              <a:t>accomplish</a:t>
            </a:r>
            <a:r>
              <a:rPr lang="et-EE" sz="1200" i="0" kern="1200" baseline="0" dirty="0" smtClean="0">
                <a:solidFill>
                  <a:schemeClr val="tx1"/>
                </a:solidFill>
                <a:effectLst/>
                <a:latin typeface="+mn-lt"/>
                <a:ea typeface="+mn-ea"/>
                <a:cs typeface="+mn-cs"/>
              </a:rPr>
              <a:t> </a:t>
            </a:r>
            <a:r>
              <a:rPr lang="et-EE" sz="1200" i="0" kern="1200" baseline="0" dirty="0" err="1" smtClean="0">
                <a:solidFill>
                  <a:schemeClr val="tx1"/>
                </a:solidFill>
                <a:effectLst/>
                <a:latin typeface="+mn-lt"/>
                <a:ea typeface="+mn-ea"/>
                <a:cs typeface="+mn-cs"/>
              </a:rPr>
              <a:t>the</a:t>
            </a:r>
            <a:r>
              <a:rPr lang="et-EE" sz="1200" i="0" kern="1200" baseline="0" dirty="0" smtClean="0">
                <a:solidFill>
                  <a:schemeClr val="tx1"/>
                </a:solidFill>
                <a:effectLst/>
                <a:latin typeface="+mn-lt"/>
                <a:ea typeface="+mn-ea"/>
                <a:cs typeface="+mn-cs"/>
              </a:rPr>
              <a:t> </a:t>
            </a:r>
            <a:r>
              <a:rPr lang="et-EE" sz="1200" i="0" kern="1200" baseline="0" dirty="0" err="1" smtClean="0">
                <a:solidFill>
                  <a:schemeClr val="tx1"/>
                </a:solidFill>
                <a:effectLst/>
                <a:latin typeface="+mn-lt"/>
                <a:ea typeface="+mn-ea"/>
                <a:cs typeface="+mn-cs"/>
              </a:rPr>
              <a:t>needs</a:t>
            </a:r>
            <a:r>
              <a:rPr lang="et-EE" sz="1200" i="0" kern="1200" baseline="0" dirty="0" smtClean="0">
                <a:solidFill>
                  <a:schemeClr val="tx1"/>
                </a:solidFill>
                <a:effectLst/>
                <a:latin typeface="+mn-lt"/>
                <a:ea typeface="+mn-ea"/>
                <a:cs typeface="+mn-cs"/>
              </a:rPr>
              <a:t>.</a:t>
            </a:r>
            <a:endParaRPr lang="en-GB" dirty="0" smtClean="0"/>
          </a:p>
          <a:p>
            <a:endParaRPr lang="en-GB" dirty="0"/>
          </a:p>
        </p:txBody>
      </p:sp>
      <p:sp>
        <p:nvSpPr>
          <p:cNvPr id="4" name="Slaidinumbri kohatäide 3"/>
          <p:cNvSpPr>
            <a:spLocks noGrp="1"/>
          </p:cNvSpPr>
          <p:nvPr>
            <p:ph type="sldNum" sz="quarter" idx="10"/>
          </p:nvPr>
        </p:nvSpPr>
        <p:spPr/>
        <p:txBody>
          <a:bodyPr/>
          <a:lstStyle/>
          <a:p>
            <a:pPr>
              <a:defRPr/>
            </a:pPr>
            <a:fld id="{B4B6AA64-4F06-46E5-9A37-B070EE6CF6DD}" type="slidenum">
              <a:rPr lang="et-EE" altLang="et-EE" smtClean="0"/>
              <a:pPr>
                <a:defRPr/>
              </a:pPr>
              <a:t>4</a:t>
            </a:fld>
            <a:endParaRPr lang="et-EE" altLang="et-EE"/>
          </a:p>
        </p:txBody>
      </p:sp>
    </p:spTree>
    <p:extLst>
      <p:ext uri="{BB962C8B-B14F-4D97-AF65-F5344CB8AC3E}">
        <p14:creationId xmlns:p14="http://schemas.microsoft.com/office/powerpoint/2010/main" val="25344608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BE"/>
          </a:p>
        </p:txBody>
      </p:sp>
      <p:sp>
        <p:nvSpPr>
          <p:cNvPr id="4" name="Slide Number Placeholder 3"/>
          <p:cNvSpPr>
            <a:spLocks noGrp="1"/>
          </p:cNvSpPr>
          <p:nvPr>
            <p:ph type="sldNum" sz="quarter" idx="10"/>
          </p:nvPr>
        </p:nvSpPr>
        <p:spPr/>
        <p:txBody>
          <a:bodyPr/>
          <a:lstStyle/>
          <a:p>
            <a:pPr>
              <a:defRPr/>
            </a:pPr>
            <a:fld id="{B4B6AA64-4F06-46E5-9A37-B070EE6CF6DD}" type="slidenum">
              <a:rPr lang="et-EE" altLang="et-EE" smtClean="0"/>
              <a:pPr>
                <a:defRPr/>
              </a:pPr>
              <a:t>6</a:t>
            </a:fld>
            <a:endParaRPr lang="et-EE" altLang="et-EE"/>
          </a:p>
        </p:txBody>
      </p:sp>
    </p:spTree>
    <p:extLst>
      <p:ext uri="{BB962C8B-B14F-4D97-AF65-F5344CB8AC3E}">
        <p14:creationId xmlns:p14="http://schemas.microsoft.com/office/powerpoint/2010/main" val="208664563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 name="Title 1"/>
          <p:cNvSpPr>
            <a:spLocks noGrp="1"/>
          </p:cNvSpPr>
          <p:nvPr>
            <p:ph type="ctrTitle"/>
          </p:nvPr>
        </p:nvSpPr>
        <p:spPr>
          <a:xfrm>
            <a:off x="914400" y="2133601"/>
            <a:ext cx="10363200" cy="1470025"/>
          </a:xfrm>
        </p:spPr>
        <p:txBody>
          <a:bodyPr/>
          <a:lstStyle>
            <a:lvl1pPr>
              <a:defRPr>
                <a:solidFill>
                  <a:schemeClr val="bg1"/>
                </a:solidFill>
              </a:defRPr>
            </a:lvl1pPr>
          </a:lstStyle>
          <a:p>
            <a:r>
              <a:rPr lang="et-EE" altLang="et-EE" dirty="0" smtClean="0"/>
              <a:t>Pealkiri</a:t>
            </a:r>
          </a:p>
        </p:txBody>
      </p:sp>
      <p:sp>
        <p:nvSpPr>
          <p:cNvPr id="7" name="Subtitle 2"/>
          <p:cNvSpPr>
            <a:spLocks noGrp="1"/>
          </p:cNvSpPr>
          <p:nvPr>
            <p:ph type="subTitle" idx="1"/>
          </p:nvPr>
        </p:nvSpPr>
        <p:spPr>
          <a:xfrm>
            <a:off x="1113367" y="4413250"/>
            <a:ext cx="8534400" cy="1752600"/>
          </a:xfrm>
        </p:spPr>
        <p:txBody>
          <a:bodyPr/>
          <a:lstStyle>
            <a:lvl1pPr marL="0" indent="0" eaLnBrk="1" hangingPunct="1">
              <a:buFont typeface="Arial" charset="0"/>
              <a:buNone/>
              <a:defRPr sz="2200" b="0">
                <a:solidFill>
                  <a:schemeClr val="bg1"/>
                </a:solidFill>
                <a:latin typeface="Arial" panose="020B0604020202020204" pitchFamily="34" charset="0"/>
                <a:cs typeface="Arial" panose="020B0604020202020204" pitchFamily="34" charset="0"/>
              </a:defRPr>
            </a:lvl1pPr>
          </a:lstStyle>
          <a:p>
            <a:r>
              <a:rPr lang="en-US" altLang="et-EE" smtClean="0"/>
              <a:t>Click to edit Master subtitle style</a:t>
            </a:r>
            <a:endParaRPr lang="et-EE" altLang="et-EE" dirty="0" smtClean="0"/>
          </a:p>
        </p:txBody>
      </p:sp>
    </p:spTree>
    <p:extLst>
      <p:ext uri="{BB962C8B-B14F-4D97-AF65-F5344CB8AC3E}">
        <p14:creationId xmlns:p14="http://schemas.microsoft.com/office/powerpoint/2010/main" val="2806062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t-EE"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Tree>
    <p:extLst>
      <p:ext uri="{BB962C8B-B14F-4D97-AF65-F5344CB8AC3E}">
        <p14:creationId xmlns:p14="http://schemas.microsoft.com/office/powerpoint/2010/main" val="1573242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Content Placeholder 2"/>
          <p:cNvSpPr>
            <a:spLocks noGrp="1"/>
          </p:cNvSpPr>
          <p:nvPr>
            <p:ph sz="half" idx="1"/>
          </p:nvPr>
        </p:nvSpPr>
        <p:spPr>
          <a:xfrm>
            <a:off x="609600" y="1600201"/>
            <a:ext cx="4718315" cy="406104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t-EE" dirty="0"/>
          </a:p>
        </p:txBody>
      </p:sp>
      <p:sp>
        <p:nvSpPr>
          <p:cNvPr id="4" name="Content Placeholder 3"/>
          <p:cNvSpPr>
            <a:spLocks noGrp="1"/>
          </p:cNvSpPr>
          <p:nvPr>
            <p:ph sz="half" idx="2"/>
          </p:nvPr>
        </p:nvSpPr>
        <p:spPr>
          <a:xfrm>
            <a:off x="5616480" y="1600201"/>
            <a:ext cx="4800000" cy="406104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t-EE" dirty="0"/>
          </a:p>
        </p:txBody>
      </p:sp>
    </p:spTree>
    <p:extLst>
      <p:ext uri="{BB962C8B-B14F-4D97-AF65-F5344CB8AC3E}">
        <p14:creationId xmlns:p14="http://schemas.microsoft.com/office/powerpoint/2010/main" val="615402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59008" cy="1143000"/>
          </a:xfrm>
        </p:spPr>
        <p:txBody>
          <a:bodyPr/>
          <a:lstStyle/>
          <a:p>
            <a:r>
              <a:rPr lang="en-US" dirty="0" smtClean="0"/>
              <a:t>Click to edit Master title style</a:t>
            </a:r>
            <a:endParaRPr lang="et-EE" dirty="0"/>
          </a:p>
        </p:txBody>
      </p:sp>
    </p:spTree>
    <p:extLst>
      <p:ext uri="{BB962C8B-B14F-4D97-AF65-F5344CB8AC3E}">
        <p14:creationId xmlns:p14="http://schemas.microsoft.com/office/powerpoint/2010/main" val="748497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344973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7"/>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980651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t-EE" smtClean="0"/>
              <a:t>Click to edit Master title style</a:t>
            </a:r>
            <a:endParaRPr lang="et-EE" altLang="et-EE" smtClean="0"/>
          </a:p>
        </p:txBody>
      </p:sp>
      <p:sp>
        <p:nvSpPr>
          <p:cNvPr id="1027" name="Text Placeholder 2"/>
          <p:cNvSpPr>
            <a:spLocks noGrp="1"/>
          </p:cNvSpPr>
          <p:nvPr>
            <p:ph type="body" idx="1"/>
          </p:nvPr>
        </p:nvSpPr>
        <p:spPr bwMode="auto">
          <a:xfrm>
            <a:off x="609600" y="1600200"/>
            <a:ext cx="9806517" cy="406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t-EE" smtClean="0"/>
              <a:t>Click to edit Master text styles</a:t>
            </a:r>
          </a:p>
          <a:p>
            <a:pPr lvl="1"/>
            <a:r>
              <a:rPr lang="en-US" altLang="et-EE" smtClean="0"/>
              <a:t>Second level</a:t>
            </a:r>
          </a:p>
          <a:p>
            <a:pPr lvl="2"/>
            <a:r>
              <a:rPr lang="en-US" altLang="et-EE" smtClean="0"/>
              <a:t>Third level</a:t>
            </a:r>
          </a:p>
          <a:p>
            <a:pPr lvl="3"/>
            <a:r>
              <a:rPr lang="en-US" altLang="et-EE" smtClean="0"/>
              <a:t>Fourth level</a:t>
            </a:r>
          </a:p>
          <a:p>
            <a:pPr lvl="4"/>
            <a:r>
              <a:rPr lang="en-US" altLang="et-EE" smtClean="0"/>
              <a:t>Fifth level</a:t>
            </a:r>
            <a:endParaRPr lang="et-EE" altLang="et-EE" smtClean="0"/>
          </a:p>
        </p:txBody>
      </p:sp>
    </p:spTree>
  </p:cSld>
  <p:clrMap bg1="lt1" tx1="dk1" bg2="lt2" tx2="dk2" accent1="accent1" accent2="accent2" accent3="accent3" accent4="accent4" accent5="accent5" accent6="accent6" hlink="hlink" folHlink="folHlink"/>
  <p:sldLayoutIdLst>
    <p:sldLayoutId id="2147484036" r:id="rId1"/>
    <p:sldLayoutId id="2147484034" r:id="rId2"/>
    <p:sldLayoutId id="2147484035" r:id="rId3"/>
    <p:sldLayoutId id="2147484037" r:id="rId4"/>
    <p:sldLayoutId id="2147484038" r:id="rId5"/>
  </p:sldLayoutIdLst>
  <p:timing>
    <p:tnLst>
      <p:par>
        <p:cTn id="1" dur="indefinite" restart="never" nodeType="tmRoot"/>
      </p:par>
    </p:tnLst>
  </p:timing>
  <p:hf hdr="0" dt="0"/>
  <p:txStyles>
    <p:titleStyle>
      <a:lvl1pPr algn="ctr" rtl="0" eaLnBrk="0" fontAlgn="base" hangingPunct="0">
        <a:spcBef>
          <a:spcPct val="0"/>
        </a:spcBef>
        <a:spcAft>
          <a:spcPct val="0"/>
        </a:spcAft>
        <a:defRPr sz="4400" kern="1200">
          <a:solidFill>
            <a:schemeClr val="tx1"/>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4400">
          <a:solidFill>
            <a:schemeClr val="tx1"/>
          </a:solidFill>
          <a:latin typeface="Arial" charset="0"/>
          <a:cs typeface="Arial" charset="0"/>
        </a:defRPr>
      </a:lvl2pPr>
      <a:lvl3pPr algn="ctr" rtl="0" eaLnBrk="0" fontAlgn="base" hangingPunct="0">
        <a:spcBef>
          <a:spcPct val="0"/>
        </a:spcBef>
        <a:spcAft>
          <a:spcPct val="0"/>
        </a:spcAft>
        <a:defRPr sz="4400">
          <a:solidFill>
            <a:schemeClr val="tx1"/>
          </a:solidFill>
          <a:latin typeface="Arial" charset="0"/>
          <a:cs typeface="Arial" charset="0"/>
        </a:defRPr>
      </a:lvl3pPr>
      <a:lvl4pPr algn="ctr" rtl="0" eaLnBrk="0" fontAlgn="base" hangingPunct="0">
        <a:spcBef>
          <a:spcPct val="0"/>
        </a:spcBef>
        <a:spcAft>
          <a:spcPct val="0"/>
        </a:spcAft>
        <a:defRPr sz="4400">
          <a:solidFill>
            <a:schemeClr val="tx1"/>
          </a:solidFill>
          <a:latin typeface="Arial" charset="0"/>
          <a:cs typeface="Arial" charset="0"/>
        </a:defRPr>
      </a:lvl4pPr>
      <a:lvl5pPr algn="ctr" rtl="0" eaLnBrk="0" fontAlgn="base" hangingPunct="0">
        <a:spcBef>
          <a:spcPct val="0"/>
        </a:spcBef>
        <a:spcAft>
          <a:spcPct val="0"/>
        </a:spcAft>
        <a:defRPr sz="4400">
          <a:solidFill>
            <a:schemeClr val="tx1"/>
          </a:solidFill>
          <a:latin typeface="Arial" charset="0"/>
          <a:cs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olevalmis.e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olevalmis.e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p:txBody>
          <a:bodyPr/>
          <a:lstStyle/>
          <a:p>
            <a:r>
              <a:rPr lang="en-US" dirty="0"/>
              <a:t>Preliminary target group studies for the </a:t>
            </a:r>
            <a:r>
              <a:rPr lang="en-GB" dirty="0" smtClean="0"/>
              <a:t>development</a:t>
            </a:r>
            <a:r>
              <a:rPr lang="en-US" dirty="0" smtClean="0"/>
              <a:t> </a:t>
            </a:r>
            <a:r>
              <a:rPr lang="en-US" dirty="0"/>
              <a:t>of a risk and crisis</a:t>
            </a:r>
            <a:br>
              <a:rPr lang="en-US" dirty="0"/>
            </a:br>
            <a:r>
              <a:rPr lang="en-GB" dirty="0"/>
              <a:t>communications platform</a:t>
            </a:r>
            <a:endParaRPr lang="et-EE" altLang="et-EE" sz="5400" dirty="0">
              <a:latin typeface="Arial" charset="0"/>
              <a:cs typeface="Arial" charset="0"/>
            </a:endParaRPr>
          </a:p>
        </p:txBody>
      </p:sp>
      <p:sp>
        <p:nvSpPr>
          <p:cNvPr id="5123" name="Subtitle 2"/>
          <p:cNvSpPr>
            <a:spLocks noGrp="1"/>
          </p:cNvSpPr>
          <p:nvPr>
            <p:ph type="subTitle" idx="4294967295"/>
          </p:nvPr>
        </p:nvSpPr>
        <p:spPr>
          <a:xfrm>
            <a:off x="1127448" y="4869160"/>
            <a:ext cx="7560369" cy="1752600"/>
          </a:xfrm>
        </p:spPr>
        <p:txBody>
          <a:bodyPr/>
          <a:lstStyle/>
          <a:p>
            <a:pPr marL="0" indent="0" eaLnBrk="1" hangingPunct="1">
              <a:buNone/>
            </a:pPr>
            <a:r>
              <a:rPr lang="en-US" altLang="et-EE" sz="2400" dirty="0">
                <a:solidFill>
                  <a:schemeClr val="bg1"/>
                </a:solidFill>
                <a:latin typeface="Arial" charset="0"/>
                <a:cs typeface="Arial" charset="0"/>
              </a:rPr>
              <a:t>Rescue and Crisis Management Policy </a:t>
            </a:r>
            <a:r>
              <a:rPr lang="en-US" altLang="et-EE" sz="2400" dirty="0" smtClean="0">
                <a:solidFill>
                  <a:schemeClr val="bg1"/>
                </a:solidFill>
                <a:latin typeface="Arial" charset="0"/>
                <a:cs typeface="Arial" charset="0"/>
              </a:rPr>
              <a:t>Department</a:t>
            </a:r>
            <a:endParaRPr lang="et-EE" altLang="et-EE" sz="2400" dirty="0" smtClean="0">
              <a:solidFill>
                <a:schemeClr val="bg1"/>
              </a:solidFill>
              <a:latin typeface="Arial" charset="0"/>
              <a:cs typeface="Arial" charset="0"/>
            </a:endParaRPr>
          </a:p>
          <a:p>
            <a:pPr marL="0" indent="0" eaLnBrk="1" hangingPunct="1">
              <a:buNone/>
            </a:pPr>
            <a:r>
              <a:rPr lang="en-GB" altLang="et-EE" sz="2400" dirty="0" smtClean="0">
                <a:solidFill>
                  <a:schemeClr val="bg1"/>
                </a:solidFill>
                <a:latin typeface="Arial" charset="0"/>
                <a:cs typeface="Arial" charset="0"/>
              </a:rPr>
              <a:t>The</a:t>
            </a:r>
            <a:r>
              <a:rPr lang="et-EE" altLang="et-EE" sz="2400" dirty="0" smtClean="0">
                <a:solidFill>
                  <a:schemeClr val="bg1"/>
                </a:solidFill>
                <a:latin typeface="Arial" charset="0"/>
                <a:cs typeface="Arial" charset="0"/>
              </a:rPr>
              <a:t> </a:t>
            </a:r>
            <a:r>
              <a:rPr lang="et-EE" altLang="et-EE" sz="2400" dirty="0" err="1" smtClean="0">
                <a:solidFill>
                  <a:schemeClr val="bg1"/>
                </a:solidFill>
                <a:latin typeface="Arial" charset="0"/>
                <a:cs typeface="Arial" charset="0"/>
              </a:rPr>
              <a:t>Ministry</a:t>
            </a:r>
            <a:r>
              <a:rPr lang="et-EE" altLang="et-EE" sz="2400" dirty="0" smtClean="0">
                <a:solidFill>
                  <a:schemeClr val="bg1"/>
                </a:solidFill>
                <a:latin typeface="Arial" charset="0"/>
                <a:cs typeface="Arial" charset="0"/>
              </a:rPr>
              <a:t> of </a:t>
            </a:r>
            <a:r>
              <a:rPr lang="et-EE" altLang="et-EE" sz="2400" dirty="0" err="1" smtClean="0">
                <a:solidFill>
                  <a:schemeClr val="bg1"/>
                </a:solidFill>
                <a:latin typeface="Arial" charset="0"/>
                <a:cs typeface="Arial" charset="0"/>
              </a:rPr>
              <a:t>the</a:t>
            </a:r>
            <a:r>
              <a:rPr lang="et-EE" altLang="et-EE" sz="2400" dirty="0" smtClean="0">
                <a:solidFill>
                  <a:schemeClr val="bg1"/>
                </a:solidFill>
                <a:latin typeface="Arial" charset="0"/>
                <a:cs typeface="Arial" charset="0"/>
              </a:rPr>
              <a:t> </a:t>
            </a:r>
            <a:r>
              <a:rPr lang="en-GB" altLang="et-EE" sz="2400" dirty="0" smtClean="0">
                <a:solidFill>
                  <a:schemeClr val="bg1"/>
                </a:solidFill>
                <a:latin typeface="Arial" charset="0"/>
                <a:cs typeface="Arial" charset="0"/>
              </a:rPr>
              <a:t>Interior</a:t>
            </a:r>
            <a:r>
              <a:rPr lang="et-EE" altLang="et-EE" sz="2400" dirty="0" smtClean="0">
                <a:solidFill>
                  <a:schemeClr val="bg1"/>
                </a:solidFill>
                <a:latin typeface="Arial" charset="0"/>
                <a:cs typeface="Arial" charset="0"/>
              </a:rPr>
              <a:t>, Estonia</a:t>
            </a:r>
            <a:endParaRPr lang="et-EE" altLang="et-EE" sz="2200" dirty="0">
              <a:solidFill>
                <a:schemeClr val="bg1"/>
              </a:solidFill>
              <a:latin typeface="Arial" charset="0"/>
              <a:cs typeface="Arial" charset="0"/>
            </a:endParaRPr>
          </a:p>
          <a:p>
            <a:pPr marL="0" indent="0" eaLnBrk="1" hangingPunct="1">
              <a:buNone/>
            </a:pPr>
            <a:endParaRPr lang="et-EE" altLang="et-EE" sz="2200" dirty="0" smtClean="0">
              <a:solidFill>
                <a:schemeClr val="bg1"/>
              </a:solidFill>
              <a:latin typeface="Arial" charset="0"/>
              <a:cs typeface="Arial" charset="0"/>
            </a:endParaRPr>
          </a:p>
          <a:p>
            <a:pPr marL="0" indent="0" eaLnBrk="1" hangingPunct="1">
              <a:buNone/>
            </a:pPr>
            <a:r>
              <a:rPr lang="et-EE" altLang="et-EE" sz="2200" dirty="0" smtClean="0">
                <a:solidFill>
                  <a:schemeClr val="bg1"/>
                </a:solidFill>
                <a:latin typeface="Arial" charset="0"/>
                <a:cs typeface="Arial" charset="0"/>
              </a:rPr>
              <a:t>November 2020</a:t>
            </a:r>
            <a:endParaRPr lang="et-EE" altLang="et-EE" sz="2200" dirty="0">
              <a:solidFill>
                <a:schemeClr val="bg1"/>
              </a:solidFill>
              <a:latin typeface="Arial" charset="0"/>
              <a:cs typeface="Arial" charset="0"/>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88488" y="26574"/>
            <a:ext cx="1447723" cy="1413532"/>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695400" y="404664"/>
            <a:ext cx="9806517" cy="1143000"/>
          </a:xfrm>
        </p:spPr>
        <p:txBody>
          <a:bodyPr/>
          <a:lstStyle/>
          <a:p>
            <a:pPr eaLnBrk="1" hangingPunct="1"/>
            <a:r>
              <a:rPr lang="en-GB" sz="3200" dirty="0" smtClean="0"/>
              <a:t>Single Country Grants for Disaster Risk Management (Track 1)</a:t>
            </a:r>
            <a:endParaRPr lang="en-GB" altLang="et-EE" sz="2800" baseline="30000" dirty="0">
              <a:latin typeface="Arial" charset="0"/>
              <a:cs typeface="Arial" charset="0"/>
            </a:endParaRPr>
          </a:p>
        </p:txBody>
      </p:sp>
      <p:sp>
        <p:nvSpPr>
          <p:cNvPr id="3" name="Content Placeholder 2"/>
          <p:cNvSpPr>
            <a:spLocks noGrp="1"/>
          </p:cNvSpPr>
          <p:nvPr>
            <p:ph idx="1"/>
          </p:nvPr>
        </p:nvSpPr>
        <p:spPr>
          <a:xfrm>
            <a:off x="839416" y="1628800"/>
            <a:ext cx="9865096" cy="5521190"/>
          </a:xfrm>
        </p:spPr>
        <p:txBody>
          <a:bodyPr rtlCol="0">
            <a:normAutofit/>
          </a:bodyPr>
          <a:lstStyle/>
          <a:p>
            <a:r>
              <a:rPr lang="en-US" dirty="0"/>
              <a:t>This is a preliminary action before developing our public awareness web </a:t>
            </a:r>
            <a:r>
              <a:rPr lang="en-US" dirty="0" smtClean="0"/>
              <a:t>platform</a:t>
            </a:r>
            <a:r>
              <a:rPr lang="et-EE" dirty="0" smtClean="0"/>
              <a:t> Ole valmis! (</a:t>
            </a:r>
            <a:r>
              <a:rPr lang="en-GB" dirty="0" smtClean="0"/>
              <a:t>Be Ready!) any further.</a:t>
            </a:r>
          </a:p>
          <a:p>
            <a:r>
              <a:rPr lang="en-GB" dirty="0" smtClean="0"/>
              <a:t>The</a:t>
            </a:r>
            <a:r>
              <a:rPr lang="et-EE" dirty="0" smtClean="0"/>
              <a:t> </a:t>
            </a:r>
            <a:r>
              <a:rPr lang="en-GB" dirty="0" smtClean="0"/>
              <a:t>platform „Ole </a:t>
            </a:r>
            <a:r>
              <a:rPr lang="en-GB" dirty="0" err="1" smtClean="0"/>
              <a:t>valmis</a:t>
            </a:r>
            <a:r>
              <a:rPr lang="en-GB" dirty="0" smtClean="0"/>
              <a:t>!“ consists </a:t>
            </a:r>
            <a:r>
              <a:rPr lang="et-EE" dirty="0" smtClean="0"/>
              <a:t>of:</a:t>
            </a:r>
          </a:p>
          <a:p>
            <a:pPr lvl="1"/>
            <a:r>
              <a:rPr lang="et-EE" dirty="0" smtClean="0"/>
              <a:t> a </a:t>
            </a:r>
            <a:r>
              <a:rPr lang="en-GB" dirty="0" smtClean="0"/>
              <a:t>webpage</a:t>
            </a:r>
            <a:r>
              <a:rPr lang="et-EE" dirty="0" smtClean="0"/>
              <a:t> </a:t>
            </a:r>
            <a:r>
              <a:rPr lang="en-US" dirty="0" smtClean="0">
                <a:hlinkClick r:id="rId2"/>
              </a:rPr>
              <a:t>www.</a:t>
            </a:r>
            <a:r>
              <a:rPr lang="et-EE" dirty="0" err="1" smtClean="0">
                <a:hlinkClick r:id="rId2"/>
              </a:rPr>
              <a:t>olevalmis</a:t>
            </a:r>
            <a:r>
              <a:rPr lang="en-US" dirty="0" smtClean="0">
                <a:hlinkClick r:id="rId2"/>
              </a:rPr>
              <a:t>.</a:t>
            </a:r>
            <a:r>
              <a:rPr lang="en-US" dirty="0" err="1" smtClean="0">
                <a:hlinkClick r:id="rId2"/>
              </a:rPr>
              <a:t>ee</a:t>
            </a:r>
            <a:endParaRPr lang="et-EE" dirty="0"/>
          </a:p>
          <a:p>
            <a:pPr lvl="1"/>
            <a:r>
              <a:rPr lang="et-EE" dirty="0" smtClean="0"/>
              <a:t>a </a:t>
            </a:r>
            <a:r>
              <a:rPr lang="en-GB" dirty="0" smtClean="0"/>
              <a:t>mobile application „Ole </a:t>
            </a:r>
            <a:r>
              <a:rPr lang="en-GB" dirty="0" err="1" smtClean="0"/>
              <a:t>valmis</a:t>
            </a:r>
            <a:r>
              <a:rPr lang="en-GB" dirty="0" smtClean="0"/>
              <a:t>!“</a:t>
            </a:r>
          </a:p>
          <a:p>
            <a:pPr lvl="1"/>
            <a:endParaRPr lang="et-EE" dirty="0"/>
          </a:p>
          <a:p>
            <a:pPr lvl="1">
              <a:buFont typeface="Wingdings" panose="05000000000000000000" pitchFamily="2" charset="2"/>
              <a:buChar char="Ø"/>
            </a:pPr>
            <a:r>
              <a:rPr lang="en-GB" dirty="0" smtClean="0"/>
              <a:t>Aim: raising public awareness about crises.</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endParaRPr lang="en-GB"/>
          </a:p>
        </p:txBody>
      </p:sp>
      <p:sp>
        <p:nvSpPr>
          <p:cNvPr id="3" name="Sisu kohatäide 2"/>
          <p:cNvSpPr>
            <a:spLocks noGrp="1"/>
          </p:cNvSpPr>
          <p:nvPr>
            <p:ph idx="1"/>
          </p:nvPr>
        </p:nvSpPr>
        <p:spPr/>
        <p:txBody>
          <a:bodyPr/>
          <a:lstStyle/>
          <a:p>
            <a:r>
              <a:rPr lang="en-US" sz="2800" dirty="0"/>
              <a:t>Our aim with the current application is </a:t>
            </a:r>
            <a:r>
              <a:rPr lang="en-US" sz="2800" b="1" dirty="0"/>
              <a:t>to </a:t>
            </a:r>
            <a:r>
              <a:rPr lang="en-GB" sz="2800" b="1" dirty="0" smtClean="0"/>
              <a:t>analyse</a:t>
            </a:r>
            <a:r>
              <a:rPr lang="en-US" sz="2800" b="1" dirty="0" smtClean="0"/>
              <a:t> </a:t>
            </a:r>
            <a:r>
              <a:rPr lang="en-US" sz="2800" b="1" dirty="0"/>
              <a:t>the actual</a:t>
            </a:r>
            <a:r>
              <a:rPr lang="et-EE" sz="2800" b="1" dirty="0"/>
              <a:t> </a:t>
            </a:r>
            <a:r>
              <a:rPr lang="en-US" sz="2800" b="1" dirty="0"/>
              <a:t>needs of users</a:t>
            </a:r>
            <a:r>
              <a:rPr lang="en-US" sz="2800" dirty="0"/>
              <a:t> on our risk and crisis </a:t>
            </a:r>
            <a:r>
              <a:rPr lang="en-GB" sz="2800" dirty="0" smtClean="0"/>
              <a:t>communication</a:t>
            </a:r>
            <a:r>
              <a:rPr lang="en-US" sz="2800" dirty="0" smtClean="0"/>
              <a:t> </a:t>
            </a:r>
            <a:r>
              <a:rPr lang="en-US" sz="2800" dirty="0"/>
              <a:t>webpage </a:t>
            </a:r>
            <a:r>
              <a:rPr lang="en-US" sz="2800" dirty="0">
                <a:hlinkClick r:id="rId2"/>
              </a:rPr>
              <a:t>www.</a:t>
            </a:r>
            <a:r>
              <a:rPr lang="et-EE" sz="2800" dirty="0" err="1">
                <a:hlinkClick r:id="rId2"/>
              </a:rPr>
              <a:t>olevalmis</a:t>
            </a:r>
            <a:r>
              <a:rPr lang="en-US" sz="2800" dirty="0" smtClean="0">
                <a:hlinkClick r:id="rId2"/>
              </a:rPr>
              <a:t>.</a:t>
            </a:r>
            <a:r>
              <a:rPr lang="en-US" sz="2800" dirty="0" err="1" smtClean="0">
                <a:hlinkClick r:id="rId2"/>
              </a:rPr>
              <a:t>ee</a:t>
            </a:r>
            <a:r>
              <a:rPr lang="et-EE" sz="2800" dirty="0" smtClean="0"/>
              <a:t> and „Ole valmis!“ </a:t>
            </a:r>
            <a:r>
              <a:rPr lang="en-GB" sz="2800" dirty="0" smtClean="0"/>
              <a:t>application</a:t>
            </a:r>
            <a:r>
              <a:rPr lang="en-US" sz="2800" dirty="0" smtClean="0"/>
              <a:t> </a:t>
            </a:r>
            <a:r>
              <a:rPr lang="en-US" sz="2800" dirty="0"/>
              <a:t>before</a:t>
            </a:r>
            <a:r>
              <a:rPr lang="et-EE" sz="2800" dirty="0"/>
              <a:t> </a:t>
            </a:r>
            <a:r>
              <a:rPr lang="en-GB" sz="2800" dirty="0"/>
              <a:t>developing the </a:t>
            </a:r>
            <a:r>
              <a:rPr lang="en-GB" sz="2800" dirty="0" smtClean="0"/>
              <a:t>platform itself.</a:t>
            </a:r>
            <a:endParaRPr lang="et-EE" sz="2800" dirty="0" smtClean="0"/>
          </a:p>
          <a:p>
            <a:pPr>
              <a:defRPr/>
            </a:pPr>
            <a:r>
              <a:rPr lang="en-GB" sz="2800" dirty="0"/>
              <a:t>What we do not know: </a:t>
            </a:r>
          </a:p>
          <a:p>
            <a:pPr lvl="1">
              <a:defRPr/>
            </a:pPr>
            <a:r>
              <a:rPr lang="en-GB" sz="2400" dirty="0"/>
              <a:t>what kind of information would be useful from the users’ point of view?</a:t>
            </a:r>
          </a:p>
          <a:p>
            <a:pPr lvl="1">
              <a:defRPr/>
            </a:pPr>
            <a:r>
              <a:rPr lang="en-GB" sz="2400" dirty="0"/>
              <a:t>when do people want to find information (on daily basis/during a crisis)?</a:t>
            </a:r>
          </a:p>
          <a:p>
            <a:pPr lvl="1">
              <a:defRPr/>
            </a:pPr>
            <a:r>
              <a:rPr lang="en-GB" sz="2400" dirty="0"/>
              <a:t>what kind on tools would be necessary to include on the platform?</a:t>
            </a:r>
          </a:p>
          <a:p>
            <a:endParaRPr lang="en-GB" dirty="0" smtClean="0"/>
          </a:p>
          <a:p>
            <a:pPr marL="0" indent="0">
              <a:buNone/>
            </a:pPr>
            <a:endParaRPr lang="en-GB" dirty="0"/>
          </a:p>
        </p:txBody>
      </p:sp>
    </p:spTree>
    <p:extLst>
      <p:ext uri="{BB962C8B-B14F-4D97-AF65-F5344CB8AC3E}">
        <p14:creationId xmlns:p14="http://schemas.microsoft.com/office/powerpoint/2010/main" val="16798434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pPr algn="l"/>
            <a:r>
              <a:rPr lang="et-EE" dirty="0" err="1" smtClean="0"/>
              <a:t>The</a:t>
            </a:r>
            <a:r>
              <a:rPr lang="et-EE" dirty="0" smtClean="0"/>
              <a:t> </a:t>
            </a:r>
            <a:r>
              <a:rPr lang="et-EE" dirty="0" err="1" smtClean="0"/>
              <a:t>study</a:t>
            </a:r>
            <a:r>
              <a:rPr lang="et-EE" dirty="0" smtClean="0"/>
              <a:t> </a:t>
            </a:r>
            <a:r>
              <a:rPr lang="et-EE" dirty="0" err="1" smtClean="0"/>
              <a:t>consists</a:t>
            </a:r>
            <a:r>
              <a:rPr lang="et-EE" dirty="0" smtClean="0"/>
              <a:t> of </a:t>
            </a:r>
            <a:r>
              <a:rPr lang="et-EE" dirty="0" err="1" smtClean="0"/>
              <a:t>thee</a:t>
            </a:r>
            <a:r>
              <a:rPr lang="et-EE" dirty="0" smtClean="0"/>
              <a:t> </a:t>
            </a:r>
            <a:r>
              <a:rPr lang="et-EE" dirty="0" err="1" smtClean="0"/>
              <a:t>steps</a:t>
            </a:r>
            <a:r>
              <a:rPr lang="et-EE" dirty="0" smtClean="0"/>
              <a:t>:</a:t>
            </a:r>
            <a:endParaRPr lang="en-GB" dirty="0"/>
          </a:p>
        </p:txBody>
      </p:sp>
      <p:sp>
        <p:nvSpPr>
          <p:cNvPr id="3" name="Sisu kohatäide 2"/>
          <p:cNvSpPr>
            <a:spLocks noGrp="1"/>
          </p:cNvSpPr>
          <p:nvPr>
            <p:ph idx="1"/>
          </p:nvPr>
        </p:nvSpPr>
        <p:spPr/>
        <p:txBody>
          <a:bodyPr/>
          <a:lstStyle/>
          <a:p>
            <a:pPr marL="514350" indent="-514350">
              <a:buFont typeface="+mj-lt"/>
              <a:buAutoNum type="arabicPeriod"/>
            </a:pPr>
            <a:r>
              <a:rPr lang="en-GB" sz="2000" b="1" dirty="0" smtClean="0"/>
              <a:t>An existing data analysis </a:t>
            </a:r>
            <a:r>
              <a:rPr lang="en-GB" sz="2000" dirty="0" smtClean="0"/>
              <a:t>– analysing previous studies conducted in Estonia regarding people’ aware</a:t>
            </a:r>
            <a:r>
              <a:rPr lang="et-EE" sz="2000" dirty="0" err="1" smtClean="0"/>
              <a:t>ne</a:t>
            </a:r>
            <a:r>
              <a:rPr lang="en-GB" sz="2000" dirty="0" err="1" smtClean="0"/>
              <a:t>ss</a:t>
            </a:r>
            <a:r>
              <a:rPr lang="en-GB" sz="2000" dirty="0" smtClean="0"/>
              <a:t> about crises, combing the results with users’ preferences on the web platform (additional interviews if needed), users’ information management and media consumption habits in general, international best practises of crisis awareness raising tools etc. Defining the core target groups that we would need to concentrate on.</a:t>
            </a:r>
          </a:p>
          <a:p>
            <a:pPr marL="514350" indent="-514350">
              <a:buFont typeface="+mj-lt"/>
              <a:buAutoNum type="arabicPeriod"/>
            </a:pPr>
            <a:r>
              <a:rPr lang="en-GB" sz="2000" b="1" dirty="0" smtClean="0"/>
              <a:t>Studying the main elements of risk and crisis communication information </a:t>
            </a:r>
            <a:r>
              <a:rPr lang="en-GB" sz="2000" dirty="0" smtClean="0"/>
              <a:t>– the aim is to understand: 1) the target groups; 2) the kind of information they look for and need; 3) the timing of information that they need (before a crisis and during a crisis). Consists of interviews and analysis.</a:t>
            </a:r>
          </a:p>
          <a:p>
            <a:pPr marL="514350" indent="-514350">
              <a:buFont typeface="+mj-lt"/>
              <a:buAutoNum type="arabicPeriod"/>
            </a:pPr>
            <a:r>
              <a:rPr lang="en-GB" sz="2000" b="1" dirty="0" smtClean="0"/>
              <a:t>Giving practical suggestions for the development of the web platform </a:t>
            </a:r>
            <a:r>
              <a:rPr lang="en-GB" sz="2000" dirty="0" smtClean="0"/>
              <a:t>– that includes also a very first prototype from the point of view of the user that can be of a practical value to the later web platform development.</a:t>
            </a:r>
          </a:p>
          <a:p>
            <a:pPr marL="514350" indent="-514350">
              <a:buFont typeface="+mj-lt"/>
              <a:buAutoNum type="arabicPeriod"/>
            </a:pPr>
            <a:endParaRPr lang="en-GB" sz="2000" dirty="0" smtClean="0"/>
          </a:p>
          <a:p>
            <a:pPr marL="514350" indent="-514350">
              <a:buFont typeface="+mj-lt"/>
              <a:buAutoNum type="arabicPeriod"/>
            </a:pPr>
            <a:endParaRPr lang="en-GB" sz="2000" dirty="0"/>
          </a:p>
        </p:txBody>
      </p:sp>
    </p:spTree>
    <p:extLst>
      <p:ext uri="{BB962C8B-B14F-4D97-AF65-F5344CB8AC3E}">
        <p14:creationId xmlns:p14="http://schemas.microsoft.com/office/powerpoint/2010/main" val="12179255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pPr algn="l"/>
            <a:r>
              <a:rPr lang="en-GB" dirty="0" smtClean="0"/>
              <a:t>Timeline</a:t>
            </a:r>
            <a:endParaRPr lang="en-GB" dirty="0"/>
          </a:p>
        </p:txBody>
      </p:sp>
      <p:sp>
        <p:nvSpPr>
          <p:cNvPr id="3" name="Sisu kohatäide 2"/>
          <p:cNvSpPr>
            <a:spLocks noGrp="1"/>
          </p:cNvSpPr>
          <p:nvPr>
            <p:ph idx="1"/>
          </p:nvPr>
        </p:nvSpPr>
        <p:spPr>
          <a:xfrm>
            <a:off x="609600" y="1268760"/>
            <a:ext cx="9806517" cy="4392265"/>
          </a:xfrm>
        </p:spPr>
        <p:txBody>
          <a:bodyPr/>
          <a:lstStyle/>
          <a:p>
            <a:pPr marL="0" indent="0">
              <a:buNone/>
            </a:pPr>
            <a:r>
              <a:rPr lang="en-GB" sz="2400" i="1" u="sng" dirty="0" smtClean="0"/>
              <a:t>Currently</a:t>
            </a:r>
            <a:r>
              <a:rPr lang="en-GB" sz="2400" i="1" dirty="0" smtClean="0"/>
              <a:t> </a:t>
            </a:r>
            <a:r>
              <a:rPr lang="en-GB" sz="2400" dirty="0" smtClean="0"/>
              <a:t>– preparations for the public procurement for finding a suitable service provider that will be carrying out the study.</a:t>
            </a:r>
          </a:p>
          <a:p>
            <a:pPr>
              <a:buFont typeface="Wingdings" panose="05000000000000000000" pitchFamily="2" charset="2"/>
              <a:buChar char="q"/>
            </a:pPr>
            <a:r>
              <a:rPr lang="en-GB" sz="2400" i="1" u="sng" dirty="0" smtClean="0"/>
              <a:t>Reporting period 1</a:t>
            </a:r>
            <a:r>
              <a:rPr lang="en-GB" sz="2400" i="1" dirty="0" smtClean="0"/>
              <a:t>: in November 2020   </a:t>
            </a:r>
          </a:p>
          <a:p>
            <a:pPr>
              <a:buFont typeface="Wingdings" panose="05000000000000000000" pitchFamily="2" charset="2"/>
              <a:buChar char="Ø"/>
            </a:pPr>
            <a:r>
              <a:rPr lang="en-GB" sz="2400" dirty="0" smtClean="0"/>
              <a:t>By the end of December 2020 – agreement signed</a:t>
            </a:r>
          </a:p>
          <a:p>
            <a:pPr marL="0" indent="0">
              <a:buNone/>
            </a:pPr>
            <a:endParaRPr lang="en-GB" sz="2400" dirty="0" smtClean="0"/>
          </a:p>
          <a:p>
            <a:pPr>
              <a:buFont typeface="Wingdings" panose="05000000000000000000" pitchFamily="2" charset="2"/>
              <a:buChar char="q"/>
            </a:pPr>
            <a:r>
              <a:rPr lang="en-GB" sz="2400" i="1" u="sng" dirty="0" smtClean="0"/>
              <a:t>Reporting period 2</a:t>
            </a:r>
            <a:r>
              <a:rPr lang="en-GB" sz="2400" i="1" dirty="0" smtClean="0"/>
              <a:t>: in February 2021 – contractor will provide us with their first report of the step 1.</a:t>
            </a:r>
          </a:p>
          <a:p>
            <a:pPr>
              <a:buFont typeface="Wingdings" panose="05000000000000000000" pitchFamily="2" charset="2"/>
              <a:buChar char="q"/>
            </a:pPr>
            <a:r>
              <a:rPr lang="en-GB" sz="2400" u="sng" dirty="0" smtClean="0"/>
              <a:t>Reporting period 3</a:t>
            </a:r>
            <a:r>
              <a:rPr lang="en-GB" sz="2400" dirty="0" smtClean="0"/>
              <a:t>: </a:t>
            </a:r>
            <a:r>
              <a:rPr lang="et-EE" sz="2400" i="1" dirty="0" smtClean="0"/>
              <a:t>in </a:t>
            </a:r>
            <a:r>
              <a:rPr lang="en-GB" sz="2400" i="1" dirty="0" smtClean="0"/>
              <a:t>May 2021 – contractor will provide us with their second report of the step 2.</a:t>
            </a:r>
          </a:p>
          <a:p>
            <a:pPr>
              <a:buFont typeface="Wingdings" panose="05000000000000000000" pitchFamily="2" charset="2"/>
              <a:buChar char="q"/>
            </a:pPr>
            <a:r>
              <a:rPr lang="en-GB" sz="2400" i="1" u="sng" dirty="0" smtClean="0"/>
              <a:t>Reporting period 4</a:t>
            </a:r>
            <a:r>
              <a:rPr lang="en-GB" sz="2400" i="1" dirty="0" smtClean="0"/>
              <a:t>: End of August 2021 – the final report about the results of the action.</a:t>
            </a:r>
            <a:endParaRPr lang="en-GB" sz="2400" i="1" dirty="0"/>
          </a:p>
        </p:txBody>
      </p:sp>
    </p:spTree>
    <p:extLst>
      <p:ext uri="{BB962C8B-B14F-4D97-AF65-F5344CB8AC3E}">
        <p14:creationId xmlns:p14="http://schemas.microsoft.com/office/powerpoint/2010/main" val="15454589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ctrTitle"/>
          </p:nvPr>
        </p:nvSpPr>
        <p:spPr>
          <a:xfrm>
            <a:off x="2495550" y="2349501"/>
            <a:ext cx="7772400" cy="1470025"/>
          </a:xfrm>
        </p:spPr>
        <p:txBody>
          <a:bodyPr/>
          <a:lstStyle/>
          <a:p>
            <a:pPr algn="l" eaLnBrk="1" hangingPunct="1"/>
            <a:r>
              <a:rPr lang="en-GB" altLang="et-EE" smtClean="0">
                <a:latin typeface="Arial" charset="0"/>
                <a:cs typeface="Arial" charset="0"/>
              </a:rPr>
              <a:t>Thank you!</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6474</TotalTime>
  <Words>606</Words>
  <Application>Microsoft Office PowerPoint</Application>
  <PresentationFormat>Widescreen</PresentationFormat>
  <Paragraphs>37</Paragraphs>
  <Slides>6</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Wingdings</vt:lpstr>
      <vt:lpstr>Office Theme</vt:lpstr>
      <vt:lpstr>Preliminary target group studies for the development of a risk and crisis communications platform</vt:lpstr>
      <vt:lpstr>Single Country Grants for Disaster Risk Management (Track 1)</vt:lpstr>
      <vt:lpstr>PowerPoint Presentation</vt:lpstr>
      <vt:lpstr>The study consists of thee steps:</vt:lpstr>
      <vt:lpstr>Timeline</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Pealkiri</dc:title>
  <dc:creator>Siim Kumpas</dc:creator>
  <cp:lastModifiedBy>HOANG Tran (ECHO-EXT)</cp:lastModifiedBy>
  <cp:revision>345</cp:revision>
  <cp:lastPrinted>2016-02-22T13:43:55Z</cp:lastPrinted>
  <dcterms:created xsi:type="dcterms:W3CDTF">2015-07-17T13:20:19Z</dcterms:created>
  <dcterms:modified xsi:type="dcterms:W3CDTF">2020-11-19T17:08:36Z</dcterms:modified>
</cp:coreProperties>
</file>