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81" r:id="rId4"/>
    <p:sldId id="280" r:id="rId5"/>
    <p:sldId id="279" r:id="rId6"/>
    <p:sldId id="278" r:id="rId7"/>
    <p:sldId id="277" r:id="rId8"/>
    <p:sldId id="276" r:id="rId9"/>
    <p:sldId id="275" r:id="rId10"/>
    <p:sldId id="269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3" autoAdjust="0"/>
    <p:restoredTop sz="94660"/>
  </p:normalViewPr>
  <p:slideViewPr>
    <p:cSldViewPr>
      <p:cViewPr>
        <p:scale>
          <a:sx n="50" d="100"/>
          <a:sy n="50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38377289676147"/>
                  <c:y val="0.11765981940703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718031763831798"/>
                  <c:y val="-0.18458054469043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111084011498717"/>
                  <c:y val="-0.18447998115151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95663936645928"/>
                  <c:y val="-4.669883422914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634349655593822"/>
                  <c:y val="0.11694174785177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4368091045439396E-2"/>
                  <c:y val="0.11052459688387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Foglio1!$A$1:$A$6</c:f>
              <c:strCache>
                <c:ptCount val="6"/>
                <c:pt idx="0">
                  <c:v>INGV</c:v>
                </c:pt>
                <c:pt idx="1">
                  <c:v>AUTH</c:v>
                </c:pt>
                <c:pt idx="2">
                  <c:v>CGIAM</c:v>
                </c:pt>
                <c:pt idx="3">
                  <c:v>CMCC</c:v>
                </c:pt>
                <c:pt idx="4">
                  <c:v>ISOTECH</c:v>
                </c:pt>
                <c:pt idx="5">
                  <c:v>PED-IN</c:v>
                </c:pt>
              </c:strCache>
            </c:strRef>
          </c:cat>
          <c:val>
            <c:numRef>
              <c:f>Foglio1!$B$1:$B$6</c:f>
              <c:numCache>
                <c:formatCode>General</c:formatCode>
                <c:ptCount val="6"/>
                <c:pt idx="0">
                  <c:v>138872.26999999999</c:v>
                </c:pt>
                <c:pt idx="1">
                  <c:v>110192.86</c:v>
                </c:pt>
                <c:pt idx="2">
                  <c:v>62644.46</c:v>
                </c:pt>
                <c:pt idx="3">
                  <c:v>64721.81</c:v>
                </c:pt>
                <c:pt idx="4">
                  <c:v>92862.09</c:v>
                </c:pt>
                <c:pt idx="5">
                  <c:v>23324.79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0.20313</cdr:x>
      <cdr:y>0.60345</cdr:y>
    </cdr:from>
    <cdr:to>
      <cdr:x>0.31137</cdr:x>
      <cdr:y>0.6624</cdr:y>
    </cdr:to>
    <cdr:sp macro="" textlink="">
      <cdr:nvSpPr>
        <cdr:cNvPr id="2" name="CasellaDiTesto 10"/>
        <cdr:cNvSpPr txBox="1"/>
      </cdr:nvSpPr>
      <cdr:spPr>
        <a:xfrm xmlns:a="http://schemas.openxmlformats.org/drawingml/2006/main">
          <a:off x="936104" y="2520280"/>
          <a:ext cx="49885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 smtClean="0">
              <a:solidFill>
                <a:schemeClr val="bg1"/>
              </a:solidFill>
            </a:rPr>
            <a:t>CMCC</a:t>
          </a:r>
          <a:endParaRPr lang="it-IT" sz="1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0.22099</cdr:x>
      <cdr:y>0.3411</cdr:y>
    </cdr:from>
    <cdr:to>
      <cdr:x>0.36611</cdr:x>
      <cdr:y>0.40006</cdr:y>
    </cdr:to>
    <cdr:sp macro="" textlink="">
      <cdr:nvSpPr>
        <cdr:cNvPr id="3" name="CasellaDiTesto 10"/>
        <cdr:cNvSpPr txBox="1"/>
      </cdr:nvSpPr>
      <cdr:spPr>
        <a:xfrm xmlns:a="http://schemas.openxmlformats.org/drawingml/2006/main">
          <a:off x="1018445" y="1424608"/>
          <a:ext cx="66877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 dirty="0" smtClean="0">
              <a:solidFill>
                <a:schemeClr val="bg1"/>
              </a:solidFill>
            </a:rPr>
            <a:t>ISO TECH</a:t>
          </a:r>
          <a:endParaRPr lang="it-IT" sz="1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0.38992</cdr:x>
      <cdr:y>0.10367</cdr:y>
    </cdr:from>
    <cdr:to>
      <cdr:x>0.51</cdr:x>
      <cdr:y>0.16263</cdr:y>
    </cdr:to>
    <cdr:sp macro="" textlink="">
      <cdr:nvSpPr>
        <cdr:cNvPr id="4" name="CasellaDiTesto 10"/>
        <cdr:cNvSpPr txBox="1"/>
      </cdr:nvSpPr>
      <cdr:spPr>
        <a:xfrm xmlns:a="http://schemas.openxmlformats.org/drawingml/2006/main">
          <a:off x="1881195" y="475329"/>
          <a:ext cx="579296" cy="2702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 dirty="0" smtClean="0">
              <a:solidFill>
                <a:schemeClr val="bg1"/>
              </a:solidFill>
            </a:rPr>
            <a:t>PED-IN</a:t>
          </a:r>
          <a:endParaRPr lang="it-IT" sz="10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79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5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05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34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7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04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74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77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07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73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87A1-CC9A-46B6-8D13-DE8992DA64D5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01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D87A1-CC9A-46B6-8D13-DE8992DA64D5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09FF-2634-4BFE-AC20-FB042386D4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22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12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6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16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146620"/>
            <a:ext cx="7416824" cy="497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3600" b="1" dirty="0" smtClean="0">
                <a:solidFill>
                  <a:schemeClr val="bg1"/>
                </a:solidFill>
                <a:effectLst/>
              </a:rPr>
              <a:t>Sea level rise scenarios along the Mediterranean coasts </a:t>
            </a:r>
          </a:p>
          <a:p>
            <a:pPr algn="ctr">
              <a:lnSpc>
                <a:spcPct val="115000"/>
              </a:lnSpc>
            </a:pPr>
            <a:endParaRPr lang="en-GB" sz="2800" dirty="0">
              <a:solidFill>
                <a:srgbClr val="00B0F0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GB" sz="2800" dirty="0" smtClean="0">
              <a:solidFill>
                <a:srgbClr val="00B0F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GB" sz="2800" dirty="0">
              <a:solidFill>
                <a:srgbClr val="00B0F0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GB" sz="2800" dirty="0" smtClean="0">
              <a:solidFill>
                <a:srgbClr val="00B0F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GB" sz="2800" dirty="0" smtClean="0">
              <a:solidFill>
                <a:srgbClr val="00B0F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GB" sz="2800" dirty="0" smtClean="0">
              <a:solidFill>
                <a:srgbClr val="00B0F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K</a:t>
            </a:r>
            <a:r>
              <a:rPr lang="en-US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Times New Roman"/>
              </a:rPr>
              <a:t>ick-off meeting</a:t>
            </a:r>
            <a:endParaRPr lang="en-US" dirty="0">
              <a:solidFill>
                <a:schemeClr val="bg1"/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Times New Roman"/>
              </a:rPr>
              <a:t>Brussels, January, 18</a:t>
            </a:r>
            <a:r>
              <a:rPr lang="en-US" baseline="30000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Times New Roman"/>
              </a:rPr>
              <a:t>th</a:t>
            </a:r>
            <a:r>
              <a:rPr lang="en-US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Times New Roman"/>
              </a:rPr>
              <a:t> 2016</a:t>
            </a:r>
          </a:p>
        </p:txBody>
      </p:sp>
      <p:pic>
        <p:nvPicPr>
          <p:cNvPr id="6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Risultati immagini per europa bandi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31307" cy="8349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rogetto ECHO\finanziato_071216\SAVEMEDCOASTS WEBSITE\Fondo_ner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" b="8576"/>
          <a:stretch/>
        </p:blipFill>
        <p:spPr bwMode="auto">
          <a:xfrm>
            <a:off x="2121646" y="2420888"/>
            <a:ext cx="4746988" cy="29393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getto ECHO\finanziato_071216\SAVEMEDCOASTS WEBSITE\Fondo_ne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869177" cy="5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621" y="492254"/>
            <a:ext cx="4088612" cy="35394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</a:rPr>
              <a:t>Contacts</a:t>
            </a:r>
            <a:endParaRPr lang="it-IT" sz="2800" dirty="0" smtClean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Marco </a:t>
            </a:r>
            <a:r>
              <a:rPr lang="it-IT" sz="1600" dirty="0" err="1" smtClean="0">
                <a:solidFill>
                  <a:schemeClr val="bg1"/>
                </a:solidFill>
              </a:rPr>
              <a:t>Anzidei</a:t>
            </a:r>
            <a:r>
              <a:rPr lang="it-IT" sz="1600" dirty="0" smtClean="0">
                <a:solidFill>
                  <a:schemeClr val="bg1"/>
                </a:solidFill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</a:rPr>
              <a:t>PhD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Email: </a:t>
            </a:r>
            <a:r>
              <a:rPr lang="it-IT" sz="1600" dirty="0" smtClean="0">
                <a:solidFill>
                  <a:srgbClr val="00B0F0"/>
                </a:solidFill>
              </a:rPr>
              <a:t>marco.anzidei@ingv.it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Senior </a:t>
            </a:r>
            <a:r>
              <a:rPr lang="it-IT" sz="1600" dirty="0" err="1" smtClean="0">
                <a:solidFill>
                  <a:schemeClr val="bg1"/>
                </a:solidFill>
              </a:rPr>
              <a:t>Scientists</a:t>
            </a:r>
            <a:r>
              <a:rPr lang="it-IT" sz="1600" dirty="0">
                <a:solidFill>
                  <a:schemeClr val="bg1"/>
                </a:solidFill>
              </a:rPr>
              <a:t/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>
                <a:solidFill>
                  <a:schemeClr val="bg1"/>
                </a:solidFill>
              </a:rPr>
              <a:t>Istituto Nazionale di Geofisica e </a:t>
            </a:r>
            <a:r>
              <a:rPr lang="it-IT" sz="1600" dirty="0" smtClean="0">
                <a:solidFill>
                  <a:schemeClr val="bg1"/>
                </a:solidFill>
              </a:rPr>
              <a:t>Vulcanologia</a:t>
            </a:r>
            <a:r>
              <a:rPr lang="it-IT" sz="1600" dirty="0">
                <a:solidFill>
                  <a:srgbClr val="00B0F0"/>
                </a:solidFill>
              </a:rPr>
              <a:t/>
            </a:r>
            <a:br>
              <a:rPr lang="it-IT" sz="1600" dirty="0">
                <a:solidFill>
                  <a:srgbClr val="00B0F0"/>
                </a:solidFill>
              </a:rPr>
            </a:br>
            <a:r>
              <a:rPr lang="it-IT" sz="1600" dirty="0" smtClean="0">
                <a:solidFill>
                  <a:schemeClr val="bg1"/>
                </a:solidFill>
              </a:rPr>
              <a:t>National </a:t>
            </a:r>
            <a:r>
              <a:rPr lang="it-IT" sz="1600" dirty="0" err="1">
                <a:solidFill>
                  <a:schemeClr val="bg1"/>
                </a:solidFill>
              </a:rPr>
              <a:t>Earthquake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smtClean="0">
                <a:solidFill>
                  <a:schemeClr val="bg1"/>
                </a:solidFill>
              </a:rPr>
              <a:t>Center - </a:t>
            </a:r>
            <a:r>
              <a:rPr lang="it-IT" sz="1600" dirty="0" smtClean="0">
                <a:solidFill>
                  <a:srgbClr val="00B0F0"/>
                </a:solidFill>
              </a:rPr>
              <a:t>www.ingv.it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Via </a:t>
            </a:r>
            <a:r>
              <a:rPr lang="it-IT" sz="1600" dirty="0">
                <a:solidFill>
                  <a:schemeClr val="bg1"/>
                </a:solidFill>
              </a:rPr>
              <a:t>di Vigna Murata 605, 00143 Rome, </a:t>
            </a:r>
            <a:r>
              <a:rPr lang="it-IT" sz="1600" dirty="0" err="1" smtClean="0">
                <a:solidFill>
                  <a:schemeClr val="bg1"/>
                </a:solidFill>
              </a:rPr>
              <a:t>Italy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/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>
                <a:solidFill>
                  <a:schemeClr val="bg1"/>
                </a:solidFill>
              </a:rPr>
              <a:t>O</a:t>
            </a:r>
            <a:r>
              <a:rPr lang="it-IT" sz="1600" dirty="0" smtClean="0">
                <a:solidFill>
                  <a:schemeClr val="bg1"/>
                </a:solidFill>
              </a:rPr>
              <a:t>ffice 	</a:t>
            </a:r>
            <a:r>
              <a:rPr lang="it-IT" sz="1600" dirty="0" smtClean="0">
                <a:solidFill>
                  <a:srgbClr val="00B0F0"/>
                </a:solidFill>
              </a:rPr>
              <a:t>+390651860214</a:t>
            </a:r>
            <a:r>
              <a:rPr lang="it-IT" sz="1600" dirty="0">
                <a:solidFill>
                  <a:schemeClr val="bg1"/>
                </a:solidFill>
              </a:rPr>
              <a:t/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 smtClean="0">
                <a:solidFill>
                  <a:schemeClr val="bg1"/>
                </a:solidFill>
              </a:rPr>
              <a:t>Mobile 	</a:t>
            </a:r>
            <a:r>
              <a:rPr lang="it-IT" sz="1600" dirty="0" smtClean="0">
                <a:solidFill>
                  <a:srgbClr val="00B0F0"/>
                </a:solidFill>
              </a:rPr>
              <a:t>+393356528812</a:t>
            </a:r>
            <a:endParaRPr lang="it-IT" sz="1600" dirty="0">
              <a:solidFill>
                <a:srgbClr val="00B0F0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Skype: marco.anzidei2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17705" y="416530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chemeClr val="bg1"/>
                </a:solidFill>
              </a:rPr>
              <a:t>Key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persons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5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82" y="45624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5212693" y="3815951"/>
            <a:ext cx="327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00B0F0"/>
                </a:solidFill>
              </a:rPr>
              <a:t>w</a:t>
            </a:r>
            <a:r>
              <a:rPr lang="it-IT" i="1" dirty="0" smtClean="0">
                <a:solidFill>
                  <a:srgbClr val="00B0F0"/>
                </a:solidFill>
              </a:rPr>
              <a:t>ebsite: www savemedcoasts.eu</a:t>
            </a:r>
            <a:endParaRPr lang="it-IT" i="1" dirty="0">
              <a:solidFill>
                <a:srgbClr val="00B0F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5496" y="4544248"/>
            <a:ext cx="154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B0F0"/>
                </a:solidFill>
              </a:rPr>
              <a:t>Melania </a:t>
            </a:r>
            <a:r>
              <a:rPr lang="it-IT" sz="1400" dirty="0" err="1" smtClean="0">
                <a:solidFill>
                  <a:srgbClr val="00B0F0"/>
                </a:solidFill>
              </a:rPr>
              <a:t>Michetti</a:t>
            </a:r>
            <a:endParaRPr lang="it-IT" sz="1400" dirty="0" smtClean="0">
              <a:solidFill>
                <a:srgbClr val="00B0F0"/>
              </a:solidFill>
            </a:endParaRPr>
          </a:p>
          <a:p>
            <a:pPr algn="ctr"/>
            <a:r>
              <a:rPr lang="it-IT" sz="1400" dirty="0" smtClean="0">
                <a:solidFill>
                  <a:srgbClr val="00B0F0"/>
                </a:solidFill>
              </a:rPr>
              <a:t>CMCC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014073" y="454424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rgbClr val="00B0F0"/>
                </a:solidFill>
              </a:rPr>
              <a:t>Petros</a:t>
            </a:r>
            <a:r>
              <a:rPr lang="it-IT" sz="1400" dirty="0" smtClean="0">
                <a:solidFill>
                  <a:srgbClr val="00B0F0"/>
                </a:solidFill>
              </a:rPr>
              <a:t> </a:t>
            </a:r>
            <a:r>
              <a:rPr lang="it-IT" sz="1400" dirty="0" err="1" smtClean="0">
                <a:solidFill>
                  <a:srgbClr val="00B0F0"/>
                </a:solidFill>
              </a:rPr>
              <a:t>Patias</a:t>
            </a:r>
            <a:endParaRPr lang="it-IT" sz="1400" dirty="0" smtClean="0">
              <a:solidFill>
                <a:srgbClr val="00B0F0"/>
              </a:solidFill>
            </a:endParaRPr>
          </a:p>
          <a:p>
            <a:pPr algn="ctr"/>
            <a:r>
              <a:rPr lang="it-IT" sz="1400" dirty="0" smtClean="0">
                <a:solidFill>
                  <a:srgbClr val="00B0F0"/>
                </a:solidFill>
              </a:rPr>
              <a:t>AUTH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810725" y="4544248"/>
            <a:ext cx="1234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00B0F0"/>
                </a:solidFill>
              </a:rPr>
              <a:t>Xenia </a:t>
            </a:r>
            <a:r>
              <a:rPr lang="it-IT" sz="1400" dirty="0" err="1" smtClean="0">
                <a:solidFill>
                  <a:srgbClr val="00B0F0"/>
                </a:solidFill>
              </a:rPr>
              <a:t>Loizidou</a:t>
            </a:r>
            <a:endParaRPr lang="it-IT" sz="1400" dirty="0" smtClean="0">
              <a:solidFill>
                <a:srgbClr val="00B0F0"/>
              </a:solidFill>
            </a:endParaRPr>
          </a:p>
          <a:p>
            <a:r>
              <a:rPr lang="it-IT" sz="1400" dirty="0" smtClean="0">
                <a:solidFill>
                  <a:srgbClr val="00B0F0"/>
                </a:solidFill>
              </a:rPr>
              <a:t>ISOTECH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212693" y="4584033"/>
            <a:ext cx="1532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00B0F0"/>
                </a:solidFill>
              </a:rPr>
              <a:t>Giovanna </a:t>
            </a:r>
            <a:r>
              <a:rPr lang="it-IT" sz="1400" dirty="0" err="1" smtClean="0">
                <a:solidFill>
                  <a:srgbClr val="00B0F0"/>
                </a:solidFill>
              </a:rPr>
              <a:t>Forlenza</a:t>
            </a:r>
            <a:endParaRPr lang="it-IT" sz="1400" dirty="0" smtClean="0">
              <a:solidFill>
                <a:srgbClr val="00B0F0"/>
              </a:solidFill>
            </a:endParaRPr>
          </a:p>
          <a:p>
            <a:pPr algn="ctr"/>
            <a:r>
              <a:rPr lang="it-IT" sz="1400" dirty="0" smtClean="0">
                <a:solidFill>
                  <a:srgbClr val="00B0F0"/>
                </a:solidFill>
              </a:rPr>
              <a:t>CGIAM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7042085" y="4584033"/>
            <a:ext cx="1363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 smtClean="0">
                <a:solidFill>
                  <a:srgbClr val="00B0F0"/>
                </a:solidFill>
              </a:rPr>
              <a:t>Thanos</a:t>
            </a:r>
            <a:r>
              <a:rPr lang="it-IT" sz="1400" dirty="0" smtClean="0">
                <a:solidFill>
                  <a:srgbClr val="00B0F0"/>
                </a:solidFill>
              </a:rPr>
              <a:t> </a:t>
            </a:r>
            <a:r>
              <a:rPr lang="it-IT" sz="1400" dirty="0" err="1" smtClean="0">
                <a:solidFill>
                  <a:srgbClr val="00B0F0"/>
                </a:solidFill>
              </a:rPr>
              <a:t>Petousis</a:t>
            </a:r>
            <a:endParaRPr lang="it-IT" sz="1400" dirty="0" smtClean="0">
              <a:solidFill>
                <a:srgbClr val="00B0F0"/>
              </a:solidFill>
            </a:endParaRPr>
          </a:p>
          <a:p>
            <a:pPr algn="ctr"/>
            <a:r>
              <a:rPr lang="it-IT" sz="1400" dirty="0" smtClean="0">
                <a:solidFill>
                  <a:srgbClr val="00B0F0"/>
                </a:solidFill>
              </a:rPr>
              <a:t>PED-IN</a:t>
            </a:r>
            <a:endParaRPr lang="it-IT" sz="1400" dirty="0">
              <a:solidFill>
                <a:srgbClr val="00B0F0"/>
              </a:solidFill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48" y="4927298"/>
            <a:ext cx="1344730" cy="1267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96" y="5014052"/>
            <a:ext cx="1201858" cy="1201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5" b="39640"/>
          <a:stretch/>
        </p:blipFill>
        <p:spPr>
          <a:xfrm flipH="1">
            <a:off x="326025" y="4979850"/>
            <a:ext cx="1130788" cy="1161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Marco Anzide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96" b="24170"/>
          <a:stretch/>
        </p:blipFill>
        <p:spPr bwMode="auto">
          <a:xfrm>
            <a:off x="2708084" y="548680"/>
            <a:ext cx="1431868" cy="1305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cxnSp>
        <p:nvCxnSpPr>
          <p:cNvPr id="30" name="Connettore 1 29"/>
          <p:cNvCxnSpPr/>
          <p:nvPr/>
        </p:nvCxnSpPr>
        <p:spPr>
          <a:xfrm>
            <a:off x="204845" y="4165309"/>
            <a:ext cx="88151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3773796" y="98772"/>
            <a:ext cx="1059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People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/>
          <a:stretch/>
        </p:blipFill>
        <p:spPr>
          <a:xfrm>
            <a:off x="7119170" y="4965669"/>
            <a:ext cx="1285917" cy="1244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magine 28" descr="gi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011576"/>
            <a:ext cx="1152128" cy="117773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1" t="13016" r="29870" b="5396"/>
          <a:stretch/>
        </p:blipFill>
        <p:spPr bwMode="auto">
          <a:xfrm>
            <a:off x="5226509" y="84548"/>
            <a:ext cx="3247545" cy="370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D:\desk m6700\progetto ECHO\finanziato_071216\SAVEMEDCOASTS WEBSITE\Logo_cm.5x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4"/>
          <a:stretch/>
        </p:blipFill>
        <p:spPr bwMode="auto">
          <a:xfrm>
            <a:off x="82621" y="73410"/>
            <a:ext cx="1685923" cy="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progetto ECHO\finanziato_071216\SAVEMEDCOASTS WEBSITE\Fondo_ner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869177" cy="5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7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13556"/>
              </p:ext>
            </p:extLst>
          </p:nvPr>
        </p:nvGraphicFramePr>
        <p:xfrm>
          <a:off x="269339" y="1772816"/>
          <a:ext cx="379860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303"/>
                <a:gridCol w="1899303"/>
              </a:tblGrid>
              <a:tr h="370840">
                <a:tc gridSpan="2">
                  <a:txBody>
                    <a:bodyPr/>
                    <a:lstStyle/>
                    <a:p>
                      <a:pPr algn="just"/>
                      <a:endParaRPr lang="it-IT" dirty="0" smtClean="0"/>
                    </a:p>
                    <a:p>
                      <a:pPr algn="just"/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Total eligible cost: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656.824,38 €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EC co-financing: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492.618,28 €</a:t>
                      </a: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Duration: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24 months</a:t>
                      </a:r>
                      <a:endParaRPr lang="it-IT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114858"/>
              </p:ext>
            </p:extLst>
          </p:nvPr>
        </p:nvGraphicFramePr>
        <p:xfrm>
          <a:off x="4067945" y="716396"/>
          <a:ext cx="4824535" cy="458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732240" y="2297969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INGV</a:t>
            </a:r>
          </a:p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986702" y="3871077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AUTH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24128" y="4036879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CGIAM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19992" y="5090161"/>
            <a:ext cx="253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FUNDINGS BY PARTNERS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5" name="Picture 2" descr="D:\desk m6700\progetto ECHO\finanziato_071216\SAVEMEDCOASTS WEBSITE\Logo_cm.5x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4"/>
          <a:stretch/>
        </p:blipFill>
        <p:spPr bwMode="auto">
          <a:xfrm>
            <a:off x="107504" y="116632"/>
            <a:ext cx="1685923" cy="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desk m6700\progetto ECHO\finanziato_071216\SAVEMEDCOASTS WEBSITE\Logo_cm.5x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4"/>
          <a:stretch/>
        </p:blipFill>
        <p:spPr bwMode="auto">
          <a:xfrm>
            <a:off x="323528" y="1990693"/>
            <a:ext cx="1685923" cy="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Risultati immagini per europa bandie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09530"/>
            <a:ext cx="850132" cy="5764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progetto ECHO\finanziato_071216\SAVEMEDCOASTS WEBSITE\Fondo_ne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869177" cy="5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44624"/>
            <a:ext cx="87849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</a:rPr>
              <a:t>					</a:t>
            </a:r>
            <a:r>
              <a:rPr lang="it-IT" sz="2400" b="1" dirty="0" err="1" smtClean="0">
                <a:solidFill>
                  <a:schemeClr val="bg1"/>
                </a:solidFill>
              </a:rPr>
              <a:t>Beneficiary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>
                <a:solidFill>
                  <a:schemeClr val="bg1"/>
                </a:solidFill>
              </a:rPr>
              <a:t>and </a:t>
            </a:r>
            <a:r>
              <a:rPr lang="it-IT" sz="2400" b="1" dirty="0" err="1">
                <a:solidFill>
                  <a:schemeClr val="bg1"/>
                </a:solidFill>
              </a:rPr>
              <a:t>Partners</a:t>
            </a:r>
            <a:endParaRPr lang="it-IT" sz="2400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00B0F0"/>
                </a:solidFill>
              </a:rPr>
              <a:t>Project </a:t>
            </a:r>
            <a:r>
              <a:rPr lang="en-GB" b="1" dirty="0" smtClean="0">
                <a:solidFill>
                  <a:srgbClr val="00B0F0"/>
                </a:solidFill>
              </a:rPr>
              <a:t>Coordinator  - </a:t>
            </a:r>
            <a:r>
              <a:rPr lang="en-GB" b="1" dirty="0" err="1" smtClean="0">
                <a:solidFill>
                  <a:srgbClr val="92D050"/>
                </a:solidFill>
              </a:rPr>
              <a:t>Istituto</a:t>
            </a:r>
            <a:r>
              <a:rPr lang="en-GB" b="1" dirty="0" smtClean="0">
                <a:solidFill>
                  <a:srgbClr val="92D050"/>
                </a:solidFill>
              </a:rPr>
              <a:t> </a:t>
            </a:r>
            <a:r>
              <a:rPr lang="en-GB" b="1" dirty="0" err="1" smtClean="0">
                <a:solidFill>
                  <a:srgbClr val="92D050"/>
                </a:solidFill>
              </a:rPr>
              <a:t>Nazionale</a:t>
            </a:r>
            <a:r>
              <a:rPr lang="en-GB" b="1" dirty="0" smtClean="0">
                <a:solidFill>
                  <a:srgbClr val="92D050"/>
                </a:solidFill>
              </a:rPr>
              <a:t> di </a:t>
            </a:r>
            <a:r>
              <a:rPr lang="en-GB" b="1" dirty="0" err="1" smtClean="0">
                <a:solidFill>
                  <a:srgbClr val="92D050"/>
                </a:solidFill>
              </a:rPr>
              <a:t>Geofisica</a:t>
            </a:r>
            <a:r>
              <a:rPr lang="en-GB" b="1" dirty="0" smtClean="0">
                <a:solidFill>
                  <a:srgbClr val="92D050"/>
                </a:solidFill>
              </a:rPr>
              <a:t> e </a:t>
            </a:r>
            <a:r>
              <a:rPr lang="en-GB" b="1" dirty="0" err="1" smtClean="0">
                <a:solidFill>
                  <a:srgbClr val="92D050"/>
                </a:solidFill>
              </a:rPr>
              <a:t>Vulcanologia</a:t>
            </a:r>
            <a:r>
              <a:rPr lang="en-GB" b="1" dirty="0" smtClean="0">
                <a:solidFill>
                  <a:srgbClr val="92D050"/>
                </a:solidFill>
              </a:rPr>
              <a:t> (INGV, Italy)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endParaRPr lang="en-GB" dirty="0">
              <a:solidFill>
                <a:srgbClr val="92D050"/>
              </a:solidFill>
            </a:endParaRPr>
          </a:p>
          <a:p>
            <a:pPr marL="363538"/>
            <a:r>
              <a:rPr lang="en-GB" dirty="0" smtClean="0">
                <a:solidFill>
                  <a:schemeClr val="bg1"/>
                </a:solidFill>
              </a:rPr>
              <a:t>INGV is the largest European body dealing with research in Geophysics and Volcanology</a:t>
            </a:r>
            <a:r>
              <a:rPr lang="en-GB" dirty="0">
                <a:solidFill>
                  <a:schemeClr val="bg1"/>
                </a:solidFill>
              </a:rPr>
              <a:t> involved in the Civil Protection sector</a:t>
            </a:r>
            <a:r>
              <a:rPr lang="en-GB" dirty="0" smtClean="0">
                <a:solidFill>
                  <a:schemeClr val="bg1"/>
                </a:solidFill>
              </a:rPr>
              <a:t>. Its main mission is the monitoring of geophysical phenomena in both the solid and fluid components of the Earth. 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b="1" dirty="0" smtClean="0">
                <a:solidFill>
                  <a:srgbClr val="00B0F0"/>
                </a:solidFill>
              </a:rPr>
              <a:t>Partner </a:t>
            </a:r>
            <a:r>
              <a:rPr lang="en-GB" b="1" dirty="0">
                <a:solidFill>
                  <a:srgbClr val="00B0F0"/>
                </a:solidFill>
              </a:rPr>
              <a:t>1 </a:t>
            </a:r>
            <a:r>
              <a:rPr lang="en-GB" b="1" dirty="0" smtClean="0">
                <a:solidFill>
                  <a:srgbClr val="00B0F0"/>
                </a:solidFill>
              </a:rPr>
              <a:t>- </a:t>
            </a:r>
            <a:r>
              <a:rPr lang="en-GB" b="1" dirty="0" smtClean="0">
                <a:solidFill>
                  <a:srgbClr val="92D050"/>
                </a:solidFill>
              </a:rPr>
              <a:t>Aristotle </a:t>
            </a:r>
            <a:r>
              <a:rPr lang="en-GB" b="1" dirty="0">
                <a:solidFill>
                  <a:srgbClr val="92D050"/>
                </a:solidFill>
              </a:rPr>
              <a:t>University of Thessaloniki </a:t>
            </a:r>
            <a:r>
              <a:rPr lang="en-GB" b="1" dirty="0" smtClean="0">
                <a:solidFill>
                  <a:srgbClr val="92D050"/>
                </a:solidFill>
              </a:rPr>
              <a:t>(AUTH, Greece)</a:t>
            </a:r>
          </a:p>
          <a:p>
            <a:pPr marL="363538"/>
            <a:r>
              <a:rPr lang="en-US" dirty="0" smtClean="0">
                <a:solidFill>
                  <a:schemeClr val="bg1"/>
                </a:solidFill>
              </a:rPr>
              <a:t>Lab </a:t>
            </a:r>
            <a:r>
              <a:rPr lang="en-US" dirty="0">
                <a:solidFill>
                  <a:schemeClr val="bg1"/>
                </a:solidFill>
              </a:rPr>
              <a:t>of Photogrammetry and Remote </a:t>
            </a:r>
            <a:r>
              <a:rPr lang="en-US" dirty="0" smtClean="0">
                <a:solidFill>
                  <a:schemeClr val="bg1"/>
                </a:solidFill>
              </a:rPr>
              <a:t>Sensing, </a:t>
            </a:r>
            <a:r>
              <a:rPr lang="en-US" dirty="0">
                <a:solidFill>
                  <a:schemeClr val="bg1"/>
                </a:solidFill>
              </a:rPr>
              <a:t>School of Rural &amp; Surveying </a:t>
            </a:r>
            <a:r>
              <a:rPr lang="en-US" dirty="0" smtClean="0">
                <a:solidFill>
                  <a:schemeClr val="bg1"/>
                </a:solidFill>
              </a:rPr>
              <a:t>Engineering</a:t>
            </a:r>
          </a:p>
          <a:p>
            <a:pPr marL="363538"/>
            <a:endParaRPr lang="en-US" b="1" dirty="0">
              <a:solidFill>
                <a:schemeClr val="bg1"/>
              </a:solidFill>
            </a:endParaRPr>
          </a:p>
          <a:p>
            <a:pPr marL="355600" indent="-355600"/>
            <a:r>
              <a:rPr lang="it-IT" b="1" dirty="0" smtClean="0">
                <a:solidFill>
                  <a:srgbClr val="00B0F0"/>
                </a:solidFill>
              </a:rPr>
              <a:t>Partner </a:t>
            </a:r>
            <a:r>
              <a:rPr lang="it-IT" b="1" dirty="0">
                <a:solidFill>
                  <a:srgbClr val="00B0F0"/>
                </a:solidFill>
              </a:rPr>
              <a:t>2 - </a:t>
            </a:r>
            <a:r>
              <a:rPr lang="it-IT" b="1" dirty="0">
                <a:solidFill>
                  <a:srgbClr val="92D050"/>
                </a:solidFill>
              </a:rPr>
              <a:t>Centro di Geomorfologia Integrata per l’Area del Mediterraneo (CGIAM, </a:t>
            </a:r>
            <a:r>
              <a:rPr lang="en-GB" b="1" dirty="0">
                <a:solidFill>
                  <a:srgbClr val="92D050"/>
                </a:solidFill>
              </a:rPr>
              <a:t>Italy)</a:t>
            </a:r>
            <a:r>
              <a:rPr lang="it-IT" b="1" dirty="0">
                <a:solidFill>
                  <a:srgbClr val="92D050"/>
                </a:solidFill>
              </a:rPr>
              <a:t> </a:t>
            </a:r>
            <a:r>
              <a:rPr lang="it-IT" b="1" dirty="0" smtClean="0">
                <a:solidFill>
                  <a:srgbClr val="92D050"/>
                </a:solidFill>
              </a:rPr>
              <a:t>    </a:t>
            </a:r>
            <a:r>
              <a:rPr lang="it-IT" dirty="0" smtClean="0">
                <a:solidFill>
                  <a:schemeClr val="bg1"/>
                </a:solidFill>
              </a:rPr>
              <a:t>S</a:t>
            </a:r>
            <a:r>
              <a:rPr lang="en-GB" dirty="0" err="1" smtClean="0">
                <a:solidFill>
                  <a:schemeClr val="bg1"/>
                </a:solidFill>
              </a:rPr>
              <a:t>cientific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organization of Public Law </a:t>
            </a:r>
            <a:r>
              <a:rPr lang="en-GB" dirty="0" smtClean="0">
                <a:solidFill>
                  <a:schemeClr val="bg1"/>
                </a:solidFill>
              </a:rPr>
              <a:t>involved </a:t>
            </a:r>
            <a:r>
              <a:rPr lang="en-GB" dirty="0">
                <a:solidFill>
                  <a:schemeClr val="bg1"/>
                </a:solidFill>
              </a:rPr>
              <a:t>in the Civil Protection </a:t>
            </a:r>
            <a:r>
              <a:rPr lang="en-GB" dirty="0" smtClean="0">
                <a:solidFill>
                  <a:schemeClr val="bg1"/>
                </a:solidFill>
              </a:rPr>
              <a:t>sector.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pPr marL="355600" indent="-355600"/>
            <a:r>
              <a:rPr lang="it-IT" b="1" dirty="0" smtClean="0">
                <a:solidFill>
                  <a:srgbClr val="00B0F0"/>
                </a:solidFill>
              </a:rPr>
              <a:t>Partner </a:t>
            </a:r>
            <a:r>
              <a:rPr lang="it-IT" b="1" dirty="0">
                <a:solidFill>
                  <a:srgbClr val="00B0F0"/>
                </a:solidFill>
              </a:rPr>
              <a:t>3 - </a:t>
            </a:r>
            <a:r>
              <a:rPr lang="it-IT" b="1" dirty="0">
                <a:solidFill>
                  <a:srgbClr val="92D050"/>
                </a:solidFill>
              </a:rPr>
              <a:t>Fondazione Centro Euro-Mediterraneo sui Cambiamenti Climatici (CMCC,</a:t>
            </a:r>
            <a:r>
              <a:rPr lang="en-GB" b="1" dirty="0">
                <a:solidFill>
                  <a:srgbClr val="92D050"/>
                </a:solidFill>
              </a:rPr>
              <a:t> Italy)</a:t>
            </a:r>
            <a:r>
              <a:rPr lang="it-IT" b="1" dirty="0">
                <a:solidFill>
                  <a:srgbClr val="92D050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on-profit </a:t>
            </a:r>
            <a:r>
              <a:rPr lang="en-US" dirty="0">
                <a:solidFill>
                  <a:schemeClr val="bg1"/>
                </a:solidFill>
              </a:rPr>
              <a:t>research institution (www.cmcc.it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endParaRPr lang="en-US" b="1" dirty="0" smtClean="0">
              <a:solidFill>
                <a:schemeClr val="bg1"/>
              </a:solidFill>
            </a:endParaRPr>
          </a:p>
          <a:p>
            <a:pPr algn="just"/>
            <a:r>
              <a:rPr lang="it-IT" b="1" dirty="0" smtClean="0">
                <a:solidFill>
                  <a:srgbClr val="00B0F0"/>
                </a:solidFill>
              </a:rPr>
              <a:t>Partner </a:t>
            </a:r>
            <a:r>
              <a:rPr lang="it-IT" b="1" dirty="0">
                <a:solidFill>
                  <a:srgbClr val="00B0F0"/>
                </a:solidFill>
              </a:rPr>
              <a:t>4 </a:t>
            </a:r>
            <a:r>
              <a:rPr lang="it-IT" b="1" dirty="0">
                <a:solidFill>
                  <a:srgbClr val="92D050"/>
                </a:solidFill>
              </a:rPr>
              <a:t>- </a:t>
            </a:r>
            <a:r>
              <a:rPr lang="en-GB" b="1" dirty="0">
                <a:solidFill>
                  <a:srgbClr val="92D050"/>
                </a:solidFill>
              </a:rPr>
              <a:t>ISO TECH LIMITED (ISOTECH, Cyprus) </a:t>
            </a:r>
          </a:p>
          <a:p>
            <a:pPr marL="363538" algn="just"/>
            <a:r>
              <a:rPr lang="en-GB" dirty="0" smtClean="0">
                <a:solidFill>
                  <a:schemeClr val="bg1"/>
                </a:solidFill>
              </a:rPr>
              <a:t>Private </a:t>
            </a:r>
            <a:r>
              <a:rPr lang="en-GB" dirty="0">
                <a:solidFill>
                  <a:schemeClr val="bg1"/>
                </a:solidFill>
              </a:rPr>
              <a:t>research </a:t>
            </a:r>
            <a:r>
              <a:rPr lang="en-GB" dirty="0" smtClean="0">
                <a:solidFill>
                  <a:schemeClr val="bg1"/>
                </a:solidFill>
              </a:rPr>
              <a:t>SME on </a:t>
            </a:r>
            <a:r>
              <a:rPr lang="en-GB" dirty="0">
                <a:solidFill>
                  <a:schemeClr val="bg1"/>
                </a:solidFill>
              </a:rPr>
              <a:t>applied research in integrated coastal zone </a:t>
            </a:r>
            <a:r>
              <a:rPr lang="en-GB" dirty="0" smtClean="0">
                <a:solidFill>
                  <a:schemeClr val="bg1"/>
                </a:solidFill>
              </a:rPr>
              <a:t>management</a:t>
            </a:r>
          </a:p>
          <a:p>
            <a:pPr marL="363538" algn="just"/>
            <a:endParaRPr lang="en-GB" b="1" dirty="0">
              <a:solidFill>
                <a:schemeClr val="bg1"/>
              </a:solidFill>
            </a:endParaRPr>
          </a:p>
          <a:p>
            <a:pPr marL="355600" indent="-355600" algn="just"/>
            <a:r>
              <a:rPr lang="it-IT" b="1" dirty="0" smtClean="0">
                <a:solidFill>
                  <a:srgbClr val="00B0F0"/>
                </a:solidFill>
              </a:rPr>
              <a:t>Partner </a:t>
            </a:r>
            <a:r>
              <a:rPr lang="it-IT" b="1" dirty="0">
                <a:solidFill>
                  <a:srgbClr val="00B0F0"/>
                </a:solidFill>
              </a:rPr>
              <a:t>5 </a:t>
            </a:r>
            <a:r>
              <a:rPr lang="it-IT" b="1" dirty="0" smtClean="0">
                <a:solidFill>
                  <a:srgbClr val="92D050"/>
                </a:solidFill>
              </a:rPr>
              <a:t>– </a:t>
            </a:r>
            <a:r>
              <a:rPr lang="en-GB" b="1" dirty="0" smtClean="0">
                <a:solidFill>
                  <a:srgbClr val="92D050"/>
                </a:solidFill>
              </a:rPr>
              <a:t>Regional Union of Municipalities of Ionian Islands </a:t>
            </a:r>
            <a:r>
              <a:rPr lang="en-GB" b="1" dirty="0">
                <a:solidFill>
                  <a:srgbClr val="92D050"/>
                </a:solidFill>
              </a:rPr>
              <a:t>(</a:t>
            </a:r>
            <a:r>
              <a:rPr lang="en-GB" b="1" dirty="0" smtClean="0">
                <a:solidFill>
                  <a:srgbClr val="92D050"/>
                </a:solidFill>
              </a:rPr>
              <a:t>PED-IN</a:t>
            </a:r>
            <a:r>
              <a:rPr lang="en-GB" b="1" dirty="0">
                <a:solidFill>
                  <a:srgbClr val="92D050"/>
                </a:solidFill>
              </a:rPr>
              <a:t>, </a:t>
            </a:r>
            <a:r>
              <a:rPr lang="en-GB" b="1" dirty="0" smtClean="0">
                <a:solidFill>
                  <a:srgbClr val="92D050"/>
                </a:solidFill>
              </a:rPr>
              <a:t>Greece)</a:t>
            </a:r>
          </a:p>
          <a:p>
            <a:pPr marL="355600" algn="just"/>
            <a:r>
              <a:rPr lang="en-GB" dirty="0" smtClean="0">
                <a:solidFill>
                  <a:schemeClr val="bg1"/>
                </a:solidFill>
              </a:rPr>
              <a:t>Organisation governed by public law established </a:t>
            </a:r>
            <a:r>
              <a:rPr lang="en-GB" dirty="0">
                <a:solidFill>
                  <a:schemeClr val="bg1"/>
                </a:solidFill>
              </a:rPr>
              <a:t>in Corfu with </a:t>
            </a:r>
            <a:r>
              <a:rPr lang="en-GB" dirty="0" smtClean="0">
                <a:solidFill>
                  <a:schemeClr val="bg1"/>
                </a:solidFill>
              </a:rPr>
              <a:t>Presidential </a:t>
            </a:r>
            <a:r>
              <a:rPr lang="en-GB" dirty="0">
                <a:solidFill>
                  <a:schemeClr val="bg1"/>
                </a:solidFill>
              </a:rPr>
              <a:t>Decree (</a:t>
            </a:r>
            <a:r>
              <a:rPr lang="en-GB" dirty="0" smtClean="0">
                <a:solidFill>
                  <a:schemeClr val="bg1"/>
                </a:solidFill>
              </a:rPr>
              <a:t>PD 75/2011)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esk m6700\progetto ECHO\finanziato_071216\SAVEMEDCOASTS WEBSITE\Logo_cm.5x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4"/>
          <a:stretch/>
        </p:blipFill>
        <p:spPr bwMode="auto">
          <a:xfrm>
            <a:off x="107504" y="116632"/>
            <a:ext cx="1685923" cy="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progetto ECHO\finanziato_071216\SAVEMEDCOASTS WEBSITE\Fondo_ne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869177" cy="5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84168" y="80417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Area of </a:t>
            </a:r>
            <a:r>
              <a:rPr lang="it-IT" sz="2400" b="1" dirty="0" err="1" smtClean="0">
                <a:solidFill>
                  <a:schemeClr val="bg1"/>
                </a:solidFill>
              </a:rPr>
              <a:t>activity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179512" y="1196752"/>
            <a:ext cx="8735588" cy="4104456"/>
            <a:chOff x="251520" y="1916832"/>
            <a:chExt cx="8735588" cy="4104456"/>
          </a:xfrm>
        </p:grpSpPr>
        <p:grpSp>
          <p:nvGrpSpPr>
            <p:cNvPr id="13" name="Gruppo 12"/>
            <p:cNvGrpSpPr/>
            <p:nvPr/>
          </p:nvGrpSpPr>
          <p:grpSpPr>
            <a:xfrm>
              <a:off x="251520" y="1916832"/>
              <a:ext cx="8735588" cy="4104456"/>
              <a:chOff x="251520" y="1916832"/>
              <a:chExt cx="8735588" cy="4104456"/>
            </a:xfrm>
          </p:grpSpPr>
          <p:pic>
            <p:nvPicPr>
              <p:cNvPr id="4" name="Picture 2" descr="G:\approfondimenti\santorini\mappa med_no marsili_300dpismall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lum bright="-24000" contrast="-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6" t="7588" r="10849" b="37712"/>
              <a:stretch/>
            </p:blipFill>
            <p:spPr bwMode="auto">
              <a:xfrm>
                <a:off x="251520" y="1916832"/>
                <a:ext cx="8735588" cy="4104456"/>
              </a:xfrm>
              <a:prstGeom prst="rect">
                <a:avLst/>
              </a:prstGeom>
              <a:ln w="22860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Ovale 4"/>
              <p:cNvSpPr/>
              <p:nvPr/>
            </p:nvSpPr>
            <p:spPr>
              <a:xfrm>
                <a:off x="8172400" y="4725144"/>
                <a:ext cx="360040" cy="3600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Ovale 5"/>
              <p:cNvSpPr/>
              <p:nvPr/>
            </p:nvSpPr>
            <p:spPr>
              <a:xfrm>
                <a:off x="3779912" y="2780928"/>
                <a:ext cx="360040" cy="3600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Ovale 6"/>
              <p:cNvSpPr/>
              <p:nvPr/>
            </p:nvSpPr>
            <p:spPr>
              <a:xfrm>
                <a:off x="5796136" y="4005064"/>
                <a:ext cx="360040" cy="3600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Ovale 7"/>
              <p:cNvSpPr/>
              <p:nvPr/>
            </p:nvSpPr>
            <p:spPr>
              <a:xfrm>
                <a:off x="4788024" y="3933056"/>
                <a:ext cx="360040" cy="3600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3203848" y="2780928"/>
                <a:ext cx="10318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chemeClr val="bg1"/>
                    </a:solidFill>
                  </a:rPr>
                  <a:t>Italy</a:t>
                </a:r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sz="1200" dirty="0">
                    <a:solidFill>
                      <a:schemeClr val="bg1"/>
                    </a:solidFill>
                  </a:rPr>
                  <a:t>(</a:t>
                </a:r>
                <a:r>
                  <a:rPr lang="it-IT" sz="1200" dirty="0" smtClean="0">
                    <a:solidFill>
                      <a:schemeClr val="bg1"/>
                    </a:solidFill>
                  </a:rPr>
                  <a:t>Monterosso)</a:t>
                </a: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4211960" y="3645024"/>
                <a:ext cx="61908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chemeClr val="bg1"/>
                    </a:solidFill>
                  </a:rPr>
                  <a:t>Italy</a:t>
                </a:r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sz="1200" dirty="0">
                    <a:solidFill>
                      <a:schemeClr val="bg1"/>
                    </a:solidFill>
                  </a:rPr>
                  <a:t>(</a:t>
                </a:r>
                <a:r>
                  <a:rPr lang="it-IT" sz="1200" dirty="0" smtClean="0">
                    <a:solidFill>
                      <a:schemeClr val="bg1"/>
                    </a:solidFill>
                  </a:rPr>
                  <a:t>Lipari)</a:t>
                </a: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5232460" y="4221088"/>
                <a:ext cx="8517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chemeClr val="bg1"/>
                    </a:solidFill>
                  </a:rPr>
                  <a:t>Greece</a:t>
                </a:r>
                <a:endParaRPr lang="it-IT" dirty="0" smtClean="0">
                  <a:solidFill>
                    <a:schemeClr val="bg1"/>
                  </a:solidFill>
                </a:endParaRPr>
              </a:p>
              <a:p>
                <a:r>
                  <a:rPr lang="it-IT" sz="1200" dirty="0">
                    <a:solidFill>
                      <a:schemeClr val="bg1"/>
                    </a:solidFill>
                  </a:rPr>
                  <a:t>(</a:t>
                </a:r>
                <a:r>
                  <a:rPr lang="it-IT" sz="1200" dirty="0" err="1" smtClean="0">
                    <a:solidFill>
                      <a:schemeClr val="bg1"/>
                    </a:solidFill>
                  </a:rPr>
                  <a:t>Lefkada</a:t>
                </a:r>
                <a:r>
                  <a:rPr lang="it-IT" sz="1200" dirty="0" smtClean="0">
                    <a:solidFill>
                      <a:schemeClr val="bg1"/>
                    </a:solidFill>
                  </a:rPr>
                  <a:t>)</a:t>
                </a:r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7380312" y="4924325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Cyprus</a:t>
                </a:r>
              </a:p>
            </p:txBody>
          </p:sp>
        </p:grpSp>
        <p:sp>
          <p:nvSpPr>
            <p:cNvPr id="14" name="CasellaDiTesto 13"/>
            <p:cNvSpPr txBox="1"/>
            <p:nvPr/>
          </p:nvSpPr>
          <p:spPr>
            <a:xfrm rot="356782">
              <a:off x="4295659" y="4984395"/>
              <a:ext cx="158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 err="1" smtClean="0">
                  <a:solidFill>
                    <a:schemeClr val="bg1"/>
                  </a:solidFill>
                </a:rPr>
                <a:t>Mediterranean</a:t>
              </a:r>
              <a:r>
                <a:rPr lang="it-IT" sz="1400" i="1" dirty="0" smtClean="0">
                  <a:solidFill>
                    <a:schemeClr val="bg1"/>
                  </a:solidFill>
                </a:rPr>
                <a:t> Sea</a:t>
              </a:r>
              <a:endParaRPr lang="it-IT" sz="14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7" descr="logo-ing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isultati immagini per cipro bandiera fot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2461" r="13144" b="8652"/>
          <a:stretch/>
        </p:blipFill>
        <p:spPr bwMode="auto">
          <a:xfrm>
            <a:off x="7380312" y="5346884"/>
            <a:ext cx="12241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italia bandie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69463"/>
            <a:ext cx="1231307" cy="8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grecia bandiera anim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49" y="5383516"/>
            <a:ext cx="1257231" cy="80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i immagini per europa bandie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58" y="1225868"/>
            <a:ext cx="1231307" cy="8349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progetto ECHO\finanziato_071216\SAVEMEDCOASTS WEBSITE\Fondo_ner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869177" cy="5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progetto ECHO\finanziato_071216\SAVEMEDCOASTS WEBSITE\Fondo_ner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1" y="1173776"/>
            <a:ext cx="1331698" cy="88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05" y="44624"/>
            <a:ext cx="91339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en-GB" sz="2400" b="1" dirty="0" smtClean="0">
                <a:solidFill>
                  <a:srgbClr val="00B0F0"/>
                </a:solidFill>
              </a:rPr>
              <a:t>	           </a:t>
            </a:r>
            <a:r>
              <a:rPr lang="en-GB" sz="2400" b="1" dirty="0" smtClean="0">
                <a:solidFill>
                  <a:schemeClr val="bg1"/>
                </a:solidFill>
              </a:rPr>
              <a:t>Summary </a:t>
            </a:r>
            <a:r>
              <a:rPr lang="en-GB" sz="2400" b="1" dirty="0">
                <a:solidFill>
                  <a:schemeClr val="bg1"/>
                </a:solidFill>
              </a:rPr>
              <a:t>of the </a:t>
            </a:r>
            <a:r>
              <a:rPr lang="en-GB" sz="2400" b="1" dirty="0" smtClean="0">
                <a:solidFill>
                  <a:schemeClr val="bg1"/>
                </a:solidFill>
              </a:rPr>
              <a:t>project</a:t>
            </a:r>
          </a:p>
          <a:p>
            <a:endParaRPr lang="it-IT" sz="2400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</a:rPr>
              <a:t>Global </a:t>
            </a:r>
            <a:r>
              <a:rPr lang="en-GB" sz="1600" dirty="0">
                <a:solidFill>
                  <a:schemeClr val="bg1"/>
                </a:solidFill>
              </a:rPr>
              <a:t>mean </a:t>
            </a:r>
            <a:r>
              <a:rPr lang="en-GB" sz="1600" dirty="0" err="1">
                <a:solidFill>
                  <a:schemeClr val="bg1"/>
                </a:solidFill>
              </a:rPr>
              <a:t>s.l.</a:t>
            </a:r>
            <a:r>
              <a:rPr lang="en-GB" sz="1600" dirty="0">
                <a:solidFill>
                  <a:schemeClr val="bg1"/>
                </a:solidFill>
              </a:rPr>
              <a:t> is expected to increase from </a:t>
            </a:r>
            <a:r>
              <a:rPr lang="en-GB" sz="1600" b="1" dirty="0">
                <a:solidFill>
                  <a:srgbClr val="00B0F0"/>
                </a:solidFill>
              </a:rPr>
              <a:t>75 to 190 cm by 2100</a:t>
            </a:r>
            <a:r>
              <a:rPr lang="en-GB" sz="1600" dirty="0">
                <a:solidFill>
                  <a:srgbClr val="00B0F0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(</a:t>
            </a:r>
            <a:r>
              <a:rPr lang="en-GB" sz="1600" u="sng" dirty="0">
                <a:solidFill>
                  <a:srgbClr val="92D050"/>
                </a:solidFill>
              </a:rPr>
              <a:t>www.ipcc.ch</a:t>
            </a:r>
            <a:r>
              <a:rPr lang="en-GB" sz="1600" dirty="0">
                <a:solidFill>
                  <a:srgbClr val="92D050"/>
                </a:solidFill>
              </a:rPr>
              <a:t>; </a:t>
            </a:r>
            <a:r>
              <a:rPr lang="en-GB" sz="1600" dirty="0" err="1">
                <a:solidFill>
                  <a:srgbClr val="92D050"/>
                </a:solidFill>
              </a:rPr>
              <a:t>Veermer</a:t>
            </a:r>
            <a:r>
              <a:rPr lang="en-GB" sz="1600" dirty="0">
                <a:solidFill>
                  <a:srgbClr val="92D050"/>
                </a:solidFill>
              </a:rPr>
              <a:t> and </a:t>
            </a:r>
            <a:r>
              <a:rPr lang="en-GB" sz="1600" dirty="0" err="1">
                <a:solidFill>
                  <a:srgbClr val="92D050"/>
                </a:solidFill>
              </a:rPr>
              <a:t>Rahmstorf</a:t>
            </a:r>
            <a:r>
              <a:rPr lang="en-GB" sz="1600" dirty="0">
                <a:solidFill>
                  <a:srgbClr val="92D050"/>
                </a:solidFill>
              </a:rPr>
              <a:t>, PNAS 106, 51, 2009</a:t>
            </a:r>
            <a:r>
              <a:rPr lang="en-GB" sz="1600" dirty="0">
                <a:solidFill>
                  <a:schemeClr val="bg1"/>
                </a:solidFill>
              </a:rPr>
              <a:t>), thus </a:t>
            </a:r>
            <a:r>
              <a:rPr lang="it-IT" sz="1600" dirty="0" err="1" smtClean="0">
                <a:solidFill>
                  <a:schemeClr val="bg1"/>
                </a:solidFill>
              </a:rPr>
              <a:t>leading</a:t>
            </a:r>
            <a:r>
              <a:rPr lang="it-IT" sz="1600" dirty="0" smtClean="0">
                <a:solidFill>
                  <a:schemeClr val="bg1"/>
                </a:solidFill>
              </a:rPr>
              <a:t> to </a:t>
            </a:r>
            <a:r>
              <a:rPr lang="it-IT" sz="1600" dirty="0" err="1" smtClean="0">
                <a:solidFill>
                  <a:schemeClr val="bg1"/>
                </a:solidFill>
              </a:rPr>
              <a:t>serious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impacts of climate change to face in the next </a:t>
            </a:r>
            <a:r>
              <a:rPr lang="en-US" sz="1600" dirty="0" smtClean="0">
                <a:solidFill>
                  <a:schemeClr val="bg1"/>
                </a:solidFill>
              </a:rPr>
              <a:t>years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</a:rPr>
              <a:t>The increase </a:t>
            </a:r>
            <a:r>
              <a:rPr lang="en-GB" sz="1600" dirty="0">
                <a:solidFill>
                  <a:schemeClr val="bg1"/>
                </a:solidFill>
              </a:rPr>
              <a:t>will be even larger in subsiding </a:t>
            </a:r>
            <a:r>
              <a:rPr lang="en-GB" sz="1600" dirty="0" smtClean="0">
                <a:solidFill>
                  <a:schemeClr val="bg1"/>
                </a:solidFill>
              </a:rPr>
              <a:t>coasts, amplifying the </a:t>
            </a:r>
            <a:r>
              <a:rPr lang="en-GB" sz="1600" dirty="0">
                <a:solidFill>
                  <a:schemeClr val="bg1"/>
                </a:solidFill>
              </a:rPr>
              <a:t>impacts exerted by storm surges flooding, coastal erosion and </a:t>
            </a:r>
            <a:r>
              <a:rPr lang="en-GB" sz="1600" dirty="0" smtClean="0">
                <a:solidFill>
                  <a:schemeClr val="bg1"/>
                </a:solidFill>
              </a:rPr>
              <a:t>tsunamis </a:t>
            </a:r>
            <a:r>
              <a:rPr lang="en-GB" sz="1600" dirty="0">
                <a:solidFill>
                  <a:schemeClr val="bg1"/>
                </a:solidFill>
              </a:rPr>
              <a:t>on infrastructure and building integrity, people safety, economic assets and cultural </a:t>
            </a:r>
            <a:r>
              <a:rPr lang="en-GB" sz="1600" dirty="0" smtClean="0">
                <a:solidFill>
                  <a:schemeClr val="bg1"/>
                </a:solidFill>
              </a:rPr>
              <a:t>heritage, </a:t>
            </a:r>
            <a:r>
              <a:rPr lang="en-GB" sz="1600" dirty="0">
                <a:solidFill>
                  <a:schemeClr val="bg1"/>
                </a:solidFill>
              </a:rPr>
              <a:t>translating climate change impacts into socio-economic loss that </a:t>
            </a:r>
            <a:r>
              <a:rPr lang="en-GB" sz="1600" b="1" dirty="0">
                <a:solidFill>
                  <a:schemeClr val="bg1"/>
                </a:solidFill>
              </a:rPr>
              <a:t>will require civil protection </a:t>
            </a:r>
            <a:r>
              <a:rPr lang="en-GB" sz="1600" b="1" dirty="0" smtClean="0">
                <a:solidFill>
                  <a:schemeClr val="bg1"/>
                </a:solidFill>
              </a:rPr>
              <a:t>measures.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</a:rPr>
              <a:t>                                       aims  to mitigate </a:t>
            </a:r>
            <a:r>
              <a:rPr lang="en-GB" sz="1600" dirty="0">
                <a:solidFill>
                  <a:schemeClr val="bg1"/>
                </a:solidFill>
              </a:rPr>
              <a:t>these </a:t>
            </a:r>
            <a:r>
              <a:rPr lang="en-GB" sz="1600" dirty="0" smtClean="0">
                <a:solidFill>
                  <a:schemeClr val="bg1"/>
                </a:solidFill>
              </a:rPr>
              <a:t>risks by </a:t>
            </a:r>
            <a:r>
              <a:rPr lang="en-GB" sz="1600" b="1" dirty="0">
                <a:solidFill>
                  <a:schemeClr val="bg1"/>
                </a:solidFill>
              </a:rPr>
              <a:t>providing multi-temporal scenarios of expected inland extension of marine flooding in consequence of </a:t>
            </a:r>
            <a:r>
              <a:rPr lang="en-GB" sz="1600" b="1" dirty="0" err="1">
                <a:solidFill>
                  <a:schemeClr val="bg1"/>
                </a:solidFill>
              </a:rPr>
              <a:t>s.l.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rise by </a:t>
            </a:r>
            <a:r>
              <a:rPr lang="en-GB" sz="1600" dirty="0">
                <a:solidFill>
                  <a:schemeClr val="bg1"/>
                </a:solidFill>
              </a:rPr>
              <a:t>preparing people to face the next changes.</a:t>
            </a:r>
            <a:endParaRPr lang="it-IT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dministrator\Desktop\progetto eranet_med\figure\Fig. 2 slr 2100_veermer&amp;rahmstorf 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92" y="3819869"/>
            <a:ext cx="3479846" cy="22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380312" y="3726599"/>
            <a:ext cx="17585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of global sea-level rise from 1990 to 2100, based on IPCC temperature projections for three different emission scenarios </a:t>
            </a:r>
            <a:endParaRPr lang="en-US" sz="12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2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Veermer</a:t>
            </a:r>
            <a:r>
              <a:rPr lang="en-US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Rahmstorf</a:t>
            </a:r>
            <a:r>
              <a:rPr lang="en-US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PNAS  December 22, 2009  vol. 106  no. 51, </a:t>
            </a:r>
            <a:r>
              <a:rPr lang="en-US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2009). </a:t>
            </a:r>
            <a:endParaRPr lang="it-IT" sz="1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7" descr="logo-ing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/>
          <a:srcRect t="1" b="973"/>
          <a:stretch/>
        </p:blipFill>
        <p:spPr>
          <a:xfrm>
            <a:off x="1907367" y="4851796"/>
            <a:ext cx="1638541" cy="132003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1" y="3799801"/>
            <a:ext cx="1641479" cy="131969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84686" y="5191428"/>
            <a:ext cx="1653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92D050"/>
                </a:solidFill>
              </a:rPr>
              <a:t>Marine </a:t>
            </a:r>
            <a:r>
              <a:rPr lang="it-IT" sz="1200" dirty="0" err="1" smtClean="0">
                <a:solidFill>
                  <a:srgbClr val="92D050"/>
                </a:solidFill>
              </a:rPr>
              <a:t>flooding</a:t>
            </a:r>
            <a:r>
              <a:rPr lang="it-IT" sz="1200" dirty="0" smtClean="0">
                <a:solidFill>
                  <a:srgbClr val="92D050"/>
                </a:solidFill>
              </a:rPr>
              <a:t> in </a:t>
            </a:r>
            <a:r>
              <a:rPr lang="it-IT" sz="1200" dirty="0" err="1" smtClean="0">
                <a:solidFill>
                  <a:srgbClr val="92D050"/>
                </a:solidFill>
              </a:rPr>
              <a:t>Sardinia</a:t>
            </a:r>
            <a:r>
              <a:rPr lang="it-IT" sz="1200" dirty="0" smtClean="0">
                <a:solidFill>
                  <a:srgbClr val="92D050"/>
                </a:solidFill>
              </a:rPr>
              <a:t> for 2100 </a:t>
            </a:r>
          </a:p>
          <a:p>
            <a:r>
              <a:rPr lang="it-IT" sz="1200" dirty="0" smtClean="0">
                <a:solidFill>
                  <a:srgbClr val="92D050"/>
                </a:solidFill>
              </a:rPr>
              <a:t>(IPCC-AR5).</a:t>
            </a:r>
          </a:p>
          <a:p>
            <a:r>
              <a:rPr lang="it-IT" sz="1200" dirty="0">
                <a:solidFill>
                  <a:srgbClr val="92D050"/>
                </a:solidFill>
              </a:rPr>
              <a:t>(</a:t>
            </a:r>
            <a:r>
              <a:rPr lang="it-IT" sz="1200" dirty="0" err="1" smtClean="0">
                <a:solidFill>
                  <a:srgbClr val="92D050"/>
                </a:solidFill>
              </a:rPr>
              <a:t>Antonioli</a:t>
            </a:r>
            <a:r>
              <a:rPr lang="it-IT" sz="1200" dirty="0" smtClean="0">
                <a:solidFill>
                  <a:srgbClr val="92D050"/>
                </a:solidFill>
              </a:rPr>
              <a:t> et al., QSR 2017)</a:t>
            </a:r>
            <a:endParaRPr lang="it-IT" sz="1200" dirty="0">
              <a:solidFill>
                <a:srgbClr val="92D05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513" y="3819869"/>
            <a:ext cx="2091651" cy="685394"/>
          </a:xfrm>
          <a:prstGeom prst="rect">
            <a:avLst/>
          </a:prstGeom>
        </p:spPr>
      </p:pic>
      <p:pic>
        <p:nvPicPr>
          <p:cNvPr id="15" name="Picture 2" descr="D:\desk m6700\progetto ECHO\finanziato_071216\SAVEMEDCOASTS WEBSITE\Logo_cm.5x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4"/>
          <a:stretch/>
        </p:blipFill>
        <p:spPr bwMode="auto">
          <a:xfrm>
            <a:off x="77765" y="118485"/>
            <a:ext cx="1685923" cy="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desk m6700\progetto ECHO\finanziato_071216\SAVEMEDCOASTS WEBSITE\Logo_cm.5x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4"/>
          <a:stretch/>
        </p:blipFill>
        <p:spPr bwMode="auto">
          <a:xfrm>
            <a:off x="437805" y="3020169"/>
            <a:ext cx="1685923" cy="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progetto ECHO\finanziato_071216\SAVEMEDCOASTS WEBSITE\Fondo_ner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869177" cy="5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31871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                          </a:t>
            </a:r>
            <a:r>
              <a:rPr lang="en-GB" dirty="0" smtClean="0">
                <a:solidFill>
                  <a:schemeClr val="bg1"/>
                </a:solidFill>
              </a:rPr>
              <a:t>focuses </a:t>
            </a:r>
            <a:r>
              <a:rPr lang="en-GB" dirty="0">
                <a:solidFill>
                  <a:schemeClr val="bg1"/>
                </a:solidFill>
              </a:rPr>
              <a:t>on the </a:t>
            </a:r>
            <a:r>
              <a:rPr lang="en-GB" b="1" dirty="0">
                <a:solidFill>
                  <a:srgbClr val="92D050"/>
                </a:solidFill>
              </a:rPr>
              <a:t>Prevention </a:t>
            </a:r>
            <a:r>
              <a:rPr lang="en-GB" b="1" dirty="0" smtClean="0">
                <a:solidFill>
                  <a:srgbClr val="92D050"/>
                </a:solidFill>
              </a:rPr>
              <a:t>Priority</a:t>
            </a:r>
            <a:r>
              <a:rPr lang="en-GB" b="1" dirty="0" smtClean="0">
                <a:solidFill>
                  <a:schemeClr val="bg1"/>
                </a:solidFill>
              </a:rPr>
              <a:t>. </a:t>
            </a:r>
            <a:r>
              <a:rPr lang="en-GB" dirty="0" smtClean="0">
                <a:solidFill>
                  <a:schemeClr val="bg1"/>
                </a:solidFill>
              </a:rPr>
              <a:t>Aims </a:t>
            </a:r>
            <a:r>
              <a:rPr lang="en-GB" dirty="0">
                <a:solidFill>
                  <a:schemeClr val="bg1"/>
                </a:solidFill>
              </a:rPr>
              <a:t>to respond to the need for people and assets prevention from natural disasters in Mediterranean </a:t>
            </a:r>
            <a:r>
              <a:rPr lang="en-GB" dirty="0" smtClean="0">
                <a:solidFill>
                  <a:schemeClr val="bg1"/>
                </a:solidFill>
              </a:rPr>
              <a:t>coasts </a:t>
            </a:r>
            <a:r>
              <a:rPr lang="en-GB" dirty="0">
                <a:solidFill>
                  <a:schemeClr val="bg1"/>
                </a:solidFill>
              </a:rPr>
              <a:t>undergoing to </a:t>
            </a:r>
            <a:r>
              <a:rPr lang="en-GB" dirty="0" err="1" smtClean="0">
                <a:solidFill>
                  <a:schemeClr val="bg1"/>
                </a:solidFill>
              </a:rPr>
              <a:t>s.l</a:t>
            </a:r>
            <a:r>
              <a:rPr lang="en-GB" dirty="0" err="1">
                <a:solidFill>
                  <a:schemeClr val="bg1"/>
                </a:solidFill>
              </a:rPr>
              <a:t>.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rise. </a:t>
            </a:r>
          </a:p>
          <a:p>
            <a:endParaRPr lang="en-GB" b="1" dirty="0" smtClean="0">
              <a:solidFill>
                <a:srgbClr val="00B0F0"/>
              </a:solidFill>
            </a:endParaRPr>
          </a:p>
          <a:p>
            <a:r>
              <a:rPr lang="en-GB" b="1" dirty="0" smtClean="0">
                <a:solidFill>
                  <a:srgbClr val="00B0F0"/>
                </a:solidFill>
              </a:rPr>
              <a:t>GENERAL OBJECTIVES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Support </a:t>
            </a:r>
            <a:r>
              <a:rPr lang="en-US" dirty="0" smtClean="0">
                <a:solidFill>
                  <a:schemeClr val="bg1"/>
                </a:solidFill>
              </a:rPr>
              <a:t>civil protection </a:t>
            </a:r>
            <a:r>
              <a:rPr lang="en-US" dirty="0">
                <a:solidFill>
                  <a:schemeClr val="bg1"/>
                </a:solidFill>
              </a:rPr>
              <a:t>to produce exhaustive risk assessments for different periods;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92D050"/>
                </a:solidFill>
              </a:rPr>
              <a:t>Improving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governance and raising community awareness towards the impacts of </a:t>
            </a:r>
            <a:r>
              <a:rPr lang="en-US" dirty="0" err="1">
                <a:solidFill>
                  <a:schemeClr val="bg1"/>
                </a:solidFill>
              </a:rPr>
              <a:t>s.l.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rise;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92D050"/>
                </a:solidFill>
              </a:rPr>
              <a:t>Fostering </a:t>
            </a:r>
            <a:r>
              <a:rPr lang="en-GB" dirty="0">
                <a:solidFill>
                  <a:srgbClr val="92D050"/>
                </a:solidFill>
              </a:rPr>
              <a:t>cooperation </a:t>
            </a:r>
            <a:r>
              <a:rPr lang="en-GB" dirty="0">
                <a:solidFill>
                  <a:schemeClr val="bg1"/>
                </a:solidFill>
              </a:rPr>
              <a:t>amongst science, affected communities and civil protection organizations within and between targeted Mediterranean areas. 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rgbClr val="00B0F0"/>
              </a:solidFill>
            </a:endParaRPr>
          </a:p>
          <a:p>
            <a:r>
              <a:rPr lang="en-GB" b="1" dirty="0" smtClean="0">
                <a:solidFill>
                  <a:srgbClr val="00B0F0"/>
                </a:solidFill>
              </a:rPr>
              <a:t>SPECIFIC OBJECTIVES</a:t>
            </a:r>
            <a:endParaRPr lang="en-GB" dirty="0" smtClean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Scan the current </a:t>
            </a:r>
            <a:r>
              <a:rPr lang="en-US" dirty="0">
                <a:solidFill>
                  <a:srgbClr val="92D050"/>
                </a:solidFill>
              </a:rPr>
              <a:t>risk management capabilities and actions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identify best practices, existing prevention protocols, lacks and rooms for improvement. 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Provide advanced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>
                <a:solidFill>
                  <a:srgbClr val="92D050"/>
                </a:solidFill>
              </a:rPr>
              <a:t>methods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to </a:t>
            </a:r>
            <a:r>
              <a:rPr lang="en-GB" dirty="0">
                <a:solidFill>
                  <a:schemeClr val="bg1"/>
                </a:solidFill>
              </a:rPr>
              <a:t>develop </a:t>
            </a:r>
            <a:r>
              <a:rPr lang="en-US" dirty="0">
                <a:solidFill>
                  <a:schemeClr val="bg1"/>
                </a:solidFill>
              </a:rPr>
              <a:t>multi-hazard assessments </a:t>
            </a:r>
            <a:r>
              <a:rPr lang="en-US" dirty="0" smtClean="0">
                <a:solidFill>
                  <a:schemeClr val="bg1"/>
                </a:solidFill>
              </a:rPr>
              <a:t>and enhance </a:t>
            </a:r>
            <a:r>
              <a:rPr lang="en-GB" dirty="0">
                <a:solidFill>
                  <a:schemeClr val="bg1"/>
                </a:solidFill>
              </a:rPr>
              <a:t>existing databases </a:t>
            </a:r>
            <a:r>
              <a:rPr lang="en-US" dirty="0">
                <a:solidFill>
                  <a:schemeClr val="bg1"/>
                </a:solidFill>
              </a:rPr>
              <a:t>for the </a:t>
            </a:r>
            <a:r>
              <a:rPr lang="en-GB" dirty="0">
                <a:solidFill>
                  <a:schemeClr val="bg1"/>
                </a:solidFill>
              </a:rPr>
              <a:t>Mediterranean basin and for </a:t>
            </a:r>
            <a:r>
              <a:rPr lang="en-GB" dirty="0" smtClean="0">
                <a:solidFill>
                  <a:schemeClr val="bg1"/>
                </a:solidFill>
              </a:rPr>
              <a:t>areas at or below 1 </a:t>
            </a:r>
            <a:r>
              <a:rPr lang="en-GB" dirty="0">
                <a:solidFill>
                  <a:schemeClr val="bg1"/>
                </a:solidFill>
              </a:rPr>
              <a:t>m above </a:t>
            </a:r>
            <a:r>
              <a:rPr lang="en-GB" dirty="0" err="1">
                <a:solidFill>
                  <a:schemeClr val="bg1"/>
                </a:solidFill>
              </a:rPr>
              <a:t>s.l.</a:t>
            </a:r>
            <a:r>
              <a:rPr lang="en-GB" dirty="0">
                <a:solidFill>
                  <a:schemeClr val="bg1"/>
                </a:solidFill>
              </a:rPr>
              <a:t>, characterized by high economic and environmental </a:t>
            </a:r>
            <a:r>
              <a:rPr lang="en-GB" dirty="0" smtClean="0">
                <a:solidFill>
                  <a:schemeClr val="bg1"/>
                </a:solidFill>
              </a:rPr>
              <a:t>value.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Implement test sites </a:t>
            </a:r>
            <a:r>
              <a:rPr lang="en-US" dirty="0" smtClean="0">
                <a:solidFill>
                  <a:schemeClr val="bg1"/>
                </a:solidFill>
              </a:rPr>
              <a:t>to provide very </a:t>
            </a:r>
            <a:r>
              <a:rPr lang="en-US" dirty="0">
                <a:solidFill>
                  <a:schemeClr val="bg1"/>
                </a:solidFill>
              </a:rPr>
              <a:t>high-resolution information </a:t>
            </a:r>
            <a:r>
              <a:rPr lang="it-IT" dirty="0" smtClean="0">
                <a:solidFill>
                  <a:schemeClr val="bg1"/>
                </a:solidFill>
              </a:rPr>
              <a:t>for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civil protection planning and </a:t>
            </a:r>
            <a:r>
              <a:rPr lang="en-GB" dirty="0" smtClean="0">
                <a:solidFill>
                  <a:schemeClr val="bg1"/>
                </a:solidFill>
              </a:rPr>
              <a:t>prevention.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92D050"/>
                </a:solidFill>
              </a:rPr>
              <a:t>Assess </a:t>
            </a:r>
            <a:r>
              <a:rPr lang="en-GB" dirty="0" err="1" smtClean="0">
                <a:solidFill>
                  <a:srgbClr val="92D050"/>
                </a:solidFill>
              </a:rPr>
              <a:t>s.l.</a:t>
            </a:r>
            <a:r>
              <a:rPr lang="en-GB" dirty="0" smtClean="0">
                <a:solidFill>
                  <a:srgbClr val="92D050"/>
                </a:solidFill>
              </a:rPr>
              <a:t> effects </a:t>
            </a:r>
            <a:r>
              <a:rPr lang="en-GB" dirty="0" smtClean="0">
                <a:solidFill>
                  <a:schemeClr val="bg1"/>
                </a:solidFill>
              </a:rPr>
              <a:t>using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multi-temporal </a:t>
            </a:r>
            <a:r>
              <a:rPr lang="en-GB" dirty="0">
                <a:solidFill>
                  <a:schemeClr val="bg1"/>
                </a:solidFill>
              </a:rPr>
              <a:t>scenarios of the inland extension</a:t>
            </a:r>
            <a:r>
              <a:rPr lang="en-US" dirty="0">
                <a:solidFill>
                  <a:schemeClr val="bg1"/>
                </a:solidFill>
              </a:rPr>
              <a:t> of marine flooding and coastline </a:t>
            </a:r>
            <a:r>
              <a:rPr lang="en-US" dirty="0" smtClean="0">
                <a:solidFill>
                  <a:schemeClr val="bg1"/>
                </a:solidFill>
              </a:rPr>
              <a:t>position </a:t>
            </a:r>
            <a:r>
              <a:rPr lang="en-US" dirty="0" smtClean="0">
                <a:solidFill>
                  <a:srgbClr val="92D050"/>
                </a:solidFill>
              </a:rPr>
              <a:t>up </a:t>
            </a:r>
            <a:r>
              <a:rPr lang="en-US" dirty="0">
                <a:solidFill>
                  <a:srgbClr val="92D050"/>
                </a:solidFill>
              </a:rPr>
              <a:t>to </a:t>
            </a:r>
            <a:r>
              <a:rPr lang="en-US" dirty="0" smtClean="0">
                <a:solidFill>
                  <a:srgbClr val="92D050"/>
                </a:solidFill>
              </a:rPr>
              <a:t>2100</a:t>
            </a:r>
            <a:r>
              <a:rPr lang="en-US" dirty="0" smtClean="0">
                <a:solidFill>
                  <a:schemeClr val="bg1"/>
                </a:solidFill>
              </a:rPr>
              <a:t>, based on t</a:t>
            </a:r>
            <a:r>
              <a:rPr lang="en-GB" dirty="0" smtClean="0">
                <a:solidFill>
                  <a:schemeClr val="bg1"/>
                </a:solidFill>
              </a:rPr>
              <a:t>he </a:t>
            </a:r>
            <a:r>
              <a:rPr lang="en-GB" dirty="0">
                <a:solidFill>
                  <a:schemeClr val="bg1"/>
                </a:solidFill>
              </a:rPr>
              <a:t>best available high resolution Digital Terrain Models (DTM), known rates of land subsidence and local </a:t>
            </a:r>
            <a:r>
              <a:rPr lang="en-GB" dirty="0" err="1">
                <a:solidFill>
                  <a:schemeClr val="bg1"/>
                </a:solidFill>
              </a:rPr>
              <a:t>s.l.</a:t>
            </a:r>
            <a:r>
              <a:rPr lang="en-GB" dirty="0">
                <a:solidFill>
                  <a:schemeClr val="bg1"/>
                </a:solidFill>
              </a:rPr>
              <a:t> rise estimates.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92D050"/>
                </a:solidFill>
              </a:rPr>
              <a:t>To </a:t>
            </a:r>
            <a:r>
              <a:rPr lang="en-GB" dirty="0">
                <a:solidFill>
                  <a:srgbClr val="92D050"/>
                </a:solidFill>
              </a:rPr>
              <a:t>transfer information to society, policy makers and </a:t>
            </a:r>
            <a:r>
              <a:rPr lang="en-GB" dirty="0" smtClean="0">
                <a:solidFill>
                  <a:srgbClr val="92D050"/>
                </a:solidFill>
              </a:rPr>
              <a:t>stakeholders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732240" y="2581"/>
            <a:ext cx="1401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Objective</a:t>
            </a:r>
          </a:p>
        </p:txBody>
      </p:sp>
      <p:pic>
        <p:nvPicPr>
          <p:cNvPr id="6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desk m6700\progetto ECHO\finanziato_071216\SAVEMEDCOASTS WEBSITE\Logo_cm.5x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4"/>
          <a:stretch/>
        </p:blipFill>
        <p:spPr bwMode="auto">
          <a:xfrm>
            <a:off x="107504" y="478525"/>
            <a:ext cx="1685923" cy="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progetto ECHO\finanziato_071216\SAVEMEDCOASTS WEBSITE\Fondo_ne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869177" cy="5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6407"/>
            <a:ext cx="9144000" cy="57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474029"/>
              </p:ext>
            </p:extLst>
          </p:nvPr>
        </p:nvGraphicFramePr>
        <p:xfrm>
          <a:off x="0" y="17731"/>
          <a:ext cx="9144001" cy="2899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733"/>
                <a:gridCol w="1443602"/>
                <a:gridCol w="749509"/>
                <a:gridCol w="749509"/>
                <a:gridCol w="3183627"/>
                <a:gridCol w="2584021"/>
              </a:tblGrid>
              <a:tr h="237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Task</a:t>
                      </a:r>
                      <a:r>
                        <a:rPr lang="it-IT" sz="10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</a:t>
                      </a:r>
                      <a:endParaRPr lang="it-IT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Task</a:t>
                      </a:r>
                      <a:r>
                        <a:rPr lang="it-IT" sz="18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Title</a:t>
                      </a:r>
                      <a:endParaRPr lang="it-IT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Start</a:t>
                      </a:r>
                      <a:endParaRPr lang="it-IT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End</a:t>
                      </a:r>
                      <a:endParaRPr lang="it-IT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Deliverables</a:t>
                      </a:r>
                      <a:endParaRPr lang="it-IT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27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</a:t>
                      </a:r>
                      <a:endParaRPr lang="it-I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Task Management and Reporting to the European Commission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01.01.2017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31.12.2018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A1. Kick-off Meeting minutes (M1)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A1. Project Work Plan (M1)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A1. Project Work tools and </a:t>
                      </a:r>
                      <a:r>
                        <a:rPr lang="en-GB" sz="900" dirty="0" smtClean="0">
                          <a:effectLst/>
                        </a:rPr>
                        <a:t>Handbook(M2)</a:t>
                      </a:r>
                      <a:endParaRPr lang="it-IT" sz="900" dirty="0">
                        <a:effectLst/>
                      </a:endParaRPr>
                    </a:p>
                  </a:txBody>
                  <a:tcPr marL="57992" marR="579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A3. 3 Technical reports (M6, M12, M18)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A3. Final technical report (M24) 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A1. Kick-out Meeting minutes (M24)</a:t>
                      </a:r>
                      <a:endParaRPr lang="it-IT" sz="900" dirty="0">
                        <a:effectLst/>
                      </a:endParaRPr>
                    </a:p>
                  </a:txBody>
                  <a:tcPr marL="57992" marR="57992" marT="0" marB="0" anchor="ctr">
                    <a:solidFill>
                      <a:srgbClr val="92D050"/>
                    </a:solidFill>
                  </a:tcPr>
                </a:tc>
              </a:tr>
              <a:tr h="580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</a:t>
                      </a:r>
                      <a:endParaRPr lang="it-I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Building the Stakeholders’ and Decision-makers Capacity and awareness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</a:rPr>
                        <a:t>01.01.2017</a:t>
                      </a:r>
                      <a:endParaRPr lang="it-IT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31.11.2018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B1. Stakeholders ‘analysis (M4)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B2. Participatory decision making workshop report – Italy (M23</a:t>
                      </a:r>
                      <a:r>
                        <a:rPr lang="en-GB" sz="900" dirty="0" smtClean="0">
                          <a:effectLst/>
                        </a:rPr>
                        <a:t>)</a:t>
                      </a:r>
                      <a:endParaRPr lang="it-IT" sz="900" dirty="0">
                        <a:effectLst/>
                      </a:endParaRPr>
                    </a:p>
                  </a:txBody>
                  <a:tcPr marL="57992" marR="579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B2. Participatory decision making workshop report – Cyprus (M23)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B2. Participatory decision making workshop report – Greece (M23)</a:t>
                      </a:r>
                      <a:endParaRPr lang="it-IT" sz="900" dirty="0">
                        <a:effectLst/>
                      </a:endParaRPr>
                    </a:p>
                  </a:txBody>
                  <a:tcPr marL="57992" marR="57992" marT="0" marB="0" anchor="ctr"/>
                </a:tc>
              </a:tr>
              <a:tr h="1210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</a:t>
                      </a:r>
                      <a:endParaRPr lang="it-I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State of the art on sea level rise and land subsidence along the coasts of the Mediterranean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01.02.2017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30.04.2018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2" marR="579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C1:  Report on collection of current sea level trend values from tide gauge and radar altimeters from available scientific studies (M4)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C1. Report on collection of sea level rise predictions up to 2100 from available IPCC reports and scientific studies (M4)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C1. Report on collection of current land subsidence rates from available geodetic and remote sensing scientific studies(M4</a:t>
                      </a:r>
                      <a:r>
                        <a:rPr lang="en-GB" sz="900" dirty="0" smtClean="0">
                          <a:effectLst/>
                        </a:rPr>
                        <a:t>)</a:t>
                      </a:r>
                      <a:endParaRPr lang="it-IT" sz="900" dirty="0">
                        <a:effectLst/>
                      </a:endParaRPr>
                    </a:p>
                  </a:txBody>
                  <a:tcPr marL="57992" marR="579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C2. Report on collection and validation of available high resolution DTM/DSM data for the coastlines belts and current coastline positions of the Mediterranean (M6)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C3. Database and </a:t>
                      </a:r>
                      <a:r>
                        <a:rPr lang="en-GB" sz="900" dirty="0" err="1" smtClean="0">
                          <a:effectLst/>
                        </a:rPr>
                        <a:t>WebGis</a:t>
                      </a:r>
                      <a:r>
                        <a:rPr lang="en-GB" sz="900" dirty="0" smtClean="0">
                          <a:effectLst/>
                        </a:rPr>
                        <a:t> (M8)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C3. Report on </a:t>
                      </a:r>
                      <a:r>
                        <a:rPr lang="en-GB" sz="900" dirty="0" err="1" smtClean="0">
                          <a:effectLst/>
                        </a:rPr>
                        <a:t>WebGis</a:t>
                      </a:r>
                      <a:r>
                        <a:rPr lang="en-GB" sz="900" dirty="0" smtClean="0">
                          <a:effectLst/>
                        </a:rPr>
                        <a:t> updating (M12)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C3. 2nd Report on </a:t>
                      </a:r>
                      <a:r>
                        <a:rPr lang="en-GB" sz="900" dirty="0" err="1" smtClean="0">
                          <a:effectLst/>
                        </a:rPr>
                        <a:t>WebGis</a:t>
                      </a:r>
                      <a:r>
                        <a:rPr lang="en-GB" sz="900" dirty="0" smtClean="0">
                          <a:effectLst/>
                        </a:rPr>
                        <a:t> updating (M18)</a:t>
                      </a:r>
                      <a:endParaRPr lang="it-IT" sz="900" dirty="0">
                        <a:effectLst/>
                      </a:endParaRPr>
                    </a:p>
                  </a:txBody>
                  <a:tcPr marL="57992" marR="5799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77" descr="logo-ing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26" y="5766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572019"/>
              </p:ext>
            </p:extLst>
          </p:nvPr>
        </p:nvGraphicFramePr>
        <p:xfrm>
          <a:off x="0" y="2899623"/>
          <a:ext cx="9143999" cy="3337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732"/>
                <a:gridCol w="1445772"/>
                <a:gridCol w="758520"/>
                <a:gridCol w="722886"/>
                <a:gridCol w="3180699"/>
                <a:gridCol w="2602390"/>
              </a:tblGrid>
              <a:tr h="78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</a:t>
                      </a:r>
                      <a:endParaRPr lang="it-I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Development of multi-hazard and multi-temporal risk scenarios at regional scale (Mediterranean)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01.09.2017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31.03.2018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D1. General criteria on the contribution of storms and coastal erosion to increase the extension of marine land flooding (M11)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 D2. Regional maps of flooding scenarios up to 2100 (M13</a:t>
                      </a:r>
                      <a:r>
                        <a:rPr lang="en-GB" sz="900" dirty="0" smtClean="0">
                          <a:effectLst/>
                        </a:rPr>
                        <a:t>)</a:t>
                      </a:r>
                      <a:endParaRPr lang="it-IT" sz="900" dirty="0">
                        <a:effectLst/>
                      </a:endParaRPr>
                    </a:p>
                  </a:txBody>
                  <a:tcPr marL="41590" marR="4159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D3. Report on </a:t>
                      </a:r>
                      <a:r>
                        <a:rPr lang="en-GB" sz="900" dirty="0" err="1" smtClean="0">
                          <a:effectLst/>
                        </a:rPr>
                        <a:t>expeditive</a:t>
                      </a:r>
                      <a:r>
                        <a:rPr lang="en-GB" sz="900" dirty="0" smtClean="0">
                          <a:effectLst/>
                        </a:rPr>
                        <a:t> assessment of coastal flooding extension</a:t>
                      </a:r>
                      <a:r>
                        <a:rPr lang="en-GB" sz="900" baseline="0" dirty="0" smtClean="0">
                          <a:effectLst/>
                        </a:rPr>
                        <a:t> </a:t>
                      </a:r>
                      <a:r>
                        <a:rPr lang="en-GB" sz="900" dirty="0" smtClean="0">
                          <a:effectLst/>
                        </a:rPr>
                        <a:t>(M14)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D4. General criteria for risk and vulnerability mapping related to sea level rise and storm surge flooding in the Mediterranean region (M15)</a:t>
                      </a:r>
                      <a:endParaRPr lang="it-IT" sz="900" dirty="0">
                        <a:effectLst/>
                      </a:endParaRPr>
                    </a:p>
                  </a:txBody>
                  <a:tcPr marL="41590" marR="4159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10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E</a:t>
                      </a:r>
                      <a:endParaRPr lang="it-I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Implementation of Pilot and Training Activities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01.04.2018  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31.12.2018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E1. Data and report of local scale aerial photogrammetry by UAV in </a:t>
                      </a:r>
                      <a:r>
                        <a:rPr lang="en-GB" sz="900" dirty="0" smtClean="0">
                          <a:effectLst/>
                        </a:rPr>
                        <a:t>TS1 (M18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E1. Data and report of local scale aerial photogrammetry by UAV in </a:t>
                      </a:r>
                      <a:r>
                        <a:rPr lang="en-GB" sz="900" dirty="0" smtClean="0">
                          <a:effectLst/>
                        </a:rPr>
                        <a:t>TS2 </a:t>
                      </a:r>
                      <a:r>
                        <a:rPr lang="en-GB" sz="900" dirty="0">
                          <a:effectLst/>
                        </a:rPr>
                        <a:t>(M18)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E2. Data and report of local scale aerial photogrammetry by UAV in </a:t>
                      </a:r>
                      <a:r>
                        <a:rPr lang="en-GB" sz="900" dirty="0" smtClean="0">
                          <a:effectLst/>
                        </a:rPr>
                        <a:t>TS3 </a:t>
                      </a:r>
                      <a:r>
                        <a:rPr lang="en-GB" sz="900" dirty="0">
                          <a:effectLst/>
                        </a:rPr>
                        <a:t>(M18)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E3. Digital maps of risk erosion, wave storm climate for different return time and flooding risk (M20</a:t>
                      </a:r>
                      <a:r>
                        <a:rPr lang="en-GB" sz="900" dirty="0" smtClean="0">
                          <a:effectLst/>
                        </a:rPr>
                        <a:t>)</a:t>
                      </a:r>
                      <a:endParaRPr lang="it-IT" sz="900" dirty="0">
                        <a:effectLst/>
                      </a:endParaRPr>
                    </a:p>
                  </a:txBody>
                  <a:tcPr marL="41590" marR="415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E1. Local scale maps (test sites) of flooding scenarios up to 2100 risk (M20)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E4. Assessment Report of economic impacts of coastal flood risk and sea level rise  scenarios (M20)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E5. Guidelines on risk management: application to TSs risk (M24)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E6. Report on Workshops and training activities (M24)</a:t>
                      </a:r>
                      <a:endParaRPr lang="it-IT" sz="900" dirty="0">
                        <a:effectLst/>
                      </a:endParaRPr>
                    </a:p>
                  </a:txBody>
                  <a:tcPr marL="41590" marR="4159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F</a:t>
                      </a:r>
                      <a:endParaRPr lang="it-I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Information, Dissemination and Capitalization Actions</a:t>
                      </a:r>
                      <a:endParaRPr lang="it-IT" sz="10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01.01.2017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31.12.2018</a:t>
                      </a:r>
                      <a:endParaRPr lang="it-IT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F.1 Communication and Capitalization Handbook (M2)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F.1 Project web site and social networks (M3)</a:t>
                      </a:r>
                      <a:endParaRPr lang="it-IT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- F.1 Informative Leaflets in English, Italian, Greek (M12)</a:t>
                      </a:r>
                      <a:endParaRPr lang="it-IT" sz="900" dirty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en-GB" sz="900" dirty="0" smtClean="0">
                          <a:effectLst/>
                        </a:rPr>
                        <a:t>- F.1 </a:t>
                      </a:r>
                      <a:r>
                        <a:rPr lang="en-GB" sz="900" dirty="0">
                          <a:effectLst/>
                        </a:rPr>
                        <a:t>Newsletters (Month 6,12,18,24</a:t>
                      </a:r>
                      <a:r>
                        <a:rPr lang="en-GB" sz="900" dirty="0" smtClean="0"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</a:rPr>
                        <a:t>- F.1 Press releases (Month 12, 24)</a:t>
                      </a:r>
                      <a:endParaRPr lang="it-IT" sz="900" dirty="0">
                        <a:effectLst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F.1 Booklet of the project achievements (M24)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F.1 Layman’s Report (M24)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F.1 SAVEMEDCOASTS final conference / F2. Capitalization session (M24)</a:t>
                      </a:r>
                      <a:endParaRPr lang="it-IT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- F.2. Memorandum of Understanding (M24)</a:t>
                      </a:r>
                      <a:endParaRPr lang="it-IT" sz="900" dirty="0">
                        <a:effectLst/>
                      </a:endParaRPr>
                    </a:p>
                  </a:txBody>
                  <a:tcPr marL="41590" marR="41590" marT="0" marB="0" anchor="ctr"/>
                </a:tc>
              </a:tr>
            </a:tbl>
          </a:graphicData>
        </a:graphic>
      </p:graphicFrame>
      <p:pic>
        <p:nvPicPr>
          <p:cNvPr id="10" name="Picture 4" descr="D:\progetto ECHO\finanziato_071216\SAVEMEDCOASTS WEBSITE\Fondo_ne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6407"/>
            <a:ext cx="869177" cy="5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34176"/>
              </p:ext>
            </p:extLst>
          </p:nvPr>
        </p:nvGraphicFramePr>
        <p:xfrm>
          <a:off x="395536" y="876320"/>
          <a:ext cx="8352928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160240"/>
                <a:gridCol w="2088232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Event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Location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Date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Epoch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Kick-off meeting 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Brussels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January</a:t>
                      </a:r>
                      <a:r>
                        <a:rPr lang="it-IT" sz="1600" b="1" dirty="0" smtClean="0"/>
                        <a:t>, 18, 2017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M0</a:t>
                      </a:r>
                      <a:endParaRPr lang="it-IT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Starting</a:t>
                      </a:r>
                      <a:r>
                        <a:rPr lang="it-IT" sz="1600" b="1" dirty="0" smtClean="0"/>
                        <a:t> conference 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Rome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January</a:t>
                      </a:r>
                      <a:r>
                        <a:rPr lang="it-IT" sz="1600" b="1" dirty="0" smtClean="0"/>
                        <a:t>, 31, 2017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M1</a:t>
                      </a:r>
                      <a:endParaRPr lang="it-IT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Final</a:t>
                      </a:r>
                      <a:r>
                        <a:rPr lang="it-IT" sz="1600" b="1" baseline="0" dirty="0" smtClean="0"/>
                        <a:t> conference and brokerage session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Rome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December</a:t>
                      </a:r>
                      <a:r>
                        <a:rPr lang="it-IT" sz="1600" b="1" dirty="0" smtClean="0"/>
                        <a:t> 2018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M24</a:t>
                      </a:r>
                      <a:endParaRPr lang="it-IT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96959"/>
              </p:ext>
            </p:extLst>
          </p:nvPr>
        </p:nvGraphicFramePr>
        <p:xfrm>
          <a:off x="414040" y="2693918"/>
          <a:ext cx="8352928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146"/>
                <a:gridCol w="871610"/>
                <a:gridCol w="631917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Action no.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Epoch</a:t>
                      </a:r>
                      <a:endParaRPr lang="it-IT" sz="1600" dirty="0" smtClean="0"/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Name of the Action</a:t>
                      </a:r>
                      <a:endParaRPr lang="it-IT" sz="1600" dirty="0" smtClean="0"/>
                    </a:p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 smtClean="0"/>
                        <a:t>Action B.1</a:t>
                      </a:r>
                      <a:endParaRPr lang="it-IT" sz="1400" b="0" dirty="0" smtClean="0"/>
                    </a:p>
                    <a:p>
                      <a:endParaRPr lang="it-I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u="none" dirty="0" smtClean="0"/>
                        <a:t>M 2-4</a:t>
                      </a:r>
                      <a:endParaRPr lang="it-IT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/>
                        <a:t>Identification of key Stakeholders and Decision-makers by questionnaires, interviews and small groups meetings.</a:t>
                      </a:r>
                      <a:endParaRPr lang="it-IT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 smtClean="0"/>
                        <a:t>Action B.2</a:t>
                      </a:r>
                      <a:endParaRPr lang="it-IT" sz="1400" b="0" dirty="0" smtClean="0"/>
                    </a:p>
                    <a:p>
                      <a:endParaRPr lang="it-I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u="none" dirty="0" smtClean="0"/>
                        <a:t>M 5-23</a:t>
                      </a:r>
                      <a:endParaRPr lang="it-IT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/>
                        <a:t>Key Stakeholders and Decision-makers involvement and commitment by implementing the DeCyDe-4 method (gaps and needs identification, build consensus in implementing agreed solution).</a:t>
                      </a:r>
                      <a:endParaRPr lang="it-IT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 smtClean="0"/>
                        <a:t>Action E</a:t>
                      </a:r>
                      <a:endParaRPr lang="it-IT" sz="1400" b="0" dirty="0" smtClean="0"/>
                    </a:p>
                    <a:p>
                      <a:endParaRPr lang="it-I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M 23</a:t>
                      </a:r>
                      <a:endParaRPr lang="it-I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Workshop and training activities of pilot cases carried out in Italy and Greece.</a:t>
                      </a:r>
                    </a:p>
                    <a:p>
                      <a:r>
                        <a:rPr lang="en-GB" sz="1400" b="0" dirty="0" smtClean="0"/>
                        <a:t>E1,E2 - Training activities of pilot cases carried out in Italy and Greece (M20)</a:t>
                      </a:r>
                      <a:endParaRPr lang="it-IT" sz="1400" b="0" dirty="0" smtClean="0"/>
                    </a:p>
                    <a:p>
                      <a:r>
                        <a:rPr lang="en-GB" sz="1400" b="0" dirty="0" smtClean="0"/>
                        <a:t>E6 - 2 workshops and 2 training sessions to be carried out (respectively 2 in </a:t>
                      </a:r>
                      <a:r>
                        <a:rPr lang="en-GB" sz="1400" b="0" dirty="0" err="1" smtClean="0"/>
                        <a:t>Lefkada</a:t>
                      </a:r>
                      <a:r>
                        <a:rPr lang="en-GB" sz="1400" b="0" dirty="0" smtClean="0"/>
                        <a:t> and 2 in Rome).</a:t>
                      </a:r>
                      <a:endParaRPr lang="it-IT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 smtClean="0"/>
                        <a:t>Action F.2</a:t>
                      </a:r>
                      <a:endParaRPr lang="it-I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M 24</a:t>
                      </a:r>
                      <a:endParaRPr lang="it-IT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Capitalization Action (</a:t>
                      </a:r>
                      <a:r>
                        <a:rPr lang="it-IT" sz="1400" b="0" dirty="0" err="1" smtClean="0"/>
                        <a:t>Final</a:t>
                      </a:r>
                      <a:r>
                        <a:rPr lang="it-IT" sz="1400" b="0" dirty="0" smtClean="0"/>
                        <a:t> conference and brokerage session in Rome-INGV).</a:t>
                      </a:r>
                      <a:endParaRPr lang="it-IT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6876256" y="80417"/>
            <a:ext cx="1593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Milestones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desk m6700\progetto ECHO\finanziato_071216\SAVEMEDCOASTS WEBSITE\Logo_cm.5x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4"/>
          <a:stretch/>
        </p:blipFill>
        <p:spPr bwMode="auto">
          <a:xfrm>
            <a:off x="107504" y="85746"/>
            <a:ext cx="1685923" cy="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progetto ECHO\finanziato_071216\SAVEMEDCOASTS WEBSITE\Fondo_ne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869177" cy="5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76256" y="37887"/>
            <a:ext cx="143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Follow</a:t>
            </a:r>
            <a:r>
              <a:rPr lang="it-IT" sz="2400" b="1" dirty="0" smtClean="0">
                <a:solidFill>
                  <a:schemeClr val="bg1"/>
                </a:solidFill>
              </a:rPr>
              <a:t> up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678711"/>
            <a:ext cx="89658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                                 has </a:t>
            </a:r>
            <a:r>
              <a:rPr lang="en-GB" dirty="0">
                <a:solidFill>
                  <a:schemeClr val="bg1"/>
                </a:solidFill>
              </a:rPr>
              <a:t>the potential to establish new partnerships and networks by the exchange of good practices in upcoming EU transnational </a:t>
            </a:r>
            <a:r>
              <a:rPr lang="en-GB" dirty="0" smtClean="0">
                <a:solidFill>
                  <a:schemeClr val="bg1"/>
                </a:solidFill>
              </a:rPr>
              <a:t>initiatives: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INTERREG </a:t>
            </a:r>
            <a:r>
              <a:rPr lang="en-GB" dirty="0" err="1">
                <a:solidFill>
                  <a:schemeClr val="bg1"/>
                </a:solidFill>
              </a:rPr>
              <a:t>Adrion</a:t>
            </a:r>
            <a:r>
              <a:rPr lang="en-GB" dirty="0">
                <a:solidFill>
                  <a:schemeClr val="bg1"/>
                </a:solidFill>
              </a:rPr>
              <a:t>,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ENI </a:t>
            </a:r>
            <a:r>
              <a:rPr lang="en-GB" dirty="0">
                <a:solidFill>
                  <a:schemeClr val="bg1"/>
                </a:solidFill>
              </a:rPr>
              <a:t>CBC Med </a:t>
            </a:r>
            <a:r>
              <a:rPr lang="en-GB" dirty="0" smtClean="0">
                <a:solidFill>
                  <a:schemeClr val="bg1"/>
                </a:solidFill>
              </a:rPr>
              <a:t>2014-2020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Horizon 2020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 smtClean="0">
                <a:solidFill>
                  <a:schemeClr val="bg1"/>
                </a:solidFill>
              </a:rPr>
              <a:t>Eranet</a:t>
            </a:r>
            <a:r>
              <a:rPr lang="en-GB" dirty="0" smtClean="0">
                <a:solidFill>
                  <a:schemeClr val="bg1"/>
                </a:solidFill>
              </a:rPr>
              <a:t> – Med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                                  Partners </a:t>
            </a:r>
            <a:r>
              <a:rPr lang="en-GB" dirty="0">
                <a:solidFill>
                  <a:schemeClr val="bg1"/>
                </a:solidFill>
              </a:rPr>
              <a:t>cover the whole Mediterranean area, highly prone to marine flooding in consequence of </a:t>
            </a:r>
            <a:r>
              <a:rPr lang="en-GB" dirty="0" err="1">
                <a:solidFill>
                  <a:schemeClr val="bg1"/>
                </a:solidFill>
              </a:rPr>
              <a:t>s.l.</a:t>
            </a:r>
            <a:r>
              <a:rPr lang="en-GB" dirty="0">
                <a:solidFill>
                  <a:schemeClr val="bg1"/>
                </a:solidFill>
              </a:rPr>
              <a:t> rise</a:t>
            </a:r>
            <a:r>
              <a:rPr lang="en-GB" dirty="0" smtClean="0">
                <a:solidFill>
                  <a:schemeClr val="bg1"/>
                </a:solidFill>
              </a:rPr>
              <a:t>, land subsidence, </a:t>
            </a:r>
            <a:r>
              <a:rPr lang="en-GB" dirty="0">
                <a:solidFill>
                  <a:schemeClr val="bg1"/>
                </a:solidFill>
              </a:rPr>
              <a:t>tsunamis and storms. Similar hazards are also met in other parts of Europe (Nile delta, Gulf of </a:t>
            </a:r>
            <a:r>
              <a:rPr lang="en-GB" dirty="0" err="1">
                <a:solidFill>
                  <a:schemeClr val="bg1"/>
                </a:solidFill>
              </a:rPr>
              <a:t>Gabes</a:t>
            </a:r>
            <a:r>
              <a:rPr lang="en-GB" dirty="0">
                <a:solidFill>
                  <a:schemeClr val="bg1"/>
                </a:solidFill>
              </a:rPr>
              <a:t>, Turkey, northern Europe</a:t>
            </a:r>
            <a:r>
              <a:rPr lang="en-GB" dirty="0" smtClean="0">
                <a:solidFill>
                  <a:schemeClr val="bg1"/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                                   will </a:t>
            </a:r>
            <a:r>
              <a:rPr lang="en-GB" dirty="0">
                <a:solidFill>
                  <a:schemeClr val="bg1"/>
                </a:solidFill>
              </a:rPr>
              <a:t>serve as a pilot </a:t>
            </a:r>
            <a:r>
              <a:rPr lang="en-GB" dirty="0" smtClean="0">
                <a:solidFill>
                  <a:schemeClr val="bg1"/>
                </a:solidFill>
              </a:rPr>
              <a:t>case: resulting knowledge/experience can </a:t>
            </a:r>
            <a:r>
              <a:rPr lang="en-GB" dirty="0">
                <a:solidFill>
                  <a:schemeClr val="bg1"/>
                </a:solidFill>
              </a:rPr>
              <a:t>be 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transferred to other EU cases and reflect topics of current EU interest, mainly with reference to the socio-economic impacts and relative cost-effective prevention measures.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Being </a:t>
            </a:r>
            <a:r>
              <a:rPr lang="en-GB" dirty="0">
                <a:solidFill>
                  <a:schemeClr val="bg1"/>
                </a:solidFill>
              </a:rPr>
              <a:t>a stakeholders-based project, </a:t>
            </a:r>
            <a:r>
              <a:rPr lang="en-GB" dirty="0" smtClean="0">
                <a:solidFill>
                  <a:schemeClr val="bg1"/>
                </a:solidFill>
              </a:rPr>
              <a:t>                                  proposes </a:t>
            </a:r>
            <a:r>
              <a:rPr lang="en-GB" dirty="0">
                <a:solidFill>
                  <a:schemeClr val="bg1"/>
                </a:solidFill>
              </a:rPr>
              <a:t>a DSS adaptable to different </a:t>
            </a:r>
            <a:r>
              <a:rPr lang="en-GB" dirty="0" smtClean="0">
                <a:solidFill>
                  <a:schemeClr val="bg1"/>
                </a:solidFill>
              </a:rPr>
              <a:t>scenarios, turning the </a:t>
            </a:r>
            <a:r>
              <a:rPr lang="en-GB" dirty="0">
                <a:solidFill>
                  <a:schemeClr val="bg1"/>
                </a:solidFill>
              </a:rPr>
              <a:t>decision-making </a:t>
            </a:r>
            <a:r>
              <a:rPr lang="en-GB" dirty="0" smtClean="0">
                <a:solidFill>
                  <a:schemeClr val="bg1"/>
                </a:solidFill>
              </a:rPr>
              <a:t>into a </a:t>
            </a:r>
            <a:r>
              <a:rPr lang="en-GB" dirty="0">
                <a:solidFill>
                  <a:schemeClr val="bg1"/>
                </a:solidFill>
              </a:rPr>
              <a:t>more inclusive and risk-informed </a:t>
            </a:r>
            <a:r>
              <a:rPr lang="en-GB" dirty="0" smtClean="0">
                <a:solidFill>
                  <a:schemeClr val="bg1"/>
                </a:solidFill>
              </a:rPr>
              <a:t>process while </a:t>
            </a:r>
            <a:r>
              <a:rPr lang="en-GB" dirty="0">
                <a:solidFill>
                  <a:schemeClr val="bg1"/>
                </a:solidFill>
              </a:rPr>
              <a:t>using a multi-hazard </a:t>
            </a:r>
            <a:r>
              <a:rPr lang="en-GB" dirty="0" smtClean="0">
                <a:solidFill>
                  <a:schemeClr val="bg1"/>
                </a:solidFill>
              </a:rPr>
              <a:t>approach.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Picture 12" descr="E:\desktop_miei files\erosione torva 190110\Panorama2d_erosione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7" descr="logo-ing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6632"/>
            <a:ext cx="428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desk m6700\progetto ECHO\finanziato_071216\SAVEMEDCOASTS WEBSITE\Logo_cm.5x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4"/>
          <a:stretch/>
        </p:blipFill>
        <p:spPr bwMode="auto">
          <a:xfrm>
            <a:off x="224718" y="762851"/>
            <a:ext cx="1685923" cy="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desk m6700\progetto ECHO\finanziato_071216\SAVEMEDCOASTS WEBSITE\Logo_cm.5x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4"/>
          <a:stretch/>
        </p:blipFill>
        <p:spPr bwMode="auto">
          <a:xfrm>
            <a:off x="509813" y="2949610"/>
            <a:ext cx="1685923" cy="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desk m6700\progetto ECHO\finanziato_071216\SAVEMEDCOASTS WEBSITE\Logo_cm.5x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4"/>
          <a:stretch/>
        </p:blipFill>
        <p:spPr bwMode="auto">
          <a:xfrm>
            <a:off x="539552" y="4078925"/>
            <a:ext cx="1685923" cy="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desk m6700\progetto ECHO\finanziato_071216\SAVEMEDCOASTS WEBSITE\Logo_cm.5x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4"/>
          <a:stretch/>
        </p:blipFill>
        <p:spPr bwMode="auto">
          <a:xfrm>
            <a:off x="3822181" y="5157192"/>
            <a:ext cx="1685923" cy="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esk m6700\progetto ECHO\finanziato_071216\SAVEMEDCOASTS WEBSITE\Logo_cm.5x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4"/>
          <a:stretch/>
        </p:blipFill>
        <p:spPr bwMode="auto">
          <a:xfrm>
            <a:off x="224717" y="116632"/>
            <a:ext cx="1685923" cy="2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Risultati immagini per europa bandie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67" y="1643358"/>
            <a:ext cx="1231307" cy="8349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progetto ECHO\finanziato_071216\SAVEMEDCOASTS WEBSITE\Fondo_ne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023"/>
            <a:ext cx="869177" cy="5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2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1304</Words>
  <Application>Microsoft Office PowerPoint</Application>
  <PresentationFormat>Presentazione su schermo (4:3)</PresentationFormat>
  <Paragraphs>219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</dc:creator>
  <cp:lastModifiedBy>Marco</cp:lastModifiedBy>
  <cp:revision>56</cp:revision>
  <dcterms:created xsi:type="dcterms:W3CDTF">2016-12-23T11:15:08Z</dcterms:created>
  <dcterms:modified xsi:type="dcterms:W3CDTF">2017-01-16T21:20:28Z</dcterms:modified>
</cp:coreProperties>
</file>