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4" r:id="rId1"/>
    <p:sldMasterId id="2147484040" r:id="rId2"/>
    <p:sldMasterId id="2147484221" r:id="rId3"/>
  </p:sldMasterIdLst>
  <p:notesMasterIdLst>
    <p:notesMasterId r:id="rId17"/>
  </p:notesMasterIdLst>
  <p:handoutMasterIdLst>
    <p:handoutMasterId r:id="rId18"/>
  </p:handoutMasterIdLst>
  <p:sldIdLst>
    <p:sldId id="329" r:id="rId4"/>
    <p:sldId id="315" r:id="rId5"/>
    <p:sldId id="328" r:id="rId6"/>
    <p:sldId id="271" r:id="rId7"/>
    <p:sldId id="331" r:id="rId8"/>
    <p:sldId id="314" r:id="rId9"/>
    <p:sldId id="317" r:id="rId10"/>
    <p:sldId id="323" r:id="rId11"/>
    <p:sldId id="333" r:id="rId12"/>
    <p:sldId id="318" r:id="rId13"/>
    <p:sldId id="326" r:id="rId14"/>
    <p:sldId id="334" r:id="rId15"/>
    <p:sldId id="335" r:id="rId16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942"/>
    <a:srgbClr val="32556D"/>
    <a:srgbClr val="AA7B2C"/>
    <a:srgbClr val="5B6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59564" autoAdjust="0"/>
  </p:normalViewPr>
  <p:slideViewPr>
    <p:cSldViewPr snapToGrid="0" snapToObjects="1">
      <p:cViewPr varScale="1">
        <p:scale>
          <a:sx n="122" d="100"/>
          <a:sy n="122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BD0454-DE24-1040-99C8-3D6E6C8FF6B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AFCE21-1160-B849-B286-6929A8C0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8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E42143-E890-BC41-BF05-0FF34E221BD1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822832-C754-5A48-B085-E5BD80D2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1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But around the 1950s a shadow creeped into the Baltic summer paradise: POLLUTION!</a:t>
            </a:r>
          </a:p>
          <a:p>
            <a:endParaRPr lang="fi-FI" baseline="0" dirty="0" smtClean="0"/>
          </a:p>
          <a:p>
            <a:r>
              <a:rPr lang="fi-FI" baseline="0" dirty="0" smtClean="0"/>
              <a:t>Fertilizers from agriculture, toilet discharges from cities and industrial pollution were all over the place.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Something needed to be done!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22832-C754-5A48-B085-E5BD80D297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But around the 1950s a shadow creeped into the Baltic summer paradise: POLLUTION!</a:t>
            </a:r>
          </a:p>
          <a:p>
            <a:endParaRPr lang="fi-FI" baseline="0" dirty="0" smtClean="0"/>
          </a:p>
          <a:p>
            <a:r>
              <a:rPr lang="fi-FI" baseline="0" dirty="0" smtClean="0"/>
              <a:t>Fertilizers from agriculture, toilet discharges from cities and industrial pollution were all over the place.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Something needed to be done!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22832-C754-5A48-B085-E5BD80D297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1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9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LCOM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74813"/>
            <a:ext cx="7807325" cy="3906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3051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-St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3" y="1288086"/>
            <a:ext cx="6717274" cy="22150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6600" b="1" cap="none" spc="-15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43" y="3683662"/>
            <a:ext cx="4989892" cy="1083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70000"/>
              </a:lnSpc>
              <a:buNone/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443" y="4857414"/>
            <a:ext cx="8011308" cy="45143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2" y="993140"/>
            <a:ext cx="7987233" cy="239559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70000"/>
              </a:lnSpc>
              <a:defRPr sz="72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42" y="3629500"/>
            <a:ext cx="7987233" cy="71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70000"/>
              </a:lnSpc>
              <a:buNone/>
              <a:defRPr sz="3600" spc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443" y="5272721"/>
            <a:ext cx="7987232" cy="6320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32556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1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32556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-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itl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3" y="396929"/>
            <a:ext cx="4850390" cy="2317682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42" y="2871107"/>
            <a:ext cx="4628765" cy="50560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70000"/>
              </a:lnSpc>
              <a:buNone/>
              <a:defRPr sz="3200" spc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443" y="3606037"/>
            <a:ext cx="4628765" cy="73372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-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32556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6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-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32556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619932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1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6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LCOM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74813"/>
            <a:ext cx="7807325" cy="3906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2797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itl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2" y="415316"/>
            <a:ext cx="7987233" cy="2395598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70000"/>
              </a:lnSpc>
              <a:defRPr sz="7200" b="1" spc="-1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42" y="3051676"/>
            <a:ext cx="7987233" cy="71627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70000"/>
              </a:lnSpc>
              <a:buNone/>
              <a:defRPr sz="3200" spc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443" y="5272721"/>
            <a:ext cx="7987232" cy="63200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1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itl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2" y="463467"/>
            <a:ext cx="7987233" cy="2377541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7200" b="1" spc="-1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42" y="3069733"/>
            <a:ext cx="4448203" cy="130614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70000"/>
              </a:lnSpc>
              <a:buNone/>
              <a:defRPr sz="3600" spc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443" y="5272721"/>
            <a:ext cx="7987232" cy="632006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2" y="993140"/>
            <a:ext cx="7987233" cy="2395598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70000"/>
              </a:lnSpc>
              <a:defRPr sz="7200" b="1" spc="-1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42" y="3629500"/>
            <a:ext cx="7987233" cy="71627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70000"/>
              </a:lnSpc>
              <a:buNone/>
              <a:defRPr sz="3600" spc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443" y="5272721"/>
            <a:ext cx="7987232" cy="63200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-1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-1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89" y="6332274"/>
            <a:ext cx="1227826" cy="31908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Name </a:t>
            </a:r>
          </a:p>
          <a:p>
            <a:pPr>
              <a:defRPr/>
            </a:pPr>
            <a:r>
              <a:rPr lang="en-US"/>
              <a:t>Surname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0030" y="6356350"/>
            <a:ext cx="1167269" cy="29501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7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4E2105-7D2C-254C-AF06-73C71FAE19FC}" type="datetimeFigureOut">
              <a:rPr lang="en-US"/>
              <a:pPr>
                <a:defRPr/>
              </a:pPr>
              <a:t>1/11/2017</a:t>
            </a:fld>
            <a:endParaRPr lang="en-US"/>
          </a:p>
          <a:p>
            <a:pPr>
              <a:defRPr/>
            </a:pPr>
            <a:fld id="{FB3F292C-3318-074E-A233-67429581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37DC91-CDAC-F446-99ED-9F0C1DEEE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BG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BG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G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232" r:id="rId5"/>
    <p:sldLayoutId id="2147484179" r:id="rId6"/>
    <p:sldLayoutId id="2147484180" r:id="rId7"/>
    <p:sldLayoutId id="2147484181" r:id="rId8"/>
    <p:sldLayoutId id="2147484233" r:id="rId9"/>
    <p:sldLayoutId id="2147484239" r:id="rId10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Name  Surname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8799BB-B716-8246-8E39-33BA7F633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" descr="B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BG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-BG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37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wmu.se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www.helcom.fi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hyperlink" Target="http://www.syke.fi/" TargetMode="External"/><Relationship Id="rId4" Type="http://schemas.openxmlformats.org/officeDocument/2006/relationships/hyperlink" Target="http://www.marin.nl/" TargetMode="Externa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876"/>
            <a:ext cx="8229600" cy="1143000"/>
          </a:xfrm>
        </p:spPr>
        <p:txBody>
          <a:bodyPr/>
          <a:lstStyle/>
          <a:p>
            <a:r>
              <a:rPr lang="fi-FI" sz="120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</a:t>
            </a:r>
            <a:br>
              <a:rPr lang="fi-FI" sz="120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1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r>
              <a:rPr lang="fi-FI" sz="2000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fi-FI" sz="2000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endParaRPr lang="fi-FI" sz="1100" b="0" dirty="0">
              <a:solidFill>
                <a:srgbClr val="002060"/>
              </a:solidFill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1" y="5801852"/>
            <a:ext cx="867379" cy="5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05170" y="5801852"/>
            <a:ext cx="75340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2060"/>
                </a:solidFill>
              </a:rPr>
              <a:t>KICK OFF MEETING 2016 18 January 2017, ERCC, Rue </a:t>
            </a:r>
            <a:r>
              <a:rPr lang="en-US" sz="1600" dirty="0" err="1">
                <a:solidFill>
                  <a:srgbClr val="002060"/>
                </a:solidFill>
              </a:rPr>
              <a:t>Jozef</a:t>
            </a:r>
            <a:r>
              <a:rPr lang="en-US" sz="1600" dirty="0">
                <a:solidFill>
                  <a:srgbClr val="002060"/>
                </a:solidFill>
              </a:rPr>
              <a:t>-II 79, BE-1049 </a:t>
            </a:r>
            <a:r>
              <a:rPr lang="en-US" sz="1600" dirty="0" smtClean="0">
                <a:solidFill>
                  <a:srgbClr val="002060"/>
                </a:solidFill>
              </a:rPr>
              <a:t>Brussels.</a:t>
            </a:r>
            <a:endParaRPr lang="en-GB" sz="1600" dirty="0">
              <a:solidFill>
                <a:srgbClr val="002060"/>
              </a:solidFill>
            </a:endParaRPr>
          </a:p>
          <a:p>
            <a:pPr eaLnBrk="1" hangingPunct="1"/>
            <a:r>
              <a:rPr lang="fi-FI" sz="1600" dirty="0" smtClean="0">
                <a:solidFill>
                  <a:srgbClr val="002060"/>
                </a:solidFill>
                <a:cs typeface="Aharoni" panose="02010803020104030203" pitchFamily="2" charset="-79"/>
              </a:rPr>
              <a:t>OPENRISK 2016/PREV/26 is </a:t>
            </a:r>
            <a:r>
              <a:rPr lang="en-GB" sz="1600" dirty="0" smtClean="0">
                <a:solidFill>
                  <a:srgbClr val="002060"/>
                </a:solidFill>
              </a:rPr>
              <a:t>Co-financed </a:t>
            </a:r>
            <a:r>
              <a:rPr lang="en-GB" sz="1600" dirty="0">
                <a:solidFill>
                  <a:srgbClr val="002060"/>
                </a:solidFill>
              </a:rPr>
              <a:t>by the EU – Civil </a:t>
            </a:r>
            <a:r>
              <a:rPr lang="en-GB" sz="1600" dirty="0" smtClean="0">
                <a:solidFill>
                  <a:srgbClr val="002060"/>
                </a:solidFill>
              </a:rPr>
              <a:t>Protection </a:t>
            </a:r>
            <a:r>
              <a:rPr lang="en-GB" sz="1600" dirty="0">
                <a:solidFill>
                  <a:srgbClr val="002060"/>
                </a:solidFill>
              </a:rPr>
              <a:t>Financial </a:t>
            </a:r>
            <a:r>
              <a:rPr lang="en-GB" sz="1600" dirty="0" smtClean="0">
                <a:solidFill>
                  <a:srgbClr val="002060"/>
                </a:solidFill>
              </a:rPr>
              <a:t>Instrument.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12" y="440567"/>
            <a:ext cx="1546713" cy="406100"/>
          </a:xfrm>
          <a:prstGeom prst="rect">
            <a:avLst/>
          </a:prstGeom>
        </p:spPr>
      </p:pic>
      <p:pic>
        <p:nvPicPr>
          <p:cNvPr id="8" name="Picture 6" descr="Image result for hel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9" y="403683"/>
            <a:ext cx="1587256" cy="4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marin.nl/static/marinpresentation/img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45" y="443864"/>
            <a:ext cx="10287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504" y="350197"/>
            <a:ext cx="586839" cy="586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5937" y="4704861"/>
            <a:ext cx="4038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  <a:t>Hermanni Backer, Professional Secretary</a:t>
            </a:r>
            <a:b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  <a:t>Valtteri Laine, Project Manager</a:t>
            </a:r>
            <a:b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  <a:t>HELCOM </a:t>
            </a:r>
            <a:r>
              <a:rPr lang="fi-FI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(Lead Partner)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892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We want to change the world!</a:t>
            </a:r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6629"/>
            <a:ext cx="8229600" cy="5095647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Support and interest: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3000" dirty="0" smtClean="0"/>
              <a:t>BONN Agreement (North Sea)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3000" dirty="0" smtClean="0"/>
              <a:t>Copenhagen Agreement (Nordic)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3000" dirty="0" smtClean="0"/>
              <a:t>REMPEC (Mediterranean)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3000" dirty="0" smtClean="0"/>
              <a:t>Norwegian Coastal Administration (similar tools underway as part of the havbase.no service)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-&gt; A series of 4 inter regional OPENRISK workshops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5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Work Packages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I  Methods for Maritime Event Risk Assessment and Validation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II Dynamic risk indicators for AIS applications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III Tools for </a:t>
            </a:r>
            <a:r>
              <a:rPr lang="en-US" sz="2800" dirty="0" err="1"/>
              <a:t>optimising</a:t>
            </a:r>
            <a:r>
              <a:rPr lang="en-US" sz="2800" dirty="0"/>
              <a:t> safety improvement measures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IV Regional Risk Assessments for preparedness and response -Lessons learned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V Test run of tools  in the Baltic Sea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VI Administration/ Project Management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800" dirty="0"/>
              <a:t>Task VII Dissemination </a:t>
            </a:r>
          </a:p>
        </p:txBody>
      </p:sp>
    </p:spTree>
    <p:extLst>
      <p:ext uri="{BB962C8B-B14F-4D97-AF65-F5344CB8AC3E}">
        <p14:creationId xmlns:p14="http://schemas.microsoft.com/office/powerpoint/2010/main" val="33014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Timeline first 6 months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508"/>
            <a:ext cx="8229600" cy="4525963"/>
          </a:xfrm>
        </p:spPr>
        <p:txBody>
          <a:bodyPr/>
          <a:lstStyle/>
          <a:p>
            <a:r>
              <a:rPr lang="fi-FI" dirty="0"/>
              <a:t>January </a:t>
            </a:r>
            <a:r>
              <a:rPr lang="fi-FI" dirty="0" smtClean="0"/>
              <a:t>26 Partner Kickoff </a:t>
            </a:r>
            <a:r>
              <a:rPr lang="fi-FI" dirty="0"/>
              <a:t>(</a:t>
            </a:r>
            <a:r>
              <a:rPr lang="fi-FI" dirty="0" smtClean="0"/>
              <a:t>Helsinki):</a:t>
            </a:r>
          </a:p>
          <a:p>
            <a:pPr lvl="1"/>
            <a:r>
              <a:rPr lang="fi-FI" dirty="0" smtClean="0"/>
              <a:t>Detailed timeplanning</a:t>
            </a:r>
          </a:p>
          <a:p>
            <a:pPr lvl="1"/>
            <a:r>
              <a:rPr lang="fi-FI" dirty="0" smtClean="0"/>
              <a:t>Partnership agreements &amp; Reporting</a:t>
            </a:r>
          </a:p>
          <a:p>
            <a:pPr lvl="1"/>
            <a:r>
              <a:rPr lang="fi-FI" dirty="0" smtClean="0"/>
              <a:t>Website/brochure</a:t>
            </a:r>
          </a:p>
          <a:p>
            <a:r>
              <a:rPr lang="fi-FI" dirty="0" smtClean="0"/>
              <a:t>February 16 Inter-Sec meeting</a:t>
            </a:r>
          </a:p>
          <a:p>
            <a:r>
              <a:rPr lang="fi-FI" dirty="0" smtClean="0"/>
              <a:t>by </a:t>
            </a:r>
            <a:r>
              <a:rPr lang="fi-FI" dirty="0" smtClean="0"/>
              <a:t>May (internal deliverables)</a:t>
            </a:r>
          </a:p>
          <a:p>
            <a:pPr lvl="1"/>
            <a:r>
              <a:rPr lang="fi-FI" dirty="0" smtClean="0"/>
              <a:t>Delivering RA method first drafts</a:t>
            </a:r>
          </a:p>
          <a:p>
            <a:r>
              <a:rPr lang="fi-FI" dirty="0" smtClean="0"/>
              <a:t>June 12-13 1st Inter-regional </a:t>
            </a:r>
            <a:r>
              <a:rPr lang="fi-FI" dirty="0" smtClean="0"/>
              <a:t>WS.  </a:t>
            </a:r>
            <a:r>
              <a:rPr lang="fi-FI" dirty="0"/>
              <a:t>(</a:t>
            </a:r>
            <a:r>
              <a:rPr lang="fi-FI" dirty="0" smtClean="0"/>
              <a:t>Helsinki)</a:t>
            </a:r>
          </a:p>
          <a:p>
            <a:pPr lvl="1"/>
            <a:r>
              <a:rPr lang="fi-FI" dirty="0" smtClean="0"/>
              <a:t>Exchanging PPR RA lessons learned </a:t>
            </a:r>
          </a:p>
          <a:p>
            <a:pPr lvl="1"/>
            <a:r>
              <a:rPr lang="fi-FI" dirty="0" smtClean="0"/>
              <a:t>Considering RA method first drafts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00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876"/>
            <a:ext cx="8229600" cy="1143000"/>
          </a:xfrm>
        </p:spPr>
        <p:txBody>
          <a:bodyPr/>
          <a:lstStyle/>
          <a:p>
            <a:r>
              <a:rPr lang="fi-FI" sz="120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</a:t>
            </a:r>
            <a:br>
              <a:rPr lang="fi-FI" sz="120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1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r>
              <a:rPr lang="fi-FI" sz="2000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fi-FI" sz="2000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endParaRPr lang="fi-FI" sz="1100" b="0" dirty="0">
              <a:solidFill>
                <a:srgbClr val="002060"/>
              </a:solidFill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1" y="5801852"/>
            <a:ext cx="867379" cy="5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05170" y="5801852"/>
            <a:ext cx="75340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2060"/>
                </a:solidFill>
              </a:rPr>
              <a:t>KICK OFF MEETING 2016 18 January 2017, ERCC, Rue </a:t>
            </a:r>
            <a:r>
              <a:rPr lang="en-US" sz="1600" dirty="0" err="1">
                <a:solidFill>
                  <a:srgbClr val="002060"/>
                </a:solidFill>
              </a:rPr>
              <a:t>Jozef</a:t>
            </a:r>
            <a:r>
              <a:rPr lang="en-US" sz="1600" dirty="0">
                <a:solidFill>
                  <a:srgbClr val="002060"/>
                </a:solidFill>
              </a:rPr>
              <a:t>-II 79, BE-1049 </a:t>
            </a:r>
            <a:r>
              <a:rPr lang="en-US" sz="1600" dirty="0" smtClean="0">
                <a:solidFill>
                  <a:srgbClr val="002060"/>
                </a:solidFill>
              </a:rPr>
              <a:t>Brussels.</a:t>
            </a:r>
            <a:endParaRPr lang="en-GB" sz="1600" dirty="0">
              <a:solidFill>
                <a:srgbClr val="002060"/>
              </a:solidFill>
            </a:endParaRPr>
          </a:p>
          <a:p>
            <a:pPr eaLnBrk="1" hangingPunct="1"/>
            <a:r>
              <a:rPr lang="fi-FI" sz="1600" dirty="0" smtClean="0">
                <a:solidFill>
                  <a:srgbClr val="002060"/>
                </a:solidFill>
                <a:cs typeface="Aharoni" panose="02010803020104030203" pitchFamily="2" charset="-79"/>
              </a:rPr>
              <a:t>OPENRISK 2016/PREV/26 is </a:t>
            </a:r>
            <a:r>
              <a:rPr lang="en-GB" sz="1600" dirty="0" smtClean="0">
                <a:solidFill>
                  <a:srgbClr val="002060"/>
                </a:solidFill>
              </a:rPr>
              <a:t>Co-financed </a:t>
            </a:r>
            <a:r>
              <a:rPr lang="en-GB" sz="1600" dirty="0">
                <a:solidFill>
                  <a:srgbClr val="002060"/>
                </a:solidFill>
              </a:rPr>
              <a:t>by the EU – Civil </a:t>
            </a:r>
            <a:r>
              <a:rPr lang="en-GB" sz="1600" dirty="0" smtClean="0">
                <a:solidFill>
                  <a:srgbClr val="002060"/>
                </a:solidFill>
              </a:rPr>
              <a:t>Protection </a:t>
            </a:r>
            <a:r>
              <a:rPr lang="en-GB" sz="1600" dirty="0">
                <a:solidFill>
                  <a:srgbClr val="002060"/>
                </a:solidFill>
              </a:rPr>
              <a:t>Financial </a:t>
            </a:r>
            <a:r>
              <a:rPr lang="en-GB" sz="1600" dirty="0" smtClean="0">
                <a:solidFill>
                  <a:srgbClr val="002060"/>
                </a:solidFill>
              </a:rPr>
              <a:t>Instrument.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12" y="440567"/>
            <a:ext cx="1546713" cy="406100"/>
          </a:xfrm>
          <a:prstGeom prst="rect">
            <a:avLst/>
          </a:prstGeom>
        </p:spPr>
      </p:pic>
      <p:pic>
        <p:nvPicPr>
          <p:cNvPr id="8" name="Picture 6" descr="Image result for hel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9" y="403683"/>
            <a:ext cx="1587256" cy="4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marin.nl/static/marinpresentation/img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45" y="443864"/>
            <a:ext cx="10287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504" y="350197"/>
            <a:ext cx="586839" cy="586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5937" y="4704861"/>
            <a:ext cx="4038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  <a:t>Hermanni Backer, Professional Secretary</a:t>
            </a:r>
            <a:b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  <a:t>Valtteri Laine, Project Manager</a:t>
            </a:r>
            <a:b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fi-FI" b="1" dirty="0">
                <a:solidFill>
                  <a:srgbClr val="002060"/>
                </a:solidFill>
                <a:cs typeface="Aharoni" panose="02010803020104030203" pitchFamily="2" charset="-79"/>
              </a:rPr>
              <a:t>HELCOM </a:t>
            </a:r>
            <a:r>
              <a:rPr lang="fi-FI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(Lead Partner)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523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38636"/>
            <a:ext cx="8229600" cy="5887218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“OPEN </a:t>
            </a:r>
            <a:r>
              <a:rPr lang="en-US" sz="2600" i="1" dirty="0" smtClean="0"/>
              <a:t>-Source tools </a:t>
            </a:r>
          </a:p>
          <a:p>
            <a:pPr marL="0" indent="0" algn="ctr">
              <a:buNone/>
            </a:pPr>
            <a:r>
              <a:rPr lang="en-US" sz="2600" i="1" dirty="0" smtClean="0"/>
              <a:t>for regional 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r>
              <a:rPr lang="en-US" sz="2600" i="1" dirty="0" smtClean="0"/>
              <a:t> assessments </a:t>
            </a:r>
          </a:p>
          <a:p>
            <a:pPr marL="0" indent="0" algn="ctr">
              <a:buNone/>
            </a:pPr>
            <a:r>
              <a:rPr lang="en-US" sz="2600" i="1" dirty="0" smtClean="0"/>
              <a:t>for improved European </a:t>
            </a:r>
          </a:p>
          <a:p>
            <a:pPr marL="0" indent="0" algn="ctr">
              <a:buNone/>
            </a:pPr>
            <a:r>
              <a:rPr lang="en-US" sz="2600" i="1" dirty="0" smtClean="0"/>
              <a:t>preparedness and response </a:t>
            </a:r>
          </a:p>
          <a:p>
            <a:pPr marL="0" indent="0" algn="ctr">
              <a:buNone/>
            </a:pPr>
            <a:r>
              <a:rPr lang="en-US" sz="2600" i="1" dirty="0" smtClean="0"/>
              <a:t>at sea</a:t>
            </a:r>
            <a:r>
              <a:rPr lang="en-US" sz="2600" i="1" dirty="0"/>
              <a:t>” </a:t>
            </a:r>
            <a:r>
              <a:rPr lang="en-US" sz="2600" i="1" dirty="0" smtClean="0"/>
              <a:t>(2016/PREV/26)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600" b="1" dirty="0" smtClean="0"/>
              <a:t>2</a:t>
            </a:r>
            <a:r>
              <a:rPr lang="en-US" sz="2600" dirty="0" smtClean="0"/>
              <a:t> years (2017-2018)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b="1" dirty="0" smtClean="0"/>
              <a:t>0.53</a:t>
            </a:r>
            <a:r>
              <a:rPr lang="en-US" sz="2600" dirty="0" smtClean="0"/>
              <a:t> </a:t>
            </a:r>
            <a:r>
              <a:rPr lang="en-US" sz="2600" dirty="0" err="1" smtClean="0"/>
              <a:t>Meur</a:t>
            </a:r>
            <a:r>
              <a:rPr lang="en-US" sz="2600" dirty="0" smtClean="0"/>
              <a:t> </a:t>
            </a:r>
          </a:p>
          <a:p>
            <a:pPr marL="0" indent="0" algn="ctr">
              <a:buNone/>
            </a:pPr>
            <a:r>
              <a:rPr lang="en-US" sz="2600" dirty="0" smtClean="0"/>
              <a:t>HELCOM </a:t>
            </a:r>
            <a:r>
              <a:rPr lang="en-US" sz="2600" dirty="0"/>
              <a:t>(</a:t>
            </a:r>
            <a:r>
              <a:rPr lang="en-US" sz="2600" u="sng" dirty="0" smtClean="0">
                <a:hlinkClick r:id="rId2"/>
              </a:rPr>
              <a:t>www.helcom.fi</a:t>
            </a:r>
            <a:r>
              <a:rPr lang="en-US" sz="2600" dirty="0" smtClean="0"/>
              <a:t>) Lead</a:t>
            </a:r>
          </a:p>
          <a:p>
            <a:pPr marL="0" indent="0" algn="ctr">
              <a:buNone/>
            </a:pPr>
            <a:r>
              <a:rPr lang="en-US" sz="2600" dirty="0" smtClean="0"/>
              <a:t>WMU (</a:t>
            </a:r>
            <a:r>
              <a:rPr lang="en-US" sz="2600" u="sng" dirty="0" smtClean="0">
                <a:hlinkClick r:id="rId3"/>
              </a:rPr>
              <a:t>www.wmu.se</a:t>
            </a:r>
            <a:r>
              <a:rPr lang="en-US" sz="2600" dirty="0" smtClean="0"/>
              <a:t> )</a:t>
            </a:r>
          </a:p>
          <a:p>
            <a:pPr marL="0" indent="0" algn="ctr">
              <a:buNone/>
            </a:pPr>
            <a:r>
              <a:rPr lang="en-US" sz="2600" dirty="0" smtClean="0"/>
              <a:t>MARIN </a:t>
            </a:r>
            <a:r>
              <a:rPr lang="en-US" sz="2600" dirty="0"/>
              <a:t>(</a:t>
            </a:r>
            <a:r>
              <a:rPr lang="en-US" sz="2600" u="sng" dirty="0">
                <a:hlinkClick r:id="rId4"/>
              </a:rPr>
              <a:t>www.marin.nl</a:t>
            </a:r>
            <a:r>
              <a:rPr lang="en-US" sz="2600" dirty="0"/>
              <a:t> )</a:t>
            </a:r>
            <a:endParaRPr lang="fi-FI" sz="2600" dirty="0"/>
          </a:p>
          <a:p>
            <a:pPr marL="0" indent="0" algn="ctr">
              <a:buNone/>
            </a:pPr>
            <a:r>
              <a:rPr lang="en-US" sz="2600" dirty="0"/>
              <a:t>SYKE (</a:t>
            </a:r>
            <a:r>
              <a:rPr lang="en-US" sz="2600" u="sng" dirty="0">
                <a:hlinkClick r:id="rId5"/>
              </a:rPr>
              <a:t>www.syke.fi</a:t>
            </a:r>
            <a:r>
              <a:rPr lang="en-US" sz="2600" dirty="0"/>
              <a:t> 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45" y="5133663"/>
            <a:ext cx="1546713" cy="406100"/>
          </a:xfrm>
          <a:prstGeom prst="rect">
            <a:avLst/>
          </a:prstGeom>
        </p:spPr>
      </p:pic>
      <p:pic>
        <p:nvPicPr>
          <p:cNvPr id="1030" name="Picture 6" descr="Image result for hel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7" y="4631647"/>
            <a:ext cx="1587256" cy="4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rin.nl/static/marinpresentation/img/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8" y="5672260"/>
            <a:ext cx="10287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523" y="6055889"/>
            <a:ext cx="586839" cy="5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Regional Intergovernmental Cooperation on PPR at sea 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78" y="1885034"/>
            <a:ext cx="6686598" cy="4525963"/>
          </a:xfrm>
        </p:spPr>
      </p:pic>
      <p:sp>
        <p:nvSpPr>
          <p:cNvPr id="5" name="TextBox 4"/>
          <p:cNvSpPr txBox="1"/>
          <p:nvPr/>
        </p:nvSpPr>
        <p:spPr>
          <a:xfrm>
            <a:off x="4060092" y="2003968"/>
            <a:ext cx="83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chemeClr val="accent2">
                    <a:lumMod val="75000"/>
                  </a:schemeClr>
                </a:solidFill>
              </a:rPr>
              <a:t>HELCOM</a:t>
            </a:r>
            <a:endParaRPr lang="fi-FI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031" y="5947655"/>
            <a:ext cx="83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168942"/>
                </a:solidFill>
              </a:rPr>
              <a:t>REMPEC</a:t>
            </a:r>
            <a:endParaRPr lang="fi-FI" sz="1400" b="1" dirty="0">
              <a:solidFill>
                <a:srgbClr val="1689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1017" y="2958196"/>
            <a:ext cx="112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70C0"/>
                </a:solidFill>
              </a:rPr>
              <a:t>Black Sea Commission</a:t>
            </a:r>
            <a:endParaRPr lang="fi-FI" sz="1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2511" y="1626942"/>
            <a:ext cx="132692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Copenhagen Agreement</a:t>
            </a:r>
          </a:p>
          <a:p>
            <a:r>
              <a:rPr lang="fi-FI" sz="1100" dirty="0" smtClean="0"/>
              <a:t>Sweden</a:t>
            </a:r>
          </a:p>
          <a:p>
            <a:r>
              <a:rPr lang="fi-FI" sz="1100" dirty="0" smtClean="0"/>
              <a:t>Finland</a:t>
            </a:r>
          </a:p>
          <a:p>
            <a:r>
              <a:rPr lang="fi-FI" sz="1100" dirty="0" smtClean="0"/>
              <a:t>Norway</a:t>
            </a:r>
          </a:p>
          <a:p>
            <a:r>
              <a:rPr lang="fi-FI" sz="1100" dirty="0" smtClean="0"/>
              <a:t>Denmark</a:t>
            </a:r>
          </a:p>
          <a:p>
            <a:r>
              <a:rPr lang="fi-FI" sz="1100" dirty="0" smtClean="0"/>
              <a:t>Iceland</a:t>
            </a:r>
            <a:endParaRPr lang="fi-FI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46493" y="4294348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IMO</a:t>
            </a:r>
            <a:endParaRPr lang="fi-FI" sz="28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6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Information\Pictures\HELCOM events\BALEX_DELTA_2011\Juris Scrube_BalexDelta_2011\DSC01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201" y="-54151"/>
            <a:ext cx="9216201" cy="69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7936" y="368442"/>
            <a:ext cx="8253045" cy="40811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b="1" dirty="0" smtClean="0"/>
              <a:t>The fruits of regional response cooperation: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b="1" dirty="0"/>
              <a:t>Well equipped regional fleet (-s)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b="1" dirty="0" smtClean="0"/>
              <a:t>Agreed response procedures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b="1" dirty="0" smtClean="0"/>
              <a:t>Regular operational exercises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b="1" dirty="0" smtClean="0"/>
              <a:t>Traffic safety measures in place</a:t>
            </a:r>
          </a:p>
        </p:txBody>
      </p:sp>
    </p:spTree>
    <p:extLst>
      <p:ext uri="{BB962C8B-B14F-4D97-AF65-F5344CB8AC3E}">
        <p14:creationId xmlns:p14="http://schemas.microsoft.com/office/powerpoint/2010/main" val="3043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Information\Pictures\HELCOM events\BALEX_DELTA_2011\Juris Scrube_BalexDelta_2011\DSC01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201" y="-54151"/>
            <a:ext cx="9216201" cy="69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5138" y="410865"/>
            <a:ext cx="8529447" cy="40811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/>
                </a:solidFill>
              </a:rPr>
              <a:t>…but can we do more?      Are we up to date?</a:t>
            </a: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from Status reports (re-active)…</a:t>
            </a: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		…to Risk Assessments (pro-active) </a:t>
            </a:r>
          </a:p>
        </p:txBody>
      </p:sp>
    </p:spTree>
    <p:extLst>
      <p:ext uri="{BB962C8B-B14F-4D97-AF65-F5344CB8AC3E}">
        <p14:creationId xmlns:p14="http://schemas.microsoft.com/office/powerpoint/2010/main" val="4792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onika\AppData\Local\Microsoft\Windows\Temporary Internet Files\Content.Outlook\R9YAH9TC\Scenario_1-2_SpillsAll_compac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7468" r="19537" b="28790"/>
          <a:stretch>
            <a:fillRect/>
          </a:stretch>
        </p:blipFill>
        <p:spPr bwMode="auto">
          <a:xfrm>
            <a:off x="4939934" y="1260354"/>
            <a:ext cx="4125912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Regional Spill Risk Assessments</a:t>
            </a:r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1687296"/>
            <a:ext cx="4675188" cy="4815102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fi-FI" sz="2800" dirty="0" smtClean="0"/>
              <a:t>HELCOM BRISK/BRISK-RU (2009-12)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i-FI" sz="2800" dirty="0" smtClean="0"/>
              <a:t>BONN </a:t>
            </a:r>
            <a:r>
              <a:rPr lang="fi-FI" sz="2800" dirty="0"/>
              <a:t>BE-AWARE I&amp;II (2012-2015</a:t>
            </a:r>
            <a:r>
              <a:rPr lang="fi-FI" sz="2800" dirty="0" smtClean="0"/>
              <a:t>)</a:t>
            </a:r>
            <a:endParaRPr lang="fi-FI" sz="2800" dirty="0"/>
          </a:p>
          <a:p>
            <a:pPr>
              <a:buFont typeface="Symbol" panose="05050102010706020507" pitchFamily="18" charset="2"/>
              <a:buChar char="-"/>
            </a:pPr>
            <a:r>
              <a:rPr lang="fi-FI" sz="2800" dirty="0" smtClean="0"/>
              <a:t>Spill risks-&gt; sensitivity mapping -&gt; recommended risk reducting measures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i-FI" sz="2800" dirty="0" smtClean="0"/>
              <a:t>Big projects –&gt; long intervals</a:t>
            </a:r>
          </a:p>
          <a:p>
            <a:pPr marL="0" indent="0">
              <a:buNone/>
            </a:pPr>
            <a:r>
              <a:rPr lang="fi-FI" sz="2800" b="1" dirty="0" smtClean="0">
                <a:solidFill>
                  <a:schemeClr val="accent2">
                    <a:lumMod val="75000"/>
                  </a:schemeClr>
                </a:solidFill>
              </a:rPr>
              <a:t>-&gt; Could we have jointly agreed &amp; transparent tools enabling more frequent RAs?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3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Our vision of Risk Assessment Tools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Relatively quick to use but robust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Open source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Maximal transparency (know what it does)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Cheap (possible without external expertise)</a:t>
            </a:r>
            <a:endParaRPr lang="en-US" dirty="0"/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Jointly agreed by countries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Based on earlier work if available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Possible </a:t>
            </a:r>
            <a:r>
              <a:rPr lang="en-US" dirty="0"/>
              <a:t>to develop further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 smtClean="0"/>
              <a:t>Feeding into further EU and global work </a:t>
            </a:r>
            <a:endParaRPr lang="en-US" dirty="0"/>
          </a:p>
          <a:p>
            <a:pPr>
              <a:buFont typeface="Symbol" panose="05050102010706020507" pitchFamily="18" charset="2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6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OPENRISK takes the first step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5"/>
            <a:ext cx="8436708" cy="4525963"/>
          </a:xfrm>
        </p:spPr>
        <p:txBody>
          <a:bodyPr/>
          <a:lstStyle/>
          <a:p>
            <a:r>
              <a:rPr lang="en-US" dirty="0" smtClean="0"/>
              <a:t>A proposal for a joint and transparent METHOD</a:t>
            </a:r>
          </a:p>
          <a:p>
            <a:r>
              <a:rPr lang="en-US" dirty="0" smtClean="0"/>
              <a:t>Concretely best available tools for:</a:t>
            </a:r>
          </a:p>
          <a:p>
            <a:pPr lvl="1"/>
            <a:r>
              <a:rPr lang="en-US" dirty="0" smtClean="0"/>
              <a:t>Locating high risk areas using VTS reports/interviews/accident reports</a:t>
            </a:r>
          </a:p>
          <a:p>
            <a:pPr lvl="1"/>
            <a:r>
              <a:rPr lang="en-US" dirty="0" smtClean="0"/>
              <a:t>Locating high risk areas using AIS (dynamic modelling) c.f. Norwegian project</a:t>
            </a:r>
          </a:p>
          <a:p>
            <a:pPr lvl="1"/>
            <a:r>
              <a:rPr lang="en-US" dirty="0" smtClean="0"/>
              <a:t>Risk reducing measures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use EU </a:t>
            </a:r>
            <a:r>
              <a:rPr lang="en-US" dirty="0" smtClean="0"/>
              <a:t>wide regionally or nationally</a:t>
            </a:r>
            <a:endParaRPr lang="fi-FI" dirty="0"/>
          </a:p>
          <a:p>
            <a:r>
              <a:rPr lang="fi-FI" dirty="0" smtClean="0"/>
              <a:t>Focus is on prevention –a follow up project on tools for optimised measures would be natural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4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30" y="1137098"/>
            <a:ext cx="3725000" cy="1999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10"/>
            <a:ext cx="8229600" cy="1143000"/>
          </a:xfrm>
        </p:spPr>
        <p:txBody>
          <a:bodyPr/>
          <a:lstStyle/>
          <a:p>
            <a:r>
              <a:rPr lang="fi-FI" dirty="0" smtClean="0"/>
              <a:t>Examples of tools provided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" y="709925"/>
            <a:ext cx="5146675" cy="250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70" y="3218066"/>
            <a:ext cx="5760530" cy="37117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807" y="3742365"/>
            <a:ext cx="3241964" cy="24743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93200" y="5918449"/>
            <a:ext cx="531028" cy="4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+BSAP">
  <a:themeElements>
    <a:clrScheme name="HEL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G-3">
  <a:themeElements>
    <a:clrScheme name="HEL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AP-Maritime">
  <a:themeElements>
    <a:clrScheme name="HEL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H+BSAP</Template>
  <TotalTime>2292</TotalTime>
  <Words>586</Words>
  <Application>Microsoft Office PowerPoint</Application>
  <PresentationFormat>On-screen Show (4:3)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Fan Heiti Std B</vt:lpstr>
      <vt:lpstr>ＭＳ Ｐゴシック</vt:lpstr>
      <vt:lpstr>Aharoni</vt:lpstr>
      <vt:lpstr>Arial</vt:lpstr>
      <vt:lpstr>Calibri</vt:lpstr>
      <vt:lpstr>Symbol</vt:lpstr>
      <vt:lpstr>H+BSAP</vt:lpstr>
      <vt:lpstr>BG-3</vt:lpstr>
      <vt:lpstr>BSAP-Maritime</vt:lpstr>
      <vt:lpstr>OPEN RISK </vt:lpstr>
      <vt:lpstr>PowerPoint Presentation</vt:lpstr>
      <vt:lpstr>Regional Intergovernmental Cooperation on PPR at sea </vt:lpstr>
      <vt:lpstr>PowerPoint Presentation</vt:lpstr>
      <vt:lpstr>PowerPoint Presentation</vt:lpstr>
      <vt:lpstr>Regional Spill Risk Assessments</vt:lpstr>
      <vt:lpstr>Our vision of Risk Assessment Tools</vt:lpstr>
      <vt:lpstr>OPENRISK takes the first step</vt:lpstr>
      <vt:lpstr>Examples of tools provided</vt:lpstr>
      <vt:lpstr>We want to change the world!</vt:lpstr>
      <vt:lpstr>Work Packages</vt:lpstr>
      <vt:lpstr>Timeline first 6 months </vt:lpstr>
      <vt:lpstr>OPEN RISK </vt:lpstr>
    </vt:vector>
  </TitlesOfParts>
  <Company>HelCom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Laurila</dc:creator>
  <cp:lastModifiedBy>Hermanni Backer</cp:lastModifiedBy>
  <cp:revision>130</cp:revision>
  <cp:lastPrinted>2017-01-11T12:54:19Z</cp:lastPrinted>
  <dcterms:created xsi:type="dcterms:W3CDTF">2013-09-09T12:48:53Z</dcterms:created>
  <dcterms:modified xsi:type="dcterms:W3CDTF">2017-01-11T13:22:50Z</dcterms:modified>
</cp:coreProperties>
</file>