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3" r:id="rId3"/>
    <p:sldId id="264" r:id="rId4"/>
    <p:sldId id="266" r:id="rId5"/>
    <p:sldId id="265" r:id="rId6"/>
    <p:sldId id="267" r:id="rId7"/>
  </p:sldIdLst>
  <p:sldSz cx="9144000" cy="6858000" type="screen4x3"/>
  <p:notesSz cx="6742113" cy="9872663"/>
  <p:defaultTextStyle>
    <a:defPPr>
      <a:defRPr lang="lv-L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A80DB2D-C036-4CAB-A67F-E2F987C78C3C}" type="datetimeFigureOut">
              <a:rPr lang="lv-LV"/>
              <a:pPr>
                <a:defRPr/>
              </a:pPr>
              <a:t>19.11.2020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260BF7A-7430-4C96-995A-FB3640D14288}" type="slidenum">
              <a:rPr lang="lv-LV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0745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AB0A51-22BB-4D90-AEBD-40AF0C9A67D9}" type="datetimeFigureOut">
              <a:rPr lang="lv-LV"/>
              <a:pPr>
                <a:defRPr/>
              </a:pPr>
              <a:t>19.11.2020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3488"/>
            <a:ext cx="44402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4688" y="4751388"/>
            <a:ext cx="5392737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 smtClean="0"/>
              <a:t>Rediģēt šablona teksta stilus</a:t>
            </a:r>
          </a:p>
          <a:p>
            <a:pPr lvl="1"/>
            <a:r>
              <a:rPr lang="lv-LV" noProof="0" smtClean="0"/>
              <a:t>Otrais līmenis</a:t>
            </a:r>
          </a:p>
          <a:p>
            <a:pPr lvl="2"/>
            <a:r>
              <a:rPr lang="lv-LV" noProof="0" smtClean="0"/>
              <a:t>Trešais līmenis</a:t>
            </a:r>
          </a:p>
          <a:p>
            <a:pPr lvl="3"/>
            <a:r>
              <a:rPr lang="lv-LV" noProof="0" smtClean="0"/>
              <a:t>Ceturtais līmenis</a:t>
            </a:r>
          </a:p>
          <a:p>
            <a:pPr lvl="4"/>
            <a:r>
              <a:rPr lang="lv-LV" noProof="0" smtClean="0"/>
              <a:t>Piektais līmenis</a:t>
            </a:r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099DB95-BA0E-421A-8A63-97B4B529C898}" type="slidenum">
              <a:rPr lang="lv-LV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0135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iezīmju vietturis 2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smtClean="0"/>
          </a:p>
        </p:txBody>
      </p:sp>
      <p:sp>
        <p:nvSpPr>
          <p:cNvPr id="4" name="Slaida numura vietturis 3"/>
          <p:cNvSpPr txBox="1"/>
          <p:nvPr/>
        </p:nvSpPr>
        <p:spPr>
          <a:xfrm>
            <a:off x="3819525" y="9377363"/>
            <a:ext cx="2921000" cy="495300"/>
          </a:xfrm>
          <a:prstGeom prst="rect">
            <a:avLst/>
          </a:prstGeom>
          <a:noFill/>
          <a:ln cap="flat">
            <a:noFill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hangingPunct="1"/>
            <a:fld id="{31D5A08E-7E3C-4CE4-99A1-177FF7E28E17}" type="slidenum">
              <a:rPr lang="lv-LV">
                <a:solidFill>
                  <a:srgbClr val="000000"/>
                </a:solidFill>
              </a:rPr>
              <a:pPr algn="r" hangingPunct="1"/>
              <a:t>1</a:t>
            </a:fld>
            <a:endParaRPr lang="lv-LV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722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iezīmju vietturis 2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smtClean="0"/>
          </a:p>
        </p:txBody>
      </p:sp>
      <p:sp>
        <p:nvSpPr>
          <p:cNvPr id="4" name="Slaida numura vietturis 3"/>
          <p:cNvSpPr txBox="1"/>
          <p:nvPr/>
        </p:nvSpPr>
        <p:spPr>
          <a:xfrm>
            <a:off x="3819525" y="9377363"/>
            <a:ext cx="2921000" cy="495300"/>
          </a:xfrm>
          <a:prstGeom prst="rect">
            <a:avLst/>
          </a:prstGeom>
          <a:noFill/>
          <a:ln cap="flat">
            <a:noFill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hangingPunct="1"/>
            <a:fld id="{31D5A08E-7E3C-4CE4-99A1-177FF7E28E17}" type="slidenum">
              <a:rPr lang="lv-LV">
                <a:solidFill>
                  <a:srgbClr val="000000"/>
                </a:solidFill>
              </a:rPr>
              <a:pPr algn="r" hangingPunct="1"/>
              <a:t>6</a:t>
            </a:fld>
            <a:endParaRPr lang="lv-LV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4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0513"/>
            <a:ext cx="914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3917950" y="0"/>
            <a:ext cx="1368425" cy="576263"/>
          </a:xfrm>
          <a:prstGeom prst="rect">
            <a:avLst/>
          </a:prstGeom>
          <a:solidFill>
            <a:srgbClr val="1F2A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lv-LV" sz="2000" b="1" smtClean="0">
              <a:solidFill>
                <a:srgbClr val="1F2A44"/>
              </a:solidFill>
              <a:latin typeface="Calibri Light" panose="020F0302020204030204" pitchFamily="34" charset="0"/>
            </a:endParaRPr>
          </a:p>
        </p:txBody>
      </p:sp>
      <p:pic>
        <p:nvPicPr>
          <p:cNvPr id="6" name="Attēls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836613"/>
            <a:ext cx="40259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143000" y="2658268"/>
            <a:ext cx="6858000" cy="119697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lv-LV" dirty="0" smtClean="0"/>
              <a:t>Rediģēt šablona virsraksta stilu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143000" y="4546600"/>
            <a:ext cx="6858000" cy="7112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lv-LV" dirty="0" smtClean="0"/>
              <a:t>Rediģēt šablona apakšvirsraksta stilu</a:t>
            </a:r>
            <a:endParaRPr lang="lv-LV" dirty="0"/>
          </a:p>
        </p:txBody>
      </p:sp>
      <p:sp>
        <p:nvSpPr>
          <p:cNvPr id="7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6FA1-BE6A-44F1-B322-A8E828F385AC}" type="datetime1">
              <a:rPr lang="lv-LV"/>
              <a:pPr>
                <a:defRPr/>
              </a:pPr>
              <a:t>19.11.2020</a:t>
            </a:fld>
            <a:endParaRPr lang="lv-LV"/>
          </a:p>
        </p:txBody>
      </p:sp>
      <p:sp>
        <p:nvSpPr>
          <p:cNvPr id="8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0805A-CE8F-43AF-B129-D2B724D2FAC3}" type="slidenum">
              <a:rPr lang="lv-LV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0344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633D4-29A4-4EEF-981A-8C2678EBAD77}" type="datetime1">
              <a:rPr lang="lv-LV"/>
              <a:pPr>
                <a:defRPr/>
              </a:pPr>
              <a:t>19.11.2020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655E9-222A-44E4-A7EF-4E32FCFFABED}" type="slidenum">
              <a:rPr lang="lv-LV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493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89050-AF16-4F04-A97C-DB606AC7E220}" type="datetime1">
              <a:rPr lang="lv-LV"/>
              <a:pPr>
                <a:defRPr/>
              </a:pPr>
              <a:t>19.11.2020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9541E-26AA-4F08-9A7B-D17E26681283}" type="slidenum">
              <a:rPr lang="lv-LV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054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atura vietturis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975" y="428625"/>
            <a:ext cx="71596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ttēls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588"/>
            <a:ext cx="18938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8650" y="1076326"/>
            <a:ext cx="7886700" cy="6143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60FE1-CCFA-47FB-8C0A-0EEF062D9486}" type="datetime1">
              <a:rPr lang="lv-LV"/>
              <a:pPr>
                <a:defRPr/>
              </a:pPr>
              <a:t>19.11.2020</a:t>
            </a:fld>
            <a:endParaRPr lang="lv-LV"/>
          </a:p>
        </p:txBody>
      </p:sp>
      <p:sp>
        <p:nvSpPr>
          <p:cNvPr id="7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83E74-F749-492F-8720-EEDD9FFA9957}" type="slidenum">
              <a:rPr lang="lv-LV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8578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8ED51-FCC9-4F37-A79C-2D25ED7F56F8}" type="datetime1">
              <a:rPr lang="lv-LV"/>
              <a:pPr>
                <a:defRPr/>
              </a:pPr>
              <a:t>19.11.2020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8ADD5-7F94-4AC7-8D0B-D16C26CA408A}" type="slidenum">
              <a:rPr lang="lv-LV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9401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32AEF-04BE-4E77-9AE8-3CA6DDB00343}" type="datetime1">
              <a:rPr lang="lv-LV"/>
              <a:pPr>
                <a:defRPr/>
              </a:pPr>
              <a:t>19.11.2020</a:t>
            </a:fld>
            <a:endParaRPr lang="lv-LV"/>
          </a:p>
        </p:txBody>
      </p:sp>
      <p:sp>
        <p:nvSpPr>
          <p:cNvPr id="6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FEE10-FE4E-497B-B099-EFB9484B6B68}" type="slidenum">
              <a:rPr lang="lv-LV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824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ECD0E-E640-4B47-A0B7-728879CDD7F5}" type="datetime1">
              <a:rPr lang="lv-LV"/>
              <a:pPr>
                <a:defRPr/>
              </a:pPr>
              <a:t>19.11.2020</a:t>
            </a:fld>
            <a:endParaRPr lang="lv-LV"/>
          </a:p>
        </p:txBody>
      </p:sp>
      <p:sp>
        <p:nvSpPr>
          <p:cNvPr id="8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A97A2-7870-4796-9137-9F0C5F707B02}" type="slidenum">
              <a:rPr lang="lv-LV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0682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BD7E6-5D1D-4A27-B0DF-14398D8D3425}" type="datetime1">
              <a:rPr lang="lv-LV"/>
              <a:pPr>
                <a:defRPr/>
              </a:pPr>
              <a:t>19.11.2020</a:t>
            </a:fld>
            <a:endParaRPr lang="lv-LV"/>
          </a:p>
        </p:txBody>
      </p:sp>
      <p:sp>
        <p:nvSpPr>
          <p:cNvPr id="4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25997-D790-4E1B-A62C-767E1774BE55}" type="slidenum">
              <a:rPr lang="lv-LV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49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195F0-324D-4DD2-BD57-AD27C000F6D3}" type="datetime1">
              <a:rPr lang="lv-LV"/>
              <a:pPr>
                <a:defRPr/>
              </a:pPr>
              <a:t>19.11.2020</a:t>
            </a:fld>
            <a:endParaRPr lang="lv-LV"/>
          </a:p>
        </p:txBody>
      </p:sp>
      <p:sp>
        <p:nvSpPr>
          <p:cNvPr id="3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F101D-414A-4835-A312-7E35A2893D16}" type="slidenum">
              <a:rPr lang="lv-LV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6531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24A03-BC8E-4664-A0AC-82C1B5186E04}" type="datetime1">
              <a:rPr lang="lv-LV"/>
              <a:pPr>
                <a:defRPr/>
              </a:pPr>
              <a:t>19.11.2020</a:t>
            </a:fld>
            <a:endParaRPr lang="lv-LV"/>
          </a:p>
        </p:txBody>
      </p:sp>
      <p:sp>
        <p:nvSpPr>
          <p:cNvPr id="6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F4918-FCCE-4FE1-90C4-51B48DADB25B}" type="slidenum">
              <a:rPr lang="lv-LV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4739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9B599-397C-4D0A-86C3-EEF168D638F4}" type="datetime1">
              <a:rPr lang="lv-LV"/>
              <a:pPr>
                <a:defRPr/>
              </a:pPr>
              <a:t>19.11.2020</a:t>
            </a:fld>
            <a:endParaRPr lang="lv-LV"/>
          </a:p>
        </p:txBody>
      </p:sp>
      <p:sp>
        <p:nvSpPr>
          <p:cNvPr id="6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98B9A-EE37-4C53-B1D5-850380101422}" type="slidenum">
              <a:rPr lang="lv-LV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9632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irsraksta viettur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lv-LV" smtClean="0"/>
              <a:t>Rediģēt šablona virsraksta stilu</a:t>
            </a:r>
          </a:p>
        </p:txBody>
      </p:sp>
      <p:sp>
        <p:nvSpPr>
          <p:cNvPr id="1027" name="Teksta vietturis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lv-LV" smtClean="0"/>
              <a:t>Rediģēt šablona teksta stilus</a:t>
            </a:r>
          </a:p>
          <a:p>
            <a:pPr lvl="1"/>
            <a:r>
              <a:rPr lang="lv-LV" altLang="lv-LV" smtClean="0"/>
              <a:t>Otrais līmenis</a:t>
            </a:r>
          </a:p>
          <a:p>
            <a:pPr lvl="2"/>
            <a:r>
              <a:rPr lang="lv-LV" altLang="lv-LV" smtClean="0"/>
              <a:t>Trešais līmenis</a:t>
            </a:r>
          </a:p>
          <a:p>
            <a:pPr lvl="3"/>
            <a:r>
              <a:rPr lang="lv-LV" altLang="lv-LV" smtClean="0"/>
              <a:t>Ceturtais līmenis</a:t>
            </a:r>
          </a:p>
          <a:p>
            <a:pPr lvl="4"/>
            <a:r>
              <a:rPr lang="lv-LV" altLang="lv-LV" smtClean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EB3E06-9E54-4ECD-AB88-9E9435786470}" type="datetime1">
              <a:rPr lang="lv-LV"/>
              <a:pPr>
                <a:defRPr/>
              </a:pPr>
              <a:t>19.11.2020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7E25D3AB-6D61-4935-92A2-24D48818DBBA}" type="slidenum">
              <a:rPr lang="lv-LV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/>
          <p:nvPr/>
        </p:nvSpPr>
        <p:spPr>
          <a:xfrm>
            <a:off x="328613" y="2884488"/>
            <a:ext cx="8686800" cy="1728455"/>
          </a:xfrm>
          <a:prstGeom prst="rect">
            <a:avLst/>
          </a:prstGeom>
          <a:noFill/>
          <a:ln cap="flat">
            <a:noFill/>
          </a:ln>
        </p:spPr>
        <p:txBody>
          <a:bodyPr anchor="b" anchorCtr="1">
            <a:normAutofit lnSpcReduction="10000"/>
          </a:bodyPr>
          <a:lstStyle/>
          <a:p>
            <a:pPr algn="ctr" defTabSz="6858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kern="0" dirty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Feasibility studies on the promotion of better practice and raising capacity of </a:t>
            </a:r>
            <a:endParaRPr lang="lv-LV" sz="3200" kern="0" dirty="0" smtClean="0">
              <a:solidFill>
                <a:srgbClr val="000000"/>
              </a:solidFill>
              <a:latin typeface="Times New Roman" panose="02020603050405020304" pitchFamily="18" charset="0"/>
              <a:ea typeface="Verdana" pitchFamily="34"/>
              <a:cs typeface="Times New Roman" panose="02020603050405020304" pitchFamily="18" charset="0"/>
            </a:endParaRPr>
          </a:p>
          <a:p>
            <a:pPr algn="ctr" defTabSz="6858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State </a:t>
            </a:r>
            <a:r>
              <a:rPr lang="en-US" sz="3200" kern="0" dirty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Fire and Rescue Service of </a:t>
            </a:r>
            <a:r>
              <a:rPr lang="en-US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Latvia</a:t>
            </a:r>
            <a:endParaRPr lang="lv-LV" sz="3200" kern="0" dirty="0" smtClean="0">
              <a:solidFill>
                <a:srgbClr val="000000"/>
              </a:solidFill>
              <a:latin typeface="Times New Roman" panose="02020603050405020304" pitchFamily="18" charset="0"/>
              <a:ea typeface="Verdana" pitchFamily="34"/>
              <a:cs typeface="Times New Roman" panose="02020603050405020304" pitchFamily="18" charset="0"/>
            </a:endParaRPr>
          </a:p>
          <a:p>
            <a:pPr algn="ctr" defTabSz="6858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1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(</a:t>
            </a:r>
            <a:r>
              <a:rPr lang="lv-LV" sz="2100" kern="0" dirty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ECHO/SUB/2020/TRACK1/831688)</a:t>
            </a:r>
            <a:endParaRPr lang="en-US" sz="2100" kern="0" dirty="0">
              <a:solidFill>
                <a:srgbClr val="000000"/>
              </a:solidFill>
              <a:latin typeface="Times New Roman" panose="02020603050405020304" pitchFamily="18" charset="0"/>
              <a:ea typeface="Verdana" pitchFamily="34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 txBox="1"/>
          <p:nvPr/>
        </p:nvSpPr>
        <p:spPr>
          <a:xfrm>
            <a:off x="5991368" y="5720023"/>
            <a:ext cx="3024046" cy="794793"/>
          </a:xfrm>
          <a:prstGeom prst="rect">
            <a:avLst/>
          </a:prstGeom>
          <a:noFill/>
          <a:ln cap="flat">
            <a:noFill/>
          </a:ln>
        </p:spPr>
        <p:txBody>
          <a:bodyPr anchorCtr="1">
            <a:normAutofit/>
          </a:bodyPr>
          <a:lstStyle/>
          <a:p>
            <a:pPr algn="r" defTabSz="6858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 smtClean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Viktorija Leskova</a:t>
            </a:r>
          </a:p>
          <a:p>
            <a:pPr algn="r" defTabSz="6858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 smtClean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 Project Coordinator</a:t>
            </a:r>
          </a:p>
          <a:p>
            <a:pPr algn="r" defTabSz="6858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 smtClean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viktorija.leskova@vugd.gov.lv</a:t>
            </a:r>
            <a:endParaRPr lang="en-GB" sz="1400" kern="0">
              <a:solidFill>
                <a:srgbClr val="000000"/>
              </a:solidFill>
              <a:latin typeface="Times New Roman" panose="02020603050405020304" pitchFamily="18" charset="0"/>
              <a:ea typeface="Verdana" pitchFamily="34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/>
          <p:nvPr/>
        </p:nvSpPr>
        <p:spPr>
          <a:xfrm>
            <a:off x="0" y="5465493"/>
            <a:ext cx="9148763" cy="1079498"/>
          </a:xfrm>
          <a:prstGeom prst="rect">
            <a:avLst/>
          </a:prstGeom>
          <a:noFill/>
          <a:ln cap="flat">
            <a:noFill/>
          </a:ln>
        </p:spPr>
        <p:txBody>
          <a:bodyPr anchorCtr="1">
            <a:normAutofit/>
          </a:bodyPr>
          <a:lstStyle/>
          <a:p>
            <a:pPr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kern="0" dirty="0" smtClean="0">
              <a:solidFill>
                <a:srgbClr val="000000"/>
              </a:solidFill>
              <a:latin typeface="Times New Roman" panose="02020603050405020304" pitchFamily="18" charset="0"/>
              <a:ea typeface="Verdana" pitchFamily="34"/>
              <a:cs typeface="Times New Roman" panose="02020603050405020304" pitchFamily="18" charset="0"/>
            </a:endParaRPr>
          </a:p>
          <a:p>
            <a:pPr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kern="0" dirty="0" smtClean="0">
              <a:solidFill>
                <a:srgbClr val="000000"/>
              </a:solidFill>
              <a:latin typeface="Times New Roman" panose="02020603050405020304" pitchFamily="18" charset="0"/>
              <a:ea typeface="Verdana" pitchFamily="34"/>
              <a:cs typeface="Times New Roman" panose="02020603050405020304" pitchFamily="18" charset="0"/>
            </a:endParaRPr>
          </a:p>
          <a:p>
            <a:pPr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13-11-2020, Riga, Latvia</a:t>
            </a:r>
            <a:endParaRPr lang="en-GB" sz="1400" kern="0" dirty="0">
              <a:solidFill>
                <a:srgbClr val="000000"/>
              </a:solidFill>
              <a:latin typeface="Times New Roman" panose="02020603050405020304" pitchFamily="18" charset="0"/>
              <a:ea typeface="Verdana" pitchFamily="34"/>
              <a:cs typeface="Times New Roman" panose="02020603050405020304" pitchFamily="18" charset="0"/>
            </a:endParaRPr>
          </a:p>
        </p:txBody>
      </p:sp>
      <p:sp>
        <p:nvSpPr>
          <p:cNvPr id="6149" name="Subtitle 2"/>
          <p:cNvSpPr txBox="1">
            <a:spLocks noChangeArrowheads="1"/>
          </p:cNvSpPr>
          <p:nvPr/>
        </p:nvSpPr>
        <p:spPr bwMode="auto">
          <a:xfrm>
            <a:off x="-3175" y="2425700"/>
            <a:ext cx="91440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hangingPunct="1">
              <a:lnSpc>
                <a:spcPct val="90000"/>
              </a:lnSpc>
              <a:spcBef>
                <a:spcPts val="1000"/>
              </a:spcBef>
            </a:pPr>
            <a:r>
              <a:rPr lang="en-US" altLang="lv-LV" sz="1200" i="1" dirty="0">
                <a:solidFill>
                  <a:srgbClr val="00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State Fire and Rescue Service of the Republic of Latvia</a:t>
            </a:r>
          </a:p>
        </p:txBody>
      </p:sp>
      <p:pic>
        <p:nvPicPr>
          <p:cNvPr id="7" name="Attēls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87" y="4900757"/>
            <a:ext cx="1852098" cy="1807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85800" y="1185508"/>
            <a:ext cx="8458199" cy="614363"/>
          </a:xfrm>
        </p:spPr>
        <p:txBody>
          <a:bodyPr/>
          <a:lstStyle/>
          <a:p>
            <a:pPr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</a:t>
            </a: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feasibility studies using own sets of activities, methodology, descriptions and expected </a:t>
            </a: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lv-LV" sz="2300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269242" y="1805153"/>
            <a:ext cx="7096836" cy="4889074"/>
          </a:xfrm>
        </p:spPr>
        <p:txBody>
          <a:bodyPr/>
          <a:lstStyle/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Research on the promotion of </a:t>
            </a: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clean and energy-efficient road transport vehicles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Study on the creation and implementation of the </a:t>
            </a: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mobile security classes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for preventive measures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Survey on the creation and establishment of an </a:t>
            </a:r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training complex</a:t>
            </a: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Duration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 months): 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lv-LV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Requested amount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 €): 209 000</a:t>
            </a:r>
            <a:endParaRPr lang="lv-LV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framework and justification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lv-LV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(EU)</a:t>
            </a:r>
            <a:r>
              <a:rPr lang="lv-LV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2019/1161</a:t>
            </a:r>
            <a:r>
              <a:rPr lang="lv-LV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Directive </a:t>
            </a:r>
            <a:r>
              <a:rPr lang="lv-LV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2009/33/EC;</a:t>
            </a:r>
          </a:p>
          <a:p>
            <a:pPr>
              <a:spcBef>
                <a:spcPts val="600"/>
              </a:spcBef>
              <a:defRPr/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Budget 2021-2027 for European Regional Development Fund and Cohesion Fund</a:t>
            </a:r>
            <a:endParaRPr lang="lv-LV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State Agencies' under the ministry of the Interior College </a:t>
            </a:r>
            <a:r>
              <a:rPr lang="lv-LV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lv-LV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 Development Plan </a:t>
            </a:r>
            <a:r>
              <a:rPr lang="lv-LV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2020-2023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00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3654731-F314-49A3-AC44-DFC69C261F2F}" type="slidenum">
              <a:rPr lang="lv-LV">
                <a:solidFill>
                  <a:srgbClr val="898989"/>
                </a:solidFill>
              </a:rPr>
              <a:pPr/>
              <a:t>2</a:t>
            </a:fld>
            <a:endParaRPr lang="lv-LV">
              <a:solidFill>
                <a:srgbClr val="89898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2639" y="0"/>
            <a:ext cx="7465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400" b="1" smtClean="0">
                <a:latin typeface="Times New Roman" pitchFamily="18" charset="0"/>
                <a:cs typeface="Times New Roman" pitchFamily="18" charset="0"/>
              </a:rPr>
              <a:t>Feasibility Studies for SFRS</a:t>
            </a:r>
            <a:endParaRPr lang="en-GB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atura vietturis 2"/>
          <p:cNvSpPr>
            <a:spLocks noGrp="1"/>
          </p:cNvSpPr>
          <p:nvPr>
            <p:ph idx="1"/>
          </p:nvPr>
        </p:nvSpPr>
        <p:spPr>
          <a:xfrm>
            <a:off x="925487" y="1142928"/>
            <a:ext cx="8167334" cy="505784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Objective &amp; tasks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Research of possibilities for </a:t>
            </a: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integrating the use of environmentally friendly and energy-efficient vehicles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in the operation of the SFRS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Finding out what are the possibilities to ensure the necessary technical capacity to maintain the availability and quality of services</a:t>
            </a: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provided by the SFRS by adapting environmentally friendly vehicles in accordance with the specifics of the SFRS</a:t>
            </a:r>
          </a:p>
          <a:p>
            <a:pPr>
              <a:buFont typeface="Arial" pitchFamily="34" charset="0"/>
              <a:buChar char="•"/>
            </a:pP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3 parts of the study: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research of the current situation, integration of «clean» fire trucks and «clean» cars. </a:t>
            </a:r>
          </a:p>
          <a:p>
            <a:pPr>
              <a:buFont typeface="Arial" pitchFamily="34" charset="0"/>
              <a:buChar char="•"/>
            </a:pPr>
            <a:endParaRPr lang="en-GB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Results of the study: </a:t>
            </a:r>
          </a:p>
          <a:p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Provided the opportunity to </a:t>
            </a: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significantly improve the technical conditions of SFRS in the most environmentally friendly way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with respect to main goal of SFRS – public safety</a:t>
            </a:r>
          </a:p>
          <a:p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To be completed: August, 2021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38EB8D3-D7DE-4399-9EFF-F34EC24FD626}" type="slidenum">
              <a:rPr lang="lv-LV">
                <a:solidFill>
                  <a:srgbClr val="898989"/>
                </a:solidFill>
              </a:rPr>
              <a:pPr/>
              <a:t>3</a:t>
            </a:fld>
            <a:endParaRPr lang="lv-LV">
              <a:solidFill>
                <a:srgbClr val="89898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2639" y="0"/>
            <a:ext cx="7465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Study 1:</a:t>
            </a:r>
          </a:p>
          <a:p>
            <a:pPr algn="ctr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Clean</a:t>
            </a: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Energy-Efficient Road Transport Vehicles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BEA803A-82BF-4BA7-9526-9CDEE789D455}" type="slidenum">
              <a:rPr lang="lv-LV">
                <a:solidFill>
                  <a:srgbClr val="898989"/>
                </a:solidFill>
              </a:rPr>
              <a:pPr/>
              <a:t>4</a:t>
            </a:fld>
            <a:endParaRPr lang="lv-LV">
              <a:solidFill>
                <a:srgbClr val="89898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2639" y="0"/>
            <a:ext cx="7465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smtClean="0">
                <a:latin typeface="Times New Roman" pitchFamily="18" charset="0"/>
                <a:cs typeface="Times New Roman" pitchFamily="18" charset="0"/>
              </a:rPr>
              <a:t>Study 2:</a:t>
            </a:r>
          </a:p>
          <a:p>
            <a:pPr algn="ctr"/>
            <a:r>
              <a:rPr lang="en-GB" sz="2400" b="1" smtClean="0">
                <a:latin typeface="Times New Roman" pitchFamily="18" charset="0"/>
                <a:cs typeface="Times New Roman" pitchFamily="18" charset="0"/>
              </a:rPr>
              <a:t>Mobile Security Classes for Preventive Measures</a:t>
            </a:r>
            <a:endParaRPr lang="en-GB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atura vietturis 2"/>
          <p:cNvSpPr>
            <a:spLocks noGrp="1"/>
          </p:cNvSpPr>
          <p:nvPr>
            <p:ph idx="1"/>
          </p:nvPr>
        </p:nvSpPr>
        <p:spPr>
          <a:xfrm>
            <a:off x="982639" y="1274003"/>
            <a:ext cx="7886700" cy="505784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Objective &amp; tasks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Research for creation of efficient stationary and mobile practical training facilities – security classes, prepare technical specification, develop solutions for those integration into SFRS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Finding out the most efficient way to set up stationary and mobile security classes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Discover the best appropriate training methodology for addressing modern society and targeting different age and </a:t>
            </a:r>
            <a:r>
              <a:rPr lang="en-GB" sz="2200" smtClean="0">
                <a:latin typeface="Times New Roman" pitchFamily="18" charset="0"/>
                <a:cs typeface="Times New Roman" pitchFamily="18" charset="0"/>
              </a:rPr>
              <a:t>socdem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groups</a:t>
            </a:r>
          </a:p>
          <a:p>
            <a:pPr marL="0" indent="0">
              <a:buFont typeface="Arial" charset="0"/>
              <a:buNone/>
            </a:pPr>
            <a:endParaRPr lang="en-GB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Results of the study: </a:t>
            </a:r>
          </a:p>
          <a:p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Provided opportunity to </a:t>
            </a: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significantly improve SFRS  preventive measures capacities and raise awareness of fire safety and civil protection issues</a:t>
            </a:r>
            <a:endParaRPr lang="en-GB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To be completed: August,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55D589E-BB9D-4802-935A-6D637A1FE740}" type="slidenum">
              <a:rPr lang="lv-LV">
                <a:solidFill>
                  <a:srgbClr val="898989"/>
                </a:solidFill>
              </a:rPr>
              <a:pPr/>
              <a:t>5</a:t>
            </a:fld>
            <a:endParaRPr lang="lv-LV">
              <a:solidFill>
                <a:srgbClr val="89898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2639" y="0"/>
            <a:ext cx="7465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smtClean="0">
                <a:latin typeface="Times New Roman" pitchFamily="18" charset="0"/>
                <a:cs typeface="Times New Roman" pitchFamily="18" charset="0"/>
              </a:rPr>
              <a:t>Study 3:</a:t>
            </a:r>
          </a:p>
          <a:p>
            <a:pPr algn="ctr"/>
            <a:r>
              <a:rPr lang="en-GB" sz="2400" b="1" smtClean="0">
                <a:latin typeface="Times New Roman" pitchFamily="18" charset="0"/>
                <a:cs typeface="Times New Roman" pitchFamily="18" charset="0"/>
              </a:rPr>
              <a:t>Education Training Complex</a:t>
            </a:r>
            <a:endParaRPr lang="en-GB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atura vietturis 2"/>
          <p:cNvSpPr>
            <a:spLocks noGrp="1"/>
          </p:cNvSpPr>
          <p:nvPr>
            <p:ph idx="1"/>
          </p:nvPr>
        </p:nvSpPr>
        <p:spPr>
          <a:xfrm>
            <a:off x="982639" y="1119116"/>
            <a:ext cx="7970292" cy="5395984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GB" sz="2200" b="1" smtClean="0">
                <a:latin typeface="Times New Roman" pitchFamily="18" charset="0"/>
                <a:cs typeface="Times New Roman" pitchFamily="18" charset="0"/>
              </a:rPr>
              <a:t>Objective &amp; tasks</a:t>
            </a:r>
            <a:r>
              <a:rPr lang="en-GB" sz="220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GB" sz="2200" smtClean="0">
                <a:latin typeface="Times New Roman" pitchFamily="18" charset="0"/>
                <a:cs typeface="Times New Roman" pitchFamily="18" charset="0"/>
              </a:rPr>
              <a:t>Evaluating the capacities of the College’s teaching staff capacities, the need for premises, layout, volume, their costs, taking into account the expected workload of the College </a:t>
            </a:r>
          </a:p>
          <a:p>
            <a:r>
              <a:rPr lang="en-GB" sz="2200" smtClean="0">
                <a:latin typeface="Times New Roman" pitchFamily="18" charset="0"/>
                <a:cs typeface="Times New Roman" pitchFamily="18" charset="0"/>
              </a:rPr>
              <a:t>To study the educational processes, resources and infrastructure necessary for College in order to ensure an efficient, modern, international experience-based theoretical and practical training process</a:t>
            </a:r>
          </a:p>
          <a:p>
            <a:r>
              <a:rPr lang="en-GB" sz="2200" smtClean="0">
                <a:latin typeface="Times New Roman" pitchFamily="18" charset="0"/>
                <a:cs typeface="Times New Roman" pitchFamily="18" charset="0"/>
              </a:rPr>
              <a:t>Developing sketches and design tasks for College training complex</a:t>
            </a:r>
            <a:endParaRPr lang="en-GB" sz="22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en-GB" sz="22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GB" sz="2200" b="1" smtClean="0">
                <a:latin typeface="Times New Roman" pitchFamily="18" charset="0"/>
                <a:cs typeface="Times New Roman" pitchFamily="18" charset="0"/>
              </a:rPr>
              <a:t>Results of the study: </a:t>
            </a:r>
          </a:p>
          <a:p>
            <a:r>
              <a:rPr lang="en-GB" sz="2200" smtClean="0">
                <a:latin typeface="Times New Roman" pitchFamily="18" charset="0"/>
                <a:cs typeface="Times New Roman" pitchFamily="18" charset="0"/>
              </a:rPr>
              <a:t>Provided opportunity to </a:t>
            </a:r>
            <a:r>
              <a:rPr lang="en-GB" sz="2200" b="1" smtClean="0">
                <a:latin typeface="Times New Roman" pitchFamily="18" charset="0"/>
                <a:cs typeface="Times New Roman" pitchFamily="18" charset="0"/>
              </a:rPr>
              <a:t>significantly improve the quality of fire safety and civil defense education needed for SFRS </a:t>
            </a:r>
            <a:r>
              <a:rPr lang="en-GB" sz="2200" smtClean="0">
                <a:latin typeface="Times New Roman" pitchFamily="18" charset="0"/>
                <a:cs typeface="Times New Roman" pitchFamily="18" charset="0"/>
              </a:rPr>
              <a:t>and increase inter-institutional cooperation</a:t>
            </a:r>
          </a:p>
          <a:p>
            <a:r>
              <a:rPr lang="en-GB" sz="2200" smtClean="0">
                <a:latin typeface="Times New Roman" pitchFamily="18" charset="0"/>
                <a:cs typeface="Times New Roman" pitchFamily="18" charset="0"/>
              </a:rPr>
              <a:t>To be completed: August, 2021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/>
          <p:nvPr/>
        </p:nvSpPr>
        <p:spPr>
          <a:xfrm>
            <a:off x="2583" y="4544704"/>
            <a:ext cx="9138242" cy="1255595"/>
          </a:xfrm>
          <a:prstGeom prst="rect">
            <a:avLst/>
          </a:prstGeom>
          <a:noFill/>
          <a:ln cap="flat">
            <a:noFill/>
          </a:ln>
        </p:spPr>
        <p:txBody>
          <a:bodyPr anchorCtr="1">
            <a:noAutofit/>
          </a:bodyPr>
          <a:lstStyle/>
          <a:p>
            <a:pPr algn="ctr" defTabSz="6858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smtClean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Viktorija </a:t>
            </a:r>
            <a:r>
              <a:rPr lang="en-GB" sz="20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Leskova</a:t>
            </a:r>
            <a:endParaRPr lang="en-GB" sz="2000" kern="0" dirty="0" smtClean="0">
              <a:solidFill>
                <a:srgbClr val="000000"/>
              </a:solidFill>
              <a:latin typeface="Times New Roman" panose="02020603050405020304" pitchFamily="18" charset="0"/>
              <a:ea typeface="Verdana" pitchFamily="34"/>
              <a:cs typeface="Times New Roman" panose="02020603050405020304" pitchFamily="18" charset="0"/>
            </a:endParaRPr>
          </a:p>
          <a:p>
            <a:pPr algn="ctr" defTabSz="6858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 Project Coordinator</a:t>
            </a:r>
          </a:p>
          <a:p>
            <a:pPr algn="ctr" defTabSz="6858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viktorija.leskova@vugd.gov.lv</a:t>
            </a:r>
            <a:endParaRPr lang="en-GB" sz="2000" kern="0" dirty="0">
              <a:solidFill>
                <a:srgbClr val="000000"/>
              </a:solidFill>
              <a:latin typeface="Times New Roman" panose="02020603050405020304" pitchFamily="18" charset="0"/>
              <a:ea typeface="Verdana" pitchFamily="34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/>
          <p:nvPr/>
        </p:nvSpPr>
        <p:spPr>
          <a:xfrm>
            <a:off x="2583" y="5545138"/>
            <a:ext cx="9148763" cy="1079498"/>
          </a:xfrm>
          <a:prstGeom prst="rect">
            <a:avLst/>
          </a:prstGeom>
          <a:noFill/>
          <a:ln cap="flat">
            <a:noFill/>
          </a:ln>
        </p:spPr>
        <p:txBody>
          <a:bodyPr anchorCtr="1">
            <a:normAutofit/>
          </a:bodyPr>
          <a:lstStyle/>
          <a:p>
            <a:pPr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v-LV" sz="1400" kern="0" dirty="0" smtClean="0">
              <a:solidFill>
                <a:srgbClr val="000000"/>
              </a:solidFill>
              <a:latin typeface="Times New Roman" panose="02020603050405020304" pitchFamily="18" charset="0"/>
              <a:ea typeface="Verdana" pitchFamily="34"/>
              <a:cs typeface="Times New Roman" panose="02020603050405020304" pitchFamily="18" charset="0"/>
            </a:endParaRPr>
          </a:p>
          <a:p>
            <a:pPr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v-LV" sz="1400" kern="0" dirty="0" smtClean="0">
              <a:solidFill>
                <a:srgbClr val="000000"/>
              </a:solidFill>
              <a:latin typeface="Times New Roman" panose="02020603050405020304" pitchFamily="18" charset="0"/>
              <a:ea typeface="Verdana" pitchFamily="34"/>
              <a:cs typeface="Times New Roman" panose="02020603050405020304" pitchFamily="18" charset="0"/>
            </a:endParaRPr>
          </a:p>
          <a:p>
            <a:pPr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13-11-2020</a:t>
            </a:r>
            <a:r>
              <a:rPr lang="lv-LV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, </a:t>
            </a:r>
            <a:r>
              <a:rPr lang="lv-LV" sz="1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Riga</a:t>
            </a:r>
            <a:r>
              <a:rPr lang="lv-LV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, Latvia</a:t>
            </a:r>
          </a:p>
        </p:txBody>
      </p:sp>
      <p:sp>
        <p:nvSpPr>
          <p:cNvPr id="6149" name="Subtitle 2"/>
          <p:cNvSpPr txBox="1">
            <a:spLocks noChangeArrowheads="1"/>
          </p:cNvSpPr>
          <p:nvPr/>
        </p:nvSpPr>
        <p:spPr bwMode="auto">
          <a:xfrm>
            <a:off x="-3175" y="2425700"/>
            <a:ext cx="91440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hangingPunct="1">
              <a:lnSpc>
                <a:spcPct val="90000"/>
              </a:lnSpc>
              <a:spcBef>
                <a:spcPts val="1000"/>
              </a:spcBef>
            </a:pPr>
            <a:r>
              <a:rPr lang="en-US" altLang="lv-LV" sz="1200" i="1" dirty="0">
                <a:solidFill>
                  <a:srgbClr val="00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State Fire and Rescue Service of the Republic of Latvia</a:t>
            </a:r>
          </a:p>
        </p:txBody>
      </p:sp>
      <p:sp>
        <p:nvSpPr>
          <p:cNvPr id="7" name="Title 1"/>
          <p:cNvSpPr txBox="1"/>
          <p:nvPr/>
        </p:nvSpPr>
        <p:spPr>
          <a:xfrm>
            <a:off x="2583" y="2776538"/>
            <a:ext cx="9138242" cy="1347787"/>
          </a:xfrm>
          <a:prstGeom prst="rect">
            <a:avLst/>
          </a:prstGeom>
          <a:noFill/>
          <a:ln cap="flat">
            <a:noFill/>
          </a:ln>
        </p:spPr>
        <p:txBody>
          <a:bodyPr anchor="b" anchorCtr="1">
            <a:normAutofit/>
          </a:bodyPr>
          <a:lstStyle/>
          <a:p>
            <a:pPr algn="ctr" defTabSz="6858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smtClean="0">
                <a:solidFill>
                  <a:srgbClr val="000000"/>
                </a:solidFill>
                <a:latin typeface="Times New Roman" panose="02020603050405020304" pitchFamily="18" charset="0"/>
                <a:ea typeface="Verdana" pitchFamily="34"/>
                <a:cs typeface="Times New Roman" panose="02020603050405020304" pitchFamily="18" charset="0"/>
              </a:rPr>
              <a:t>Thank you for your attention!</a:t>
            </a:r>
            <a:endParaRPr lang="en-GB" sz="3200" kern="0">
              <a:solidFill>
                <a:srgbClr val="000000"/>
              </a:solidFill>
              <a:latin typeface="Times New Roman" panose="02020603050405020304" pitchFamily="18" charset="0"/>
              <a:ea typeface="Verdana" pitchFamily="34"/>
              <a:cs typeface="Times New Roman" panose="02020603050405020304" pitchFamily="18" charset="0"/>
            </a:endParaRPr>
          </a:p>
        </p:txBody>
      </p:sp>
      <p:pic>
        <p:nvPicPr>
          <p:cNvPr id="9" name="Attēls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87" y="4900757"/>
            <a:ext cx="1852098" cy="1807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92588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3721</TotalTime>
  <Words>532</Words>
  <Application>Microsoft Office PowerPoint</Application>
  <PresentationFormat>On-screen Show (4:3)</PresentationFormat>
  <Paragraphs>67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Verdana</vt:lpstr>
      <vt:lpstr>Office dizains</vt:lpstr>
      <vt:lpstr>PowerPoint Presentation</vt:lpstr>
      <vt:lpstr>Three independent feasibility studies using own sets of activities, methodology, descriptions and expected results</vt:lpstr>
      <vt:lpstr>PowerPoint Presentation</vt:lpstr>
      <vt:lpstr>PowerPoint Presentation</vt:lpstr>
      <vt:lpstr>PowerPoint Presentation</vt:lpstr>
      <vt:lpstr>PowerPoint Presentation</vt:lpstr>
    </vt:vector>
  </TitlesOfParts>
  <Company>VUGD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Antra Strāla</dc:creator>
  <cp:lastModifiedBy>HOANG Tran (ECHO-EXT)</cp:lastModifiedBy>
  <cp:revision>82</cp:revision>
  <cp:lastPrinted>2015-07-07T08:16:06Z</cp:lastPrinted>
  <dcterms:created xsi:type="dcterms:W3CDTF">2015-07-07T07:11:48Z</dcterms:created>
  <dcterms:modified xsi:type="dcterms:W3CDTF">2020-11-19T17:11:28Z</dcterms:modified>
</cp:coreProperties>
</file>