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  <p:sldId id="267" r:id="rId9"/>
    <p:sldId id="269" r:id="rId10"/>
    <p:sldId id="261" r:id="rId11"/>
    <p:sldId id="26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667"/>
    <a:srgbClr val="CB9463"/>
    <a:srgbClr val="C49B6C"/>
    <a:srgbClr val="E6B154"/>
    <a:srgbClr val="F9B042"/>
    <a:srgbClr val="B78E44"/>
    <a:srgbClr val="D5DA2F"/>
    <a:srgbClr val="F4D53E"/>
    <a:srgbClr val="F39424"/>
    <a:srgbClr val="D98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73" autoAdjust="0"/>
    <p:restoredTop sz="96433" autoAdjust="0"/>
  </p:normalViewPr>
  <p:slideViewPr>
    <p:cSldViewPr snapToGrid="0" snapToObjects="1">
      <p:cViewPr>
        <p:scale>
          <a:sx n="100" d="100"/>
          <a:sy n="100" d="100"/>
        </p:scale>
        <p:origin x="-1152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F948B-CCCF-45E8-8505-8A041A386A55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06F82-FA2C-4623-B3F9-B5E795C316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59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06F82-FA2C-4623-B3F9-B5E795C3165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169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06F82-FA2C-4623-B3F9-B5E795C3165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45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D4DA-26D9-5049-84BB-D1C81E435F9B}" type="datetimeFigureOut">
              <a:rPr lang="it-IT" smtClean="0"/>
              <a:t>22/12/2016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9C27-3CEB-5D4E-B406-04187E2C71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12.png"/><Relationship Id="rId7" Type="http://schemas.openxmlformats.org/officeDocument/2006/relationships/image" Target="../media/image4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2.png"/><Relationship Id="rId9" Type="http://schemas.openxmlformats.org/officeDocument/2006/relationships/image" Target="../media/image4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ro@siti.polito.it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gliorini@siti.polit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6.emf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6.emf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3.emf"/><Relationship Id="rId1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2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" y="-1"/>
            <a:ext cx="9144000" cy="68580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794" t="83704" r="72426" b="7186"/>
          <a:stretch/>
        </p:blipFill>
        <p:spPr>
          <a:xfrm>
            <a:off x="2775284" y="1138989"/>
            <a:ext cx="3112169" cy="7539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77" y="3139669"/>
            <a:ext cx="1553692" cy="115579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68" y="3359059"/>
            <a:ext cx="1852197" cy="65012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19" y="4711499"/>
            <a:ext cx="1237752" cy="6208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51" y="4757776"/>
            <a:ext cx="1859123" cy="83589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64" y="3339535"/>
            <a:ext cx="1237752" cy="69066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696897" y="2011905"/>
            <a:ext cx="590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(Increasing </a:t>
            </a:r>
            <a:r>
              <a:rPr lang="en-US" b="1" i="1" dirty="0">
                <a:latin typeface="Avenir Black Oblique" charset="0"/>
                <a:ea typeface="Avenir Black Oblique" charset="0"/>
                <a:cs typeface="Avenir Black Oblique" charset="0"/>
              </a:rPr>
              <a:t>Res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ilience of </a:t>
            </a:r>
            <a:r>
              <a:rPr lang="en-US" b="1" i="1" dirty="0">
                <a:latin typeface="Avenir Black" charset="0"/>
                <a:ea typeface="Avenir Black" charset="0"/>
                <a:cs typeface="Avenir Black" charset="0"/>
              </a:rPr>
              <a:t>Cult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ural heritage: a supporting decision tool for the safeguarding of cultural assets)</a:t>
            </a:r>
            <a:endParaRPr lang="it-IT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37" y="4668225"/>
            <a:ext cx="932860" cy="92353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063292"/>
            <a:ext cx="2191108" cy="9486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67520"/>
            <a:ext cx="2191108" cy="141691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" y="4579426"/>
            <a:ext cx="2026582" cy="15472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9144000" cy="685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0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3"/>
          <a:srcRect l="56140" t="79835" r="7719" b="5411"/>
          <a:stretch/>
        </p:blipFill>
        <p:spPr>
          <a:xfrm>
            <a:off x="-109598" y="5629049"/>
            <a:ext cx="2368447" cy="6370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10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grpSp>
        <p:nvGrpSpPr>
          <p:cNvPr id="36" name="Gruppo 35"/>
          <p:cNvGrpSpPr/>
          <p:nvPr/>
        </p:nvGrpSpPr>
        <p:grpSpPr>
          <a:xfrm>
            <a:off x="2345883" y="-536969"/>
            <a:ext cx="2209176" cy="6693376"/>
            <a:chOff x="2534086" y="-619246"/>
            <a:chExt cx="2209176" cy="6693376"/>
          </a:xfrm>
          <a:effectLst>
            <a:outerShdw blurRad="254000" dist="762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8539" y="-619246"/>
              <a:ext cx="2193148" cy="6693376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2534086" y="4339121"/>
              <a:ext cx="2209176" cy="132343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/>
                <a:t>the </a:t>
              </a:r>
              <a:r>
                <a:rPr lang="it-IT" sz="1600" b="1" dirty="0" err="1"/>
                <a:t>automatic</a:t>
              </a:r>
              <a:r>
                <a:rPr lang="it-IT" sz="1600" dirty="0"/>
                <a:t> </a:t>
              </a:r>
              <a:r>
                <a:rPr lang="it-IT" sz="1600" b="1" dirty="0" err="1"/>
                <a:t>translation</a:t>
              </a:r>
              <a:r>
                <a:rPr lang="it-IT" sz="1600" b="1" dirty="0"/>
                <a:t> </a:t>
              </a:r>
              <a:r>
                <a:rPr lang="it-IT" sz="1600" dirty="0"/>
                <a:t>of </a:t>
              </a:r>
              <a:r>
                <a:rPr lang="it-IT" sz="1600" dirty="0" err="1"/>
                <a:t>existing</a:t>
              </a:r>
              <a:r>
                <a:rPr lang="it-IT" sz="1600" dirty="0"/>
                <a:t> cultural </a:t>
              </a:r>
              <a:r>
                <a:rPr lang="it-IT" sz="1600" dirty="0" err="1"/>
                <a:t>heritage</a:t>
              </a:r>
              <a:r>
                <a:rPr lang="it-IT" sz="1600" dirty="0"/>
                <a:t> </a:t>
              </a:r>
              <a:r>
                <a:rPr lang="it-IT" sz="1600" b="1" dirty="0" err="1"/>
                <a:t>inventories</a:t>
              </a:r>
              <a:r>
                <a:rPr lang="it-IT" sz="1600" dirty="0"/>
                <a:t> and </a:t>
              </a:r>
              <a:r>
                <a:rPr lang="it-IT" sz="1600" b="1" dirty="0" err="1"/>
                <a:t>databases</a:t>
              </a:r>
              <a:endParaRPr lang="it-IT" sz="1600" b="1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4694966" y="-1203153"/>
            <a:ext cx="2205634" cy="6693376"/>
            <a:chOff x="4618357" y="-839663"/>
            <a:chExt cx="2205634" cy="6693376"/>
          </a:xfrm>
          <a:effectLst>
            <a:outerShdw blurRad="254000" dist="762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28628" y="-839663"/>
              <a:ext cx="2193148" cy="6693376"/>
            </a:xfrm>
            <a:prstGeom prst="rect">
              <a:avLst/>
            </a:prstGeom>
          </p:spPr>
        </p:pic>
        <p:sp>
          <p:nvSpPr>
            <p:cNvPr id="26" name="Rettangolo 25"/>
            <p:cNvSpPr/>
            <p:nvPr/>
          </p:nvSpPr>
          <p:spPr>
            <a:xfrm>
              <a:off x="4618357" y="4125218"/>
              <a:ext cx="2205634" cy="132343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 err="1"/>
                <a:t>highlight</a:t>
              </a:r>
              <a:r>
                <a:rPr lang="it-IT" sz="1600" dirty="0"/>
                <a:t> </a:t>
              </a:r>
              <a:r>
                <a:rPr lang="it-IT" sz="1600" b="1" dirty="0" err="1"/>
                <a:t>further</a:t>
              </a:r>
              <a:r>
                <a:rPr lang="it-IT" sz="1600" b="1" dirty="0"/>
                <a:t> </a:t>
              </a:r>
              <a:r>
                <a:rPr lang="it-IT" sz="1600" b="1" dirty="0" err="1"/>
                <a:t>requirements</a:t>
              </a:r>
              <a:r>
                <a:rPr lang="it-IT" sz="1600" b="1" dirty="0"/>
                <a:t> </a:t>
              </a:r>
              <a:r>
                <a:rPr lang="it-IT" sz="1600" dirty="0"/>
                <a:t>from </a:t>
              </a:r>
              <a:r>
                <a:rPr lang="it-IT" sz="1600" b="1" dirty="0" err="1"/>
                <a:t>disaster</a:t>
              </a:r>
              <a:r>
                <a:rPr lang="it-IT" sz="1600" b="1" dirty="0"/>
                <a:t> </a:t>
              </a:r>
              <a:r>
                <a:rPr lang="it-IT" sz="1600" b="1" dirty="0" err="1"/>
                <a:t>risk</a:t>
              </a:r>
              <a:r>
                <a:rPr lang="it-IT" sz="1600" b="1" dirty="0"/>
                <a:t> management planning </a:t>
              </a:r>
              <a:r>
                <a:rPr lang="it-IT" sz="1600" dirty="0" err="1"/>
                <a:t>stakeholders</a:t>
              </a:r>
              <a:endParaRPr lang="it-IT" sz="1600" dirty="0"/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6849109" y="-325965"/>
            <a:ext cx="2204723" cy="6693376"/>
            <a:chOff x="6634327" y="-494135"/>
            <a:chExt cx="2204723" cy="6693376"/>
          </a:xfrm>
          <a:effectLst>
            <a:outerShdw blurRad="254000" dist="762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45902" y="-494135"/>
              <a:ext cx="2193148" cy="6693376"/>
            </a:xfrm>
            <a:prstGeom prst="rect">
              <a:avLst/>
            </a:prstGeom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27" name="Rettangolo 26"/>
            <p:cNvSpPr/>
            <p:nvPr/>
          </p:nvSpPr>
          <p:spPr>
            <a:xfrm>
              <a:off x="6634327" y="4179580"/>
              <a:ext cx="2204723" cy="181588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600" spc="-100" dirty="0"/>
                <a:t>the </a:t>
              </a:r>
              <a:r>
                <a:rPr lang="it-IT" sz="1600" spc="-100" dirty="0" err="1"/>
                <a:t>project</a:t>
              </a:r>
              <a:r>
                <a:rPr lang="it-IT" sz="1600" spc="-100" dirty="0"/>
                <a:t> </a:t>
              </a:r>
            </a:p>
            <a:p>
              <a:pPr algn="ctr"/>
              <a:r>
                <a:rPr lang="it-IT" sz="1600" spc="-100" dirty="0" err="1"/>
                <a:t>will</a:t>
              </a:r>
              <a:r>
                <a:rPr lang="it-IT" sz="1600" spc="-100" dirty="0"/>
                <a:t> </a:t>
              </a:r>
              <a:r>
                <a:rPr lang="it-IT" sz="1600" spc="-100" dirty="0" err="1"/>
                <a:t>raise</a:t>
              </a:r>
              <a:r>
                <a:rPr lang="it-IT" sz="1600" spc="-100" dirty="0"/>
                <a:t> </a:t>
              </a:r>
              <a:r>
                <a:rPr lang="it-IT" sz="1600" spc="-100" dirty="0" err="1"/>
                <a:t>awareness</a:t>
              </a:r>
              <a:r>
                <a:rPr lang="it-IT" sz="1600" spc="-100" dirty="0"/>
                <a:t> </a:t>
              </a:r>
            </a:p>
            <a:p>
              <a:pPr algn="ctr"/>
              <a:r>
                <a:rPr lang="it-IT" sz="1600" spc="-100" dirty="0"/>
                <a:t>on CH </a:t>
              </a:r>
              <a:r>
                <a:rPr lang="it-IT" sz="1600" spc="-100" dirty="0" err="1"/>
                <a:t>protection</a:t>
              </a:r>
              <a:r>
                <a:rPr lang="it-IT" sz="1600" spc="-100" dirty="0"/>
                <a:t> </a:t>
              </a:r>
              <a:r>
                <a:rPr lang="it-IT" sz="1600" spc="-100" dirty="0" err="1"/>
                <a:t>needs</a:t>
              </a:r>
              <a:r>
                <a:rPr lang="it-IT" sz="1600" spc="-100" dirty="0"/>
                <a:t> in Europe, </a:t>
              </a:r>
              <a:r>
                <a:rPr lang="it-IT" sz="1600" spc="-100" dirty="0" err="1"/>
                <a:t>fostering</a:t>
              </a:r>
              <a:r>
                <a:rPr lang="it-IT" sz="1600" spc="-100" dirty="0"/>
                <a:t> </a:t>
              </a:r>
              <a:r>
                <a:rPr lang="it-IT" sz="1600" b="1" spc="-100" dirty="0" err="1"/>
                <a:t>investments</a:t>
              </a:r>
              <a:r>
                <a:rPr lang="it-IT" sz="1600" b="1" spc="-100" dirty="0"/>
                <a:t> and </a:t>
              </a:r>
              <a:r>
                <a:rPr lang="it-IT" sz="1600" b="1" spc="-100" dirty="0" err="1"/>
                <a:t>interests</a:t>
              </a:r>
              <a:r>
                <a:rPr lang="it-IT" sz="1600" b="1" spc="-100" dirty="0"/>
                <a:t> by private/public </a:t>
              </a:r>
              <a:r>
                <a:rPr lang="it-IT" sz="1600" b="1" spc="-100" dirty="0" err="1"/>
                <a:t>stakeholders</a:t>
              </a:r>
              <a:r>
                <a:rPr lang="it-IT" sz="1600" spc="-100" dirty="0"/>
                <a:t>.</a:t>
              </a: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4251600" y="-3860989"/>
            <a:ext cx="2193148" cy="6693376"/>
            <a:chOff x="4271347" y="-3734234"/>
            <a:chExt cx="2193148" cy="6693376"/>
          </a:xfrm>
          <a:effectLst>
            <a:outerShdw blurRad="254000" dist="762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71347" y="-3734234"/>
              <a:ext cx="2193148" cy="6693376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4290286" y="1476224"/>
              <a:ext cx="2162634" cy="830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/>
                <a:t>the </a:t>
              </a:r>
              <a:r>
                <a:rPr lang="it-IT" sz="1600" b="1" dirty="0" err="1"/>
                <a:t>translation</a:t>
              </a:r>
              <a:r>
                <a:rPr lang="it-IT" sz="1600" dirty="0"/>
                <a:t> of the </a:t>
              </a:r>
              <a:r>
                <a:rPr lang="it-IT" sz="1600" dirty="0" err="1"/>
                <a:t>system</a:t>
              </a:r>
              <a:r>
                <a:rPr lang="it-IT" sz="1600" dirty="0"/>
                <a:t> to </a:t>
              </a:r>
              <a:r>
                <a:rPr lang="it-IT" sz="1600" dirty="0" err="1"/>
                <a:t>Linked</a:t>
              </a:r>
              <a:r>
                <a:rPr lang="it-IT" sz="1600" dirty="0"/>
                <a:t> Open Data (</a:t>
              </a:r>
              <a:r>
                <a:rPr lang="it-IT" sz="1600" b="1" dirty="0"/>
                <a:t>LOD</a:t>
              </a:r>
              <a:r>
                <a:rPr lang="it-IT" sz="1600" dirty="0"/>
                <a:t>) </a:t>
              </a: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6570793" y="-3273520"/>
            <a:ext cx="2193148" cy="6693376"/>
            <a:chOff x="6919101" y="-3146562"/>
            <a:chExt cx="2193148" cy="6693376"/>
          </a:xfrm>
          <a:effectLst>
            <a:outerShdw blurRad="254000" dist="762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19101" y="-3146562"/>
              <a:ext cx="2193148" cy="6693376"/>
            </a:xfrm>
            <a:prstGeom prst="rect">
              <a:avLst/>
            </a:prstGeom>
          </p:spPr>
        </p:pic>
        <p:sp>
          <p:nvSpPr>
            <p:cNvPr id="24" name="Rettangolo 23"/>
            <p:cNvSpPr/>
            <p:nvPr/>
          </p:nvSpPr>
          <p:spPr>
            <a:xfrm>
              <a:off x="7090522" y="2045611"/>
              <a:ext cx="1895216" cy="830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 err="1"/>
                <a:t>other</a:t>
              </a:r>
              <a:r>
                <a:rPr lang="it-IT" sz="1600" b="1" dirty="0"/>
                <a:t> </a:t>
              </a:r>
              <a:r>
                <a:rPr lang="it-IT" sz="1600" b="1" dirty="0" err="1"/>
                <a:t>kinds</a:t>
              </a:r>
              <a:r>
                <a:rPr lang="it-IT" sz="1600" b="1" dirty="0"/>
                <a:t> </a:t>
              </a:r>
              <a:r>
                <a:rPr lang="it-IT" sz="1600" dirty="0"/>
                <a:t>of</a:t>
              </a:r>
              <a:r>
                <a:rPr lang="it-IT" sz="1600" b="1" dirty="0"/>
                <a:t> </a:t>
              </a:r>
              <a:r>
                <a:rPr lang="it-IT" sz="1600" b="1" dirty="0" err="1"/>
                <a:t>modelling</a:t>
              </a:r>
              <a:r>
                <a:rPr lang="it-IT" sz="1600" b="1" dirty="0"/>
                <a:t> </a:t>
              </a:r>
              <a:r>
                <a:rPr lang="it-IT" sz="1600" dirty="0"/>
                <a:t>and</a:t>
              </a:r>
              <a:r>
                <a:rPr lang="it-IT" sz="1600" b="1" dirty="0"/>
                <a:t> </a:t>
              </a:r>
              <a:r>
                <a:rPr lang="it-IT" sz="1600" b="1" dirty="0" err="1"/>
                <a:t>analysis</a:t>
              </a:r>
              <a:r>
                <a:rPr lang="it-IT" sz="1600" b="1" dirty="0"/>
                <a:t> </a:t>
              </a:r>
              <a:r>
                <a:rPr lang="it-IT" sz="1600" b="1" dirty="0" err="1"/>
                <a:t>algorithms</a:t>
              </a:r>
              <a:endParaRPr lang="it-IT" sz="1600" b="1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2027011" y="-3259561"/>
            <a:ext cx="2193148" cy="6693376"/>
            <a:chOff x="2095613" y="-3317603"/>
            <a:chExt cx="2193148" cy="6693376"/>
          </a:xfrm>
          <a:effectLst>
            <a:outerShdw blurRad="254000" dist="76200" dir="2700000" sx="101000" sy="101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95613" y="-3317603"/>
              <a:ext cx="2193148" cy="6693376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2098730" y="1643677"/>
              <a:ext cx="2186914" cy="1323439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it-IT" sz="1600" dirty="0"/>
                <a:t>the </a:t>
              </a:r>
              <a:r>
                <a:rPr lang="it-IT" sz="1600" dirty="0" err="1"/>
                <a:t>inclusion</a:t>
              </a:r>
              <a:r>
                <a:rPr lang="it-IT" sz="1600" dirty="0"/>
                <a:t> of the </a:t>
              </a:r>
              <a:r>
                <a:rPr lang="it-IT" sz="1600" b="1" dirty="0"/>
                <a:t>management</a:t>
              </a:r>
              <a:r>
                <a:rPr lang="it-IT" sz="1600" dirty="0"/>
                <a:t> of </a:t>
              </a:r>
              <a:r>
                <a:rPr lang="it-IT" sz="1600" dirty="0" err="1"/>
                <a:t>further</a:t>
              </a:r>
              <a:r>
                <a:rPr lang="it-IT" sz="1600" dirty="0"/>
                <a:t> </a:t>
              </a:r>
              <a:r>
                <a:rPr lang="it-IT" sz="1600" b="1" dirty="0" err="1"/>
                <a:t>kinds</a:t>
              </a:r>
              <a:r>
                <a:rPr lang="it-IT" sz="1600" dirty="0"/>
                <a:t> </a:t>
              </a:r>
              <a:r>
                <a:rPr lang="it-IT" sz="1600" b="1" dirty="0"/>
                <a:t>of </a:t>
              </a:r>
              <a:r>
                <a:rPr lang="it-IT" sz="1600" b="1" dirty="0" err="1"/>
                <a:t>disasters</a:t>
              </a:r>
              <a:r>
                <a:rPr lang="it-IT" sz="1600" b="1" dirty="0"/>
                <a:t> </a:t>
              </a:r>
              <a:r>
                <a:rPr lang="it-IT" sz="1600" dirty="0"/>
                <a:t>in the database and </a:t>
              </a:r>
              <a:r>
                <a:rPr lang="it-IT" sz="1600" dirty="0" err="1"/>
                <a:t>risk</a:t>
              </a:r>
              <a:r>
                <a:rPr lang="it-IT" sz="1600" dirty="0"/>
                <a:t> </a:t>
              </a:r>
              <a:r>
                <a:rPr lang="it-IT" sz="1600" dirty="0" err="1"/>
                <a:t>analysis</a:t>
              </a:r>
              <a:r>
                <a:rPr lang="it-IT" sz="1600" dirty="0"/>
                <a:t> </a:t>
              </a:r>
              <a:r>
                <a:rPr lang="it-IT" sz="1600" dirty="0" err="1"/>
                <a:t>algorithms</a:t>
              </a:r>
              <a:endParaRPr lang="it-IT" sz="1600" dirty="0"/>
            </a:p>
          </p:txBody>
        </p:sp>
      </p:grpSp>
      <p:sp>
        <p:nvSpPr>
          <p:cNvPr id="39" name="CasellaDiTesto 38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388" y="1342665"/>
            <a:ext cx="85693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b="1" i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3200" b="1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Olivero</a:t>
            </a:r>
          </a:p>
          <a:p>
            <a:pPr algn="ctr">
              <a:defRPr/>
            </a:pPr>
            <a:endParaRPr lang="it-IT" sz="4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</a:t>
            </a:r>
            <a:r>
              <a:rPr lang="en-US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and Business Models for Energy Networks and Infrastructures</a:t>
            </a:r>
            <a:endParaRPr lang="it-IT"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 for </a:t>
            </a: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it-IT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Pier Carlo </a:t>
            </a: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Boggio</a:t>
            </a: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61</a:t>
            </a:r>
          </a:p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10138 Torino</a:t>
            </a:r>
          </a:p>
          <a:p>
            <a:pPr algn="ctr">
              <a:defRPr/>
            </a:pP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+39 011 1975 1111</a:t>
            </a:r>
          </a:p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Mobile: +39 335 12 73 521</a:t>
            </a:r>
          </a:p>
          <a:p>
            <a:pPr algn="ctr">
              <a:defRPr/>
            </a:pPr>
            <a:endParaRPr lang="it-IT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it-IT" sz="1400" b="1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olivero@siti.polito.it</a:t>
            </a:r>
            <a:endParaRPr lang="it-IT" sz="1400" b="1" dirty="0">
              <a:solidFill>
                <a:srgbClr val="1F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sz="1400" b="1" dirty="0">
              <a:solidFill>
                <a:srgbClr val="1F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sz="1400" b="1" dirty="0">
              <a:solidFill>
                <a:srgbClr val="1F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2400" b="1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</a:t>
            </a:r>
            <a:r>
              <a:rPr lang="it-IT" sz="2400" b="1" dirty="0" err="1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Migliorini</a:t>
            </a:r>
            <a:endParaRPr lang="it-IT" sz="2400" b="1" dirty="0">
              <a:solidFill>
                <a:srgbClr val="1F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it-IT" sz="1400" b="1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migliorini@siti.polito.it</a:t>
            </a:r>
            <a:endParaRPr lang="it-IT" sz="1400" b="1" dirty="0">
              <a:solidFill>
                <a:srgbClr val="1F64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t-IT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www.siti.polito.it</a:t>
            </a:r>
          </a:p>
          <a:p>
            <a:pPr algn="ctr">
              <a:defRPr/>
            </a:pPr>
            <a:endParaRPr lang="it-IT" sz="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1"/>
          <p:cNvSpPr txBox="1">
            <a:spLocks noChangeArrowheads="1"/>
          </p:cNvSpPr>
          <p:nvPr/>
        </p:nvSpPr>
        <p:spPr bwMode="auto">
          <a:xfrm>
            <a:off x="3311525" y="905061"/>
            <a:ext cx="2339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3200" dirty="0" err="1">
                <a:latin typeface="Verdana" charset="0"/>
                <a:ea typeface="Raavi" charset="0"/>
                <a:cs typeface="Raavi" charset="0"/>
              </a:rPr>
              <a:t>Thank</a:t>
            </a:r>
            <a:r>
              <a:rPr lang="it-IT" altLang="it-IT" sz="3200" dirty="0">
                <a:latin typeface="Verdana" charset="0"/>
                <a:ea typeface="Raavi" charset="0"/>
                <a:cs typeface="Raavi" charset="0"/>
              </a:rPr>
              <a:t> </a:t>
            </a:r>
            <a:r>
              <a:rPr lang="it-IT" altLang="it-IT" sz="3200" dirty="0" err="1">
                <a:latin typeface="Verdana" charset="0"/>
                <a:ea typeface="Raavi" charset="0"/>
                <a:cs typeface="Raavi" charset="0"/>
              </a:rPr>
              <a:t>you</a:t>
            </a:r>
            <a:endParaRPr lang="it-IT" altLang="it-IT" sz="3200" dirty="0">
              <a:latin typeface="Verdana" charset="0"/>
              <a:ea typeface="Raavi" charset="0"/>
              <a:cs typeface="Raavi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11</a:t>
            </a:r>
            <a:endParaRPr lang="it-IT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9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56140" t="79835" r="7719" b="5411"/>
          <a:stretch/>
        </p:blipFill>
        <p:spPr>
          <a:xfrm>
            <a:off x="-109598" y="1362569"/>
            <a:ext cx="2368447" cy="6370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" y="-9144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2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616065" y="745452"/>
            <a:ext cx="252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rgbClr val="1F64AE"/>
                </a:solidFill>
                <a:ea typeface="Avenir Book" charset="0"/>
                <a:cs typeface="Avenir Book" charset="0"/>
              </a:rPr>
              <a:t>SiTI</a:t>
            </a:r>
            <a:r>
              <a:rPr lang="it-IT" sz="1600" dirty="0">
                <a:ea typeface="Avenir Book" charset="0"/>
                <a:cs typeface="Avenir Book" charset="0"/>
              </a:rPr>
              <a:t> - Istituto Superiore sui Sistemi Territoriali per l'Innovazione (coordinator)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6616065" y="4165426"/>
            <a:ext cx="2527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F64AE"/>
                </a:solidFill>
              </a:rPr>
              <a:t>CORILA</a:t>
            </a:r>
            <a:r>
              <a:rPr lang="it-IT" sz="1400" dirty="0"/>
              <a:t> </a:t>
            </a:r>
            <a:r>
              <a:rPr lang="mr-IN" sz="1400" dirty="0"/>
              <a:t>–</a:t>
            </a:r>
            <a:r>
              <a:rPr lang="it-IT" sz="1400" dirty="0"/>
              <a:t> </a:t>
            </a:r>
            <a:r>
              <a:rPr lang="it-IT" sz="1400" dirty="0" err="1"/>
              <a:t>Consortium</a:t>
            </a:r>
            <a:r>
              <a:rPr lang="it-IT" sz="1400" dirty="0"/>
              <a:t> for </a:t>
            </a:r>
            <a:r>
              <a:rPr lang="it-IT" sz="1400" dirty="0" err="1"/>
              <a:t>managing</a:t>
            </a:r>
            <a:r>
              <a:rPr lang="it-IT" sz="1400" dirty="0"/>
              <a:t> </a:t>
            </a:r>
            <a:r>
              <a:rPr lang="it-IT" sz="1400" dirty="0" err="1"/>
              <a:t>research</a:t>
            </a:r>
            <a:r>
              <a:rPr lang="it-IT" sz="1400" dirty="0"/>
              <a:t> </a:t>
            </a:r>
            <a:r>
              <a:rPr lang="it-IT" sz="1400" dirty="0" err="1"/>
              <a:t>activities</a:t>
            </a:r>
            <a:r>
              <a:rPr lang="it-IT" sz="1400" dirty="0"/>
              <a:t> in the </a:t>
            </a:r>
            <a:r>
              <a:rPr lang="it-IT" sz="1400" dirty="0" err="1"/>
              <a:t>Venice</a:t>
            </a:r>
            <a:r>
              <a:rPr lang="it-IT" sz="1400" dirty="0"/>
              <a:t> </a:t>
            </a:r>
            <a:r>
              <a:rPr lang="it-IT" sz="1400" dirty="0" err="1"/>
              <a:t>Lagoon</a:t>
            </a:r>
            <a:r>
              <a:rPr lang="it-IT" sz="1400" dirty="0"/>
              <a:t> </a:t>
            </a:r>
            <a:r>
              <a:rPr lang="it-IT" sz="1400" dirty="0" err="1"/>
              <a:t>system</a:t>
            </a:r>
            <a:endParaRPr lang="it-IT" sz="1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6616065" y="3602820"/>
            <a:ext cx="2527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F64AE"/>
                </a:solidFill>
              </a:rPr>
              <a:t>POLITO</a:t>
            </a:r>
            <a:r>
              <a:rPr lang="it-IT" sz="1400" b="1" dirty="0"/>
              <a:t> </a:t>
            </a:r>
            <a:r>
              <a:rPr lang="mr-IN" sz="1400" dirty="0"/>
              <a:t>–</a:t>
            </a:r>
            <a:r>
              <a:rPr lang="it-IT" sz="1400" dirty="0"/>
              <a:t> Politecnico di Torino</a:t>
            </a:r>
            <a:endParaRPr lang="it-IT" sz="14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6616065" y="2824771"/>
            <a:ext cx="252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F64AE"/>
                </a:solidFill>
              </a:rPr>
              <a:t>TUB</a:t>
            </a:r>
            <a:r>
              <a:rPr lang="it-IT" sz="1400" b="1" dirty="0"/>
              <a:t> </a:t>
            </a:r>
            <a:r>
              <a:rPr lang="mr-IN" sz="1400" dirty="0"/>
              <a:t>– </a:t>
            </a:r>
            <a:r>
              <a:rPr lang="it-IT" sz="1400" dirty="0" err="1"/>
              <a:t>Technische</a:t>
            </a:r>
            <a:r>
              <a:rPr lang="it-IT" sz="1400" dirty="0"/>
              <a:t> </a:t>
            </a:r>
            <a:r>
              <a:rPr lang="it-IT" sz="1400" dirty="0" err="1"/>
              <a:t>Universität</a:t>
            </a:r>
            <a:r>
              <a:rPr lang="it-IT" sz="1400" dirty="0"/>
              <a:t> </a:t>
            </a:r>
            <a:r>
              <a:rPr lang="it-IT" sz="1400" dirty="0" err="1"/>
              <a:t>Berlin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6616065" y="1831278"/>
            <a:ext cx="2527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F64AE"/>
                </a:solidFill>
              </a:rPr>
              <a:t>UNISDR</a:t>
            </a:r>
            <a:r>
              <a:rPr lang="it-IT" sz="1400" b="1" dirty="0"/>
              <a:t> </a:t>
            </a:r>
            <a:r>
              <a:rPr lang="mr-IN" sz="1400" dirty="0"/>
              <a:t>–</a:t>
            </a:r>
            <a:r>
              <a:rPr lang="it-IT" sz="1400" dirty="0"/>
              <a:t> The </a:t>
            </a:r>
            <a:r>
              <a:rPr lang="it-IT" sz="1400" dirty="0" err="1"/>
              <a:t>United</a:t>
            </a:r>
            <a:r>
              <a:rPr lang="it-IT" sz="1400" dirty="0"/>
              <a:t> Nations Office for </a:t>
            </a:r>
            <a:r>
              <a:rPr lang="it-IT" sz="1400" dirty="0" err="1"/>
              <a:t>Disaster</a:t>
            </a:r>
            <a:r>
              <a:rPr lang="it-IT" sz="1400" dirty="0"/>
              <a:t> </a:t>
            </a:r>
            <a:r>
              <a:rPr lang="it-IT" sz="1400" dirty="0" err="1"/>
              <a:t>Risk</a:t>
            </a:r>
            <a:r>
              <a:rPr lang="it-IT" sz="1400" dirty="0"/>
              <a:t> </a:t>
            </a:r>
            <a:r>
              <a:rPr lang="it-IT" sz="1400" dirty="0" err="1"/>
              <a:t>Reduction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616065" y="5158917"/>
            <a:ext cx="2527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1F64AE"/>
                </a:solidFill>
              </a:rPr>
              <a:t>SDIS 04 </a:t>
            </a:r>
            <a:r>
              <a:rPr lang="mr-IN" sz="1400" dirty="0"/>
              <a:t>–</a:t>
            </a:r>
            <a:r>
              <a:rPr lang="it-IT" sz="1400" dirty="0"/>
              <a:t> Service </a:t>
            </a:r>
            <a:r>
              <a:rPr lang="it-IT" sz="1400" dirty="0" err="1"/>
              <a:t>Départemental</a:t>
            </a:r>
            <a:r>
              <a:rPr lang="it-IT" sz="1400" dirty="0"/>
              <a:t> d’</a:t>
            </a:r>
            <a:r>
              <a:rPr lang="it-IT" sz="1400" dirty="0" err="1"/>
              <a:t>Incendie</a:t>
            </a:r>
            <a:r>
              <a:rPr lang="it-IT" sz="1400" dirty="0"/>
              <a:t> et de </a:t>
            </a:r>
            <a:r>
              <a:rPr lang="it-IT" sz="1400" dirty="0" err="1"/>
              <a:t>Secours</a:t>
            </a:r>
            <a:r>
              <a:rPr lang="it-IT" sz="1400" dirty="0"/>
              <a:t> </a:t>
            </a:r>
            <a:r>
              <a:rPr lang="it-IT" sz="1400" dirty="0" err="1"/>
              <a:t>des</a:t>
            </a:r>
            <a:r>
              <a:rPr lang="it-IT" sz="1400" dirty="0"/>
              <a:t> Alpes de Haute-Provence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9" name="Immagin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3516" r="4369" b="369"/>
          <a:stretch/>
        </p:blipFill>
        <p:spPr>
          <a:xfrm>
            <a:off x="2291939" y="605643"/>
            <a:ext cx="4251366" cy="562890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9144000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086" y="3705171"/>
            <a:ext cx="2235200" cy="2413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788514" y="3365365"/>
            <a:ext cx="2446398" cy="673100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56576" y="4340472"/>
            <a:ext cx="1597022" cy="673100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345099" y="5315580"/>
            <a:ext cx="1889811" cy="6731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0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5"/>
          <a:srcRect l="56140" t="79835" r="7719" b="5411"/>
          <a:stretch/>
        </p:blipFill>
        <p:spPr>
          <a:xfrm>
            <a:off x="-109598" y="1972066"/>
            <a:ext cx="2368447" cy="6370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3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  <a:p>
            <a:pPr algn="ctr"/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1012" y="761756"/>
            <a:ext cx="2235200" cy="24130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314" y="761756"/>
            <a:ext cx="2235200" cy="24130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012" y="3683550"/>
            <a:ext cx="2235200" cy="2413000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5616" y="765916"/>
            <a:ext cx="2235200" cy="2413000"/>
          </a:xfrm>
          <a:prstGeom prst="rect">
            <a:avLst/>
          </a:prstGeom>
        </p:spPr>
      </p:pic>
      <p:sp>
        <p:nvSpPr>
          <p:cNvPr id="35" name="CasellaDiTesto 34"/>
          <p:cNvSpPr txBox="1"/>
          <p:nvPr/>
        </p:nvSpPr>
        <p:spPr>
          <a:xfrm>
            <a:off x="2493324" y="1717810"/>
            <a:ext cx="1690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CH </a:t>
            </a:r>
            <a:r>
              <a:rPr lang="it-IT" sz="1400" dirty="0" err="1"/>
              <a:t>protection</a:t>
            </a:r>
            <a:r>
              <a:rPr lang="it-IT" sz="1400" dirty="0"/>
              <a:t> and management </a:t>
            </a:r>
            <a:r>
              <a:rPr lang="it-IT" sz="1400" dirty="0" err="1"/>
              <a:t>entities</a:t>
            </a:r>
            <a:endParaRPr lang="it-IT" sz="14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4825626" y="4813114"/>
            <a:ext cx="169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Research</a:t>
            </a:r>
            <a:r>
              <a:rPr lang="it-IT" sz="1400" dirty="0"/>
              <a:t> </a:t>
            </a:r>
          </a:p>
          <a:p>
            <a:pPr algn="ctr"/>
            <a:r>
              <a:rPr lang="it-IT" sz="1400" dirty="0"/>
              <a:t>centres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505238" y="4806997"/>
            <a:ext cx="169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Governmental</a:t>
            </a:r>
            <a:r>
              <a:rPr lang="it-IT" sz="1400" dirty="0"/>
              <a:t> </a:t>
            </a:r>
            <a:r>
              <a:rPr lang="it-IT" sz="1400" dirty="0" err="1"/>
              <a:t>Authorities</a:t>
            </a:r>
            <a:r>
              <a:rPr lang="it-IT" sz="1400" dirty="0"/>
              <a:t> 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4816856" y="1933253"/>
            <a:ext cx="169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Emergency </a:t>
            </a:r>
            <a:r>
              <a:rPr lang="it-IT" sz="1400" dirty="0" err="1"/>
              <a:t>operators</a:t>
            </a:r>
            <a:endParaRPr lang="it-IT" sz="14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7153516" y="1932939"/>
            <a:ext cx="169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/>
              <a:t>Citizens</a:t>
            </a:r>
            <a:r>
              <a:rPr lang="it-IT" sz="1400" dirty="0"/>
              <a:t> &amp; </a:t>
            </a:r>
            <a:r>
              <a:rPr lang="it-IT" sz="1400" dirty="0" err="1"/>
              <a:t>local</a:t>
            </a:r>
            <a:r>
              <a:rPr lang="it-IT" sz="1400" dirty="0"/>
              <a:t> </a:t>
            </a:r>
            <a:r>
              <a:rPr lang="it-IT" sz="1400" dirty="0" err="1"/>
              <a:t>communities</a:t>
            </a:r>
            <a:endParaRPr lang="it-IT" sz="1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27520" y="3378750"/>
            <a:ext cx="231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PROJECT’S DURATION: </a:t>
            </a:r>
            <a:r>
              <a:rPr lang="it-IT" b="1" dirty="0"/>
              <a:t>18 </a:t>
            </a:r>
            <a:r>
              <a:rPr lang="it-IT" b="1" dirty="0" err="1"/>
              <a:t>months</a:t>
            </a:r>
            <a:endParaRPr lang="it-IT" b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764872" y="4362547"/>
            <a:ext cx="1365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TOTAL COST: </a:t>
            </a:r>
          </a:p>
          <a:p>
            <a:pPr algn="r"/>
            <a:r>
              <a:rPr lang="it-IT" b="1" dirty="0"/>
              <a:t>791,893 €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441567" y="5328964"/>
            <a:ext cx="168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EC co-</a:t>
            </a:r>
            <a:r>
              <a:rPr lang="it-IT" dirty="0" err="1"/>
              <a:t>financing</a:t>
            </a:r>
            <a:r>
              <a:rPr lang="it-IT" dirty="0"/>
              <a:t>: </a:t>
            </a:r>
            <a:r>
              <a:rPr lang="it-IT" b="1" dirty="0"/>
              <a:t>593.913,83 €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843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"/>
            <a:ext cx="9144000" cy="6858000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610" y="1544210"/>
            <a:ext cx="3114413" cy="86140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0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 rotWithShape="1">
          <a:blip r:embed="rId4"/>
          <a:srcRect l="56140" t="79835" r="7719" b="5411"/>
          <a:stretch/>
        </p:blipFill>
        <p:spPr>
          <a:xfrm>
            <a:off x="-109598" y="2581563"/>
            <a:ext cx="2368447" cy="6370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  <a:p>
            <a:pPr algn="ctr"/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sp>
        <p:nvSpPr>
          <p:cNvPr id="37" name="Rettangolo 36"/>
          <p:cNvSpPr/>
          <p:nvPr/>
        </p:nvSpPr>
        <p:spPr>
          <a:xfrm rot="16200000">
            <a:off x="4616189" y="2245504"/>
            <a:ext cx="2101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it-IT" b="1" u="sng" dirty="0" err="1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Disasters</a:t>
            </a:r>
            <a:r>
              <a:rPr lang="it-IT" b="1" u="sng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u="sng" dirty="0">
              <a:solidFill>
                <a:srgbClr val="1F64AE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 rot="16200000">
            <a:off x="4214733" y="4623188"/>
            <a:ext cx="29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err="1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Manmade</a:t>
            </a:r>
            <a:r>
              <a:rPr lang="it-IT" b="1" u="sng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u="sng" dirty="0" err="1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r>
              <a:rPr lang="it-IT" b="1" u="sng" dirty="0">
                <a:solidFill>
                  <a:srgbClr val="1F64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u="sng" dirty="0">
              <a:solidFill>
                <a:srgbClr val="1F64AE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2258762" y="2973483"/>
            <a:ext cx="28711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Art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Witnesses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of culture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Universal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Mankind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High market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5944848" y="1471621"/>
            <a:ext cx="3260533" cy="1918286"/>
            <a:chOff x="6158332" y="1598046"/>
            <a:chExt cx="3663305" cy="2197528"/>
          </a:xfrm>
        </p:grpSpPr>
        <p:grpSp>
          <p:nvGrpSpPr>
            <p:cNvPr id="3" name="Gruppo 2"/>
            <p:cNvGrpSpPr/>
            <p:nvPr/>
          </p:nvGrpSpPr>
          <p:grpSpPr>
            <a:xfrm>
              <a:off x="7959256" y="1598046"/>
              <a:ext cx="1804946" cy="1089588"/>
              <a:chOff x="7959256" y="1598046"/>
              <a:chExt cx="1804946" cy="1089588"/>
            </a:xfrm>
          </p:grpSpPr>
          <p:pic>
            <p:nvPicPr>
              <p:cNvPr id="25" name="Picture 8" descr="http://www.coolgeography.co.uk/GCSE/Year11/Managing%20Hazards/Earthquakes/070531_kobe_earthquake.jpg"/>
              <p:cNvPicPr>
                <a:picLocks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60" r="20414"/>
              <a:stretch/>
            </p:blipFill>
            <p:spPr bwMode="auto">
              <a:xfrm>
                <a:off x="7959256" y="1598046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CasellaDiTesto 26"/>
              <p:cNvSpPr txBox="1"/>
              <p:nvPr/>
            </p:nvSpPr>
            <p:spPr>
              <a:xfrm>
                <a:off x="7959256" y="2335054"/>
                <a:ext cx="1804946" cy="352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err="1">
                    <a:solidFill>
                      <a:schemeClr val="bg1"/>
                    </a:solidFill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Earthquakes</a:t>
                </a:r>
                <a:endParaRPr lang="it-IT" sz="1400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uppo 1"/>
            <p:cNvGrpSpPr/>
            <p:nvPr/>
          </p:nvGrpSpPr>
          <p:grpSpPr>
            <a:xfrm>
              <a:off x="6159256" y="1638245"/>
              <a:ext cx="1800000" cy="1050462"/>
              <a:chOff x="5207745" y="1636794"/>
              <a:chExt cx="1800000" cy="1085472"/>
            </a:xfrm>
          </p:grpSpPr>
          <p:pic>
            <p:nvPicPr>
              <p:cNvPr id="33" name="Picture 12" descr="http://www.xconomy.com/wordpress/wp-content/images/2013/09/BoulderFloodMain.png"/>
              <p:cNvPicPr>
                <a:picLocks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9" t="-736" r="6874" b="736"/>
              <a:stretch/>
            </p:blipFill>
            <p:spPr bwMode="auto">
              <a:xfrm>
                <a:off x="5207745" y="1636794"/>
                <a:ext cx="1800000" cy="1085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CasellaDiTesto 31"/>
              <p:cNvSpPr txBox="1"/>
              <p:nvPr/>
            </p:nvSpPr>
            <p:spPr>
              <a:xfrm>
                <a:off x="5214772" y="2342633"/>
                <a:ext cx="1792973" cy="36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err="1">
                    <a:solidFill>
                      <a:schemeClr val="bg1"/>
                    </a:solidFill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Floodings</a:t>
                </a:r>
                <a:endParaRPr lang="it-IT" sz="1400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Gruppo 3"/>
            <p:cNvGrpSpPr/>
            <p:nvPr/>
          </p:nvGrpSpPr>
          <p:grpSpPr>
            <a:xfrm>
              <a:off x="6158332" y="2675288"/>
              <a:ext cx="1800975" cy="1120286"/>
              <a:chOff x="6166282" y="2666870"/>
              <a:chExt cx="1800975" cy="1120286"/>
            </a:xfrm>
          </p:grpSpPr>
          <p:pic>
            <p:nvPicPr>
              <p:cNvPr id="29" name="Picture 10" descr="http://upload.wikimedia.org/wikipedia/commons/9/95/FirePhotography.jpg"/>
              <p:cNvPicPr>
                <a:picLocks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58"/>
              <a:stretch/>
            </p:blipFill>
            <p:spPr bwMode="auto">
              <a:xfrm>
                <a:off x="6167257" y="2666870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sellaDiTesto 29"/>
              <p:cNvSpPr txBox="1"/>
              <p:nvPr/>
            </p:nvSpPr>
            <p:spPr>
              <a:xfrm>
                <a:off x="6166282" y="3448602"/>
                <a:ext cx="17929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 err="1">
                    <a:solidFill>
                      <a:schemeClr val="bg1"/>
                    </a:solidFill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Fires</a:t>
                </a:r>
                <a:endParaRPr lang="it-IT" sz="1400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uppo 4"/>
            <p:cNvGrpSpPr/>
            <p:nvPr/>
          </p:nvGrpSpPr>
          <p:grpSpPr>
            <a:xfrm>
              <a:off x="7905013" y="2675969"/>
              <a:ext cx="1916624" cy="1113948"/>
              <a:chOff x="7905013" y="2675969"/>
              <a:chExt cx="1916624" cy="1113948"/>
            </a:xfrm>
          </p:grpSpPr>
          <p:pic>
            <p:nvPicPr>
              <p:cNvPr id="36" name="Picture 14" descr="http://cdn.arstechnica.net/wp-content/uploads/2014/06/tornado-lightning-lrg.png"/>
              <p:cNvPicPr>
                <a:picLocks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92" r="20550"/>
              <a:stretch/>
            </p:blipFill>
            <p:spPr bwMode="auto">
              <a:xfrm>
                <a:off x="7959256" y="2675969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CasellaDiTesto 34"/>
              <p:cNvSpPr txBox="1"/>
              <p:nvPr/>
            </p:nvSpPr>
            <p:spPr>
              <a:xfrm>
                <a:off x="7905013" y="3451363"/>
                <a:ext cx="1916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400" dirty="0">
                    <a:solidFill>
                      <a:schemeClr val="bg1"/>
                    </a:solidFill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Extreme </a:t>
                </a:r>
                <a:r>
                  <a:rPr lang="it-IT" sz="1400" dirty="0" err="1">
                    <a:solidFill>
                      <a:schemeClr val="bg1"/>
                    </a:solidFill>
                    <a:effectLst>
                      <a:outerShdw blurRad="50800" dist="762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conditions</a:t>
                </a:r>
                <a:endParaRPr lang="it-IT" sz="1400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uppo 10"/>
          <p:cNvGrpSpPr/>
          <p:nvPr/>
        </p:nvGrpSpPr>
        <p:grpSpPr>
          <a:xfrm>
            <a:off x="5891541" y="3352642"/>
            <a:ext cx="3255289" cy="2895236"/>
            <a:chOff x="5488424" y="2959925"/>
            <a:chExt cx="3655576" cy="3230751"/>
          </a:xfrm>
        </p:grpSpPr>
        <p:grpSp>
          <p:nvGrpSpPr>
            <p:cNvPr id="7" name="Gruppo 6"/>
            <p:cNvGrpSpPr/>
            <p:nvPr/>
          </p:nvGrpSpPr>
          <p:grpSpPr>
            <a:xfrm>
              <a:off x="5543730" y="2959925"/>
              <a:ext cx="3600270" cy="3230751"/>
              <a:chOff x="6166012" y="3964368"/>
              <a:chExt cx="3600270" cy="3230751"/>
            </a:xfrm>
          </p:grpSpPr>
          <p:pic>
            <p:nvPicPr>
              <p:cNvPr id="44" name="Picture 2" descr="http://www1.adnkronos.com/IGN/Assets/Imgs/provvisori_1/hjtyurtur--400x300.jpg"/>
              <p:cNvPicPr>
                <a:picLocks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6282" y="3964368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" descr="http://images2.corriereobjects.it/methode_image/2015/08/30/Esteri/Foto%20Esteri%20-%20Trattate/Nic6479463-kkN-U43110578464694fQ-1224x916@Corriere-Web-Sezioni-593x443.jpg?v=20150831152641"/>
              <p:cNvPicPr>
                <a:picLocks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6282" y="3965605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5" descr="Risultati immagini per isis beni culturali"/>
              <p:cNvPicPr>
                <a:picLocks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4202" y="6115119"/>
                <a:ext cx="1800000" cy="1080000"/>
              </a:xfrm>
              <a:prstGeom prst="rect">
                <a:avLst/>
              </a:prstGeom>
              <a:ln>
                <a:noFill/>
              </a:ln>
              <a:effectLst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6" descr="Risultati immagini per commercio illegale opere d'arte"/>
              <p:cNvPicPr>
                <a:picLocks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6282" y="5035119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http://i.ytimg.com/vi/NR_Z39iwaAc/hqdefault.jpg"/>
              <p:cNvPicPr>
                <a:picLocks noChangeArrowheads="1"/>
              </p:cNvPicPr>
              <p:nvPr/>
            </p:nvPicPr>
            <p:blipFill rotWithShape="1"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43" r="21273" b="13415"/>
              <a:stretch/>
            </p:blipFill>
            <p:spPr bwMode="auto">
              <a:xfrm>
                <a:off x="6167821" y="5044365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 descr="http://i.huffpost.com/gen/2620136/images/o-ISIS-OPERE-ARTE-facebook.jpg"/>
              <p:cNvPicPr>
                <a:picLocks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6012" y="6115119"/>
                <a:ext cx="1800000" cy="108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CasellaDiTesto 38"/>
            <p:cNvSpPr txBox="1"/>
            <p:nvPr/>
          </p:nvSpPr>
          <p:spPr>
            <a:xfrm>
              <a:off x="7349103" y="5846175"/>
              <a:ext cx="1794897" cy="338555"/>
            </a:xfrm>
            <a:prstGeom prst="rect">
              <a:avLst/>
            </a:prstGeom>
            <a:noFill/>
            <a:effectLst>
              <a:outerShdw blurRad="76200" dir="8880000" sx="73000" sy="73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Vandalism</a:t>
              </a:r>
              <a:endParaRPr lang="it-IT" sz="1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5488424" y="5850772"/>
              <a:ext cx="1923725" cy="338555"/>
            </a:xfrm>
            <a:prstGeom prst="rect">
              <a:avLst/>
            </a:prstGeom>
            <a:noFill/>
            <a:effectLst>
              <a:outerShdw blurRad="76200" dir="8880000" sx="73000" sy="73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Armed</a:t>
              </a:r>
              <a:r>
                <a:rPr lang="it-IT" sz="1400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Conflicts</a:t>
              </a:r>
              <a:endParaRPr lang="it-IT" sz="1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343730" y="4770166"/>
              <a:ext cx="1800270" cy="338555"/>
            </a:xfrm>
            <a:prstGeom prst="rect">
              <a:avLst/>
            </a:prstGeom>
            <a:noFill/>
            <a:effectLst>
              <a:outerShdw blurRad="76200" dir="8880000" sx="73000" sy="73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Illegal</a:t>
              </a:r>
              <a:r>
                <a:rPr lang="it-IT" sz="1400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trade</a:t>
              </a:r>
              <a:endParaRPr lang="it-IT" sz="1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5551562" y="3694293"/>
              <a:ext cx="1777462" cy="338555"/>
            </a:xfrm>
            <a:prstGeom prst="rect">
              <a:avLst/>
            </a:prstGeom>
            <a:noFill/>
            <a:effectLst>
              <a:outerShdw blurRad="76200" dir="8880000" sx="73000" sy="73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Terrorism</a:t>
              </a:r>
              <a:endParaRPr lang="it-IT" sz="1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5531274" y="4771827"/>
              <a:ext cx="1849453" cy="338555"/>
            </a:xfrm>
            <a:prstGeom prst="rect">
              <a:avLst/>
            </a:prstGeom>
            <a:noFill/>
            <a:effectLst>
              <a:outerShdw blurRad="76200" dir="8880000" sx="73000" sy="73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Theft</a:t>
              </a:r>
              <a:r>
                <a:rPr lang="it-IT" sz="1400" dirty="0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Looting</a:t>
              </a:r>
              <a:endParaRPr lang="it-IT" sz="1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7531664" y="3688008"/>
              <a:ext cx="1570488" cy="338555"/>
            </a:xfrm>
            <a:prstGeom prst="rect">
              <a:avLst/>
            </a:prstGeom>
            <a:noFill/>
            <a:effectLst>
              <a:outerShdw blurRad="76200" dir="8880000" sx="73000" sy="73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 err="1">
                  <a:solidFill>
                    <a:schemeClr val="bg1"/>
                  </a:solidFill>
                  <a:effectLst>
                    <a:outerShdw blurRad="50800" dist="762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Counterfeit</a:t>
              </a:r>
              <a:endParaRPr lang="it-IT" sz="1400" dirty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Rettangolo 54"/>
          <p:cNvSpPr/>
          <p:nvPr/>
        </p:nvSpPr>
        <p:spPr>
          <a:xfrm>
            <a:off x="2151916" y="1574159"/>
            <a:ext cx="3332456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it-IT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growing</a:t>
            </a:r>
            <a:r>
              <a:rPr lang="it-IT" sz="16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need</a:t>
            </a:r>
            <a:r>
              <a:rPr lang="it-IT" sz="1600" b="1" dirty="0">
                <a:solidFill>
                  <a:schemeClr val="bg1"/>
                </a:solidFill>
                <a:cs typeface="Arial" panose="020B0604020202020204" pitchFamily="34" charset="0"/>
              </a:rPr>
              <a:t> for </a:t>
            </a:r>
            <a:r>
              <a:rPr lang="it-IT" sz="1600" b="1" dirty="0">
                <a:solidFill>
                  <a:srgbClr val="1F64AE"/>
                </a:solidFill>
                <a:cs typeface="Arial" panose="020B0604020202020204" pitchFamily="34" charset="0"/>
              </a:rPr>
              <a:t>security </a:t>
            </a:r>
            <a:r>
              <a:rPr lang="it-IT" sz="1600" b="1" dirty="0">
                <a:solidFill>
                  <a:schemeClr val="bg1"/>
                </a:solidFill>
                <a:cs typeface="Arial" panose="020B0604020202020204" pitchFamily="34" charset="0"/>
              </a:rPr>
              <a:t>in cultural </a:t>
            </a:r>
            <a:r>
              <a:rPr lang="it-IT" sz="1600" b="1" dirty="0" err="1">
                <a:solidFill>
                  <a:schemeClr val="bg1"/>
                </a:solidFill>
                <a:cs typeface="Arial" panose="020B0604020202020204" pitchFamily="34" charset="0"/>
              </a:rPr>
              <a:t>heritage</a:t>
            </a:r>
            <a:r>
              <a:rPr lang="it-IT" sz="1600" b="1" dirty="0">
                <a:solidFill>
                  <a:schemeClr val="bg1"/>
                </a:solidFill>
                <a:cs typeface="Arial" panose="020B0604020202020204" pitchFamily="34" charset="0"/>
              </a:rPr>
              <a:t> domain, </a:t>
            </a:r>
            <a:r>
              <a:rPr lang="it-IT" sz="1600" dirty="0" err="1">
                <a:solidFill>
                  <a:schemeClr val="bg1"/>
                </a:solidFill>
              </a:rPr>
              <a:t>which</a:t>
            </a:r>
            <a:r>
              <a:rPr lang="it-IT" sz="1600" dirty="0">
                <a:solidFill>
                  <a:schemeClr val="bg1"/>
                </a:solidFill>
              </a:rPr>
              <a:t> are </a:t>
            </a:r>
            <a:r>
              <a:rPr lang="it-IT" sz="1600" b="1" dirty="0" err="1">
                <a:solidFill>
                  <a:srgbClr val="1F64AE"/>
                </a:solidFill>
                <a:cs typeface="Arial" panose="020B0604020202020204" pitchFamily="34" charset="0"/>
              </a:rPr>
              <a:t>constantly</a:t>
            </a:r>
            <a:r>
              <a:rPr lang="it-IT" sz="1600" b="1" i="1" dirty="0">
                <a:solidFill>
                  <a:srgbClr val="1F64AE"/>
                </a:solidFill>
                <a:cs typeface="Arial" panose="020B0604020202020204" pitchFamily="34" charset="0"/>
              </a:rPr>
              <a:t> </a:t>
            </a:r>
            <a:r>
              <a:rPr lang="it-IT" sz="1600" b="1" i="1" dirty="0" err="1">
                <a:solidFill>
                  <a:srgbClr val="1F64AE"/>
                </a:solidFill>
              </a:rPr>
              <a:t>threatened</a:t>
            </a:r>
            <a:endParaRPr lang="it-IT" sz="1600" b="1" i="1" dirty="0">
              <a:solidFill>
                <a:srgbClr val="1F64AE"/>
              </a:solidFill>
              <a:cs typeface="Arial" panose="020B0604020202020204" pitchFamily="34" charset="0"/>
            </a:endParaRP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 rotWithShape="1">
          <a:blip r:embed="rId16"/>
          <a:srcRect l="59195"/>
          <a:stretch/>
        </p:blipFill>
        <p:spPr>
          <a:xfrm rot="12025594">
            <a:off x="4450538" y="4225323"/>
            <a:ext cx="1056973" cy="1376719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 rotWithShape="1">
          <a:blip r:embed="rId16"/>
          <a:srcRect l="59195"/>
          <a:stretch/>
        </p:blipFill>
        <p:spPr>
          <a:xfrm rot="9307519">
            <a:off x="4332157" y="1961362"/>
            <a:ext cx="1056973" cy="1376719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2222610" y="621191"/>
            <a:ext cx="3786999" cy="5533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i="1" dirty="0"/>
              <a:t>“</a:t>
            </a:r>
            <a:r>
              <a:rPr lang="it-IT" sz="14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Historia</a:t>
            </a:r>
            <a:r>
              <a:rPr lang="it-IT" sz="14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testis</a:t>
            </a:r>
            <a:r>
              <a:rPr lang="it-IT" sz="14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temporum, lux </a:t>
            </a:r>
            <a:r>
              <a:rPr lang="it-IT" sz="14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veritatis</a:t>
            </a:r>
            <a:r>
              <a:rPr lang="it-IT" sz="14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vita memoriae, </a:t>
            </a:r>
            <a:r>
              <a:rPr lang="it-IT" sz="14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magistra</a:t>
            </a:r>
            <a:r>
              <a:rPr lang="it-IT" sz="14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vitae, </a:t>
            </a:r>
            <a:r>
              <a:rPr lang="it-IT" sz="14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nuntia</a:t>
            </a:r>
            <a:r>
              <a:rPr lang="it-IT" sz="14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vetustatis</a:t>
            </a:r>
            <a:r>
              <a:rPr lang="it-IT" sz="14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1400" i="1" dirty="0"/>
              <a:t>”</a:t>
            </a:r>
            <a:r>
              <a:rPr lang="it-IT" sz="1400" dirty="0"/>
              <a:t> 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50839" y="568250"/>
            <a:ext cx="3156299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dirty="0"/>
              <a:t>“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witness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testifies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passing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time;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illumines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reality,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vitalizes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and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tidings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it-IT" sz="1200" i="1" dirty="0" err="1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antiquity</a:t>
            </a:r>
            <a:r>
              <a:rPr lang="it-IT" sz="1200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it-IT" sz="1200" i="1" dirty="0"/>
              <a:t>”</a:t>
            </a:r>
            <a:endParaRPr lang="it-IT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893935" y="1121051"/>
            <a:ext cx="841897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b="1" i="1" dirty="0">
                <a:solidFill>
                  <a:srgbClr val="4444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Cicerone</a:t>
            </a:r>
            <a:endParaRPr lang="it-IT" sz="12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91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/>
          <a:srcRect l="56140" t="79835" r="7719" b="5411"/>
          <a:stretch/>
        </p:blipFill>
        <p:spPr>
          <a:xfrm>
            <a:off x="-109598" y="3191060"/>
            <a:ext cx="2368447" cy="6370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5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4573888" y="690166"/>
            <a:ext cx="247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1F64AE"/>
                </a:solidFill>
              </a:rPr>
              <a:t>Pilot and demonstration project </a:t>
            </a:r>
            <a:r>
              <a:rPr lang="en-US" sz="1600" dirty="0"/>
              <a:t>with replication capacity focusing on urban resilience to disasters.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7067285" y="3782190"/>
            <a:ext cx="2066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>
                <a:ea typeface="Times New Roman"/>
                <a:cs typeface="Arial"/>
              </a:rPr>
              <a:t>Aiming at </a:t>
            </a:r>
            <a:r>
              <a:rPr lang="en-GB" sz="1600" b="1" dirty="0">
                <a:solidFill>
                  <a:srgbClr val="1F64AE"/>
                </a:solidFill>
                <a:ea typeface="Times New Roman"/>
                <a:cs typeface="Arial"/>
              </a:rPr>
              <a:t>enhancing the capability of Civil Protection</a:t>
            </a:r>
            <a:r>
              <a:rPr lang="en-GB" sz="1600" dirty="0">
                <a:ea typeface="Times New Roman"/>
                <a:cs typeface="Arial"/>
              </a:rPr>
              <a:t> (CP) to prevent/mitigate disasters impacts on Cultural Heritage (CH). </a:t>
            </a:r>
          </a:p>
        </p:txBody>
      </p:sp>
      <p:sp>
        <p:nvSpPr>
          <p:cNvPr id="38" name="Rettangolo 37"/>
          <p:cNvSpPr/>
          <p:nvPr/>
        </p:nvSpPr>
        <p:spPr>
          <a:xfrm>
            <a:off x="7435630" y="2497367"/>
            <a:ext cx="1698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ea typeface="Times New Roman"/>
                <a:cs typeface="Times New Roman"/>
              </a:rPr>
              <a:t>Tool to understand the </a:t>
            </a:r>
            <a:r>
              <a:rPr lang="en-US" sz="1600" b="1" dirty="0">
                <a:solidFill>
                  <a:srgbClr val="1F64AE"/>
                </a:solidFill>
                <a:ea typeface="Times New Roman"/>
                <a:cs typeface="Times New Roman"/>
              </a:rPr>
              <a:t>risk of CH to be damaged.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2258849" y="4684719"/>
            <a:ext cx="2172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/>
                <a:cs typeface="Times New Roman"/>
              </a:rPr>
              <a:t>Disaster risk reduction strategy (for </a:t>
            </a:r>
            <a:r>
              <a:rPr lang="en-US" sz="1600" b="1" dirty="0">
                <a:solidFill>
                  <a:srgbClr val="1F64AE"/>
                </a:solidFill>
                <a:ea typeface="Times New Roman"/>
                <a:cs typeface="Times New Roman"/>
              </a:rPr>
              <a:t>prevention and resilience</a:t>
            </a:r>
            <a:r>
              <a:rPr lang="en-US" sz="1600" dirty="0">
                <a:ea typeface="Times New Roman"/>
                <a:cs typeface="Times New Roman"/>
              </a:rPr>
              <a:t>).</a:t>
            </a:r>
            <a:endParaRPr lang="it-IT" sz="1600" dirty="0"/>
          </a:p>
        </p:txBody>
      </p:sp>
      <p:sp>
        <p:nvSpPr>
          <p:cNvPr id="40" name="Rettangolo 39"/>
          <p:cNvSpPr/>
          <p:nvPr/>
        </p:nvSpPr>
        <p:spPr>
          <a:xfrm>
            <a:off x="2180365" y="2345072"/>
            <a:ext cx="2267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European Heritage Map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Cadaster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Risk scenarios monitoring platform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Advice-seeking interface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Crowd-data acquiring from citizens and stakeholders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3D and virtual reality models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/>
              <a:t>Base for training, education and research</a:t>
            </a:r>
            <a:endParaRPr lang="it-IT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164103" y="1533408"/>
            <a:ext cx="2679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F64AE"/>
                </a:solidFill>
                <a:ea typeface="Times New Roman"/>
                <a:cs typeface="Times New Roman"/>
              </a:rPr>
              <a:t>European Interoperable Database </a:t>
            </a:r>
            <a:r>
              <a:rPr lang="en-US" sz="1600" dirty="0">
                <a:ea typeface="Times New Roman"/>
                <a:cs typeface="Times New Roman"/>
              </a:rPr>
              <a:t>(EID) for CH, a unique framework.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294" y="1753446"/>
            <a:ext cx="3065336" cy="4485308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110563" y="5851307"/>
            <a:ext cx="1281611" cy="461665"/>
          </a:xfrm>
          <a:prstGeom prst="rect">
            <a:avLst/>
          </a:prstGeom>
          <a:solidFill>
            <a:schemeClr val="bg1"/>
          </a:solidFill>
          <a:effectLst>
            <a:softEdge rad="114300"/>
          </a:effectLst>
        </p:spPr>
        <p:txBody>
          <a:bodyPr wrap="square" rtlCol="0">
            <a:spAutoFit/>
          </a:bodyPr>
          <a:lstStyle/>
          <a:p>
            <a:r>
              <a:rPr lang="it-IT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77928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0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3"/>
          <a:srcRect l="56140" t="79835" r="7719" b="5411"/>
          <a:stretch/>
        </p:blipFill>
        <p:spPr>
          <a:xfrm>
            <a:off x="-109598" y="3800557"/>
            <a:ext cx="2368447" cy="6370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  <a:p>
            <a:pPr algn="ctr"/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pic>
        <p:nvPicPr>
          <p:cNvPr id="45" name="Immagin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698" y="3382023"/>
            <a:ext cx="6997002" cy="262783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6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738" y="810774"/>
            <a:ext cx="6997001" cy="2182647"/>
          </a:xfrm>
          <a:prstGeom prst="rect">
            <a:avLst/>
          </a:prstGeom>
        </p:spPr>
      </p:pic>
      <p:sp>
        <p:nvSpPr>
          <p:cNvPr id="34" name="Rettangolo 33"/>
          <p:cNvSpPr/>
          <p:nvPr/>
        </p:nvSpPr>
        <p:spPr>
          <a:xfrm>
            <a:off x="5254874" y="900730"/>
            <a:ext cx="6927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TASK </a:t>
            </a:r>
            <a:br>
              <a:rPr lang="it-IT" dirty="0"/>
            </a:br>
            <a:r>
              <a:rPr lang="it-IT" sz="4000" dirty="0">
                <a:latin typeface="Hobo Std" charset="0"/>
                <a:ea typeface="Hobo Std" charset="0"/>
                <a:cs typeface="Hobo Std" charset="0"/>
              </a:rPr>
              <a:t>0</a:t>
            </a:r>
            <a:r>
              <a:rPr lang="it-IT" dirty="0"/>
              <a:t> 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2653263" y="3496389"/>
            <a:ext cx="6927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TASK </a:t>
            </a:r>
            <a:br>
              <a:rPr lang="it-IT" dirty="0"/>
            </a:br>
            <a:r>
              <a:rPr lang="it-IT" sz="4000" dirty="0">
                <a:latin typeface="Hobo Std" charset="0"/>
                <a:ea typeface="Hobo Std" charset="0"/>
                <a:cs typeface="Hobo Std" charset="0"/>
              </a:rPr>
              <a:t>1</a:t>
            </a:r>
            <a:r>
              <a:rPr lang="it-IT" dirty="0"/>
              <a:t> 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4376744" y="3475205"/>
            <a:ext cx="6927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TASK </a:t>
            </a:r>
            <a:br>
              <a:rPr lang="it-IT" dirty="0"/>
            </a:br>
            <a:r>
              <a:rPr lang="it-IT" sz="4000" dirty="0">
                <a:latin typeface="Hobo Std" charset="0"/>
                <a:ea typeface="Hobo Std" charset="0"/>
                <a:cs typeface="Hobo Std" charset="0"/>
              </a:rPr>
              <a:t>2</a:t>
            </a:r>
            <a:endParaRPr lang="it-IT" dirty="0"/>
          </a:p>
        </p:txBody>
      </p:sp>
      <p:sp>
        <p:nvSpPr>
          <p:cNvPr id="40" name="Rettangolo 39"/>
          <p:cNvSpPr/>
          <p:nvPr/>
        </p:nvSpPr>
        <p:spPr>
          <a:xfrm>
            <a:off x="6103185" y="3475205"/>
            <a:ext cx="6927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TASK </a:t>
            </a:r>
            <a:br>
              <a:rPr lang="it-IT" dirty="0"/>
            </a:br>
            <a:r>
              <a:rPr lang="it-IT" sz="4000" dirty="0">
                <a:latin typeface="Hobo Std" charset="0"/>
                <a:ea typeface="Hobo Std" charset="0"/>
                <a:cs typeface="Hobo Std" charset="0"/>
              </a:rPr>
              <a:t>3</a:t>
            </a:r>
            <a:r>
              <a:rPr lang="it-IT" dirty="0"/>
              <a:t> 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7858178" y="3475205"/>
            <a:ext cx="69272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TASK </a:t>
            </a:r>
            <a:r>
              <a:rPr lang="it-IT"/>
              <a:t/>
            </a:r>
            <a:br>
              <a:rPr lang="it-IT"/>
            </a:br>
            <a:r>
              <a:rPr lang="it-IT" sz="4000">
                <a:latin typeface="Hobo Std" charset="0"/>
                <a:ea typeface="Hobo Std" charset="0"/>
                <a:cs typeface="Hobo Std" charset="0"/>
              </a:rPr>
              <a:t>4</a:t>
            </a:r>
            <a:r>
              <a:rPr lang="it-IT"/>
              <a:t> </a:t>
            </a:r>
            <a:endParaRPr lang="it-IT" dirty="0"/>
          </a:p>
        </p:txBody>
      </p:sp>
      <p:sp>
        <p:nvSpPr>
          <p:cNvPr id="42" name="Rettangolo 41"/>
          <p:cNvSpPr/>
          <p:nvPr/>
        </p:nvSpPr>
        <p:spPr>
          <a:xfrm>
            <a:off x="4789256" y="2056036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/>
              <a:t>MANAGEMENT</a:t>
            </a:r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1851587" y="4784989"/>
            <a:ext cx="227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ANALYSIS OF REQUIREMENTSTASK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5581269" y="4764648"/>
            <a:ext cx="1775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EID TESTING AND PILOT CASES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3857114" y="4641538"/>
            <a:ext cx="1768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DATABASE DESIGN &amp; IMPLEMENTATION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7286243" y="4630622"/>
            <a:ext cx="18435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COMMUNICATION AND DISSEMINATION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880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-8467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l="56140" t="79835" r="7719" b="5411"/>
          <a:stretch/>
        </p:blipFill>
        <p:spPr>
          <a:xfrm>
            <a:off x="-109598" y="4410054"/>
            <a:ext cx="2368447" cy="63708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7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-1773" y="2038795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 (1/1)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7510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cxnSp>
        <p:nvCxnSpPr>
          <p:cNvPr id="42" name="Connettore 1 41"/>
          <p:cNvCxnSpPr/>
          <p:nvPr/>
        </p:nvCxnSpPr>
        <p:spPr>
          <a:xfrm>
            <a:off x="3349406" y="1060716"/>
            <a:ext cx="0" cy="54246"/>
          </a:xfrm>
          <a:prstGeom prst="line">
            <a:avLst/>
          </a:prstGeom>
          <a:ln w="28575">
            <a:solidFill>
              <a:srgbClr val="B78E4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e 45"/>
          <p:cNvSpPr/>
          <p:nvPr/>
        </p:nvSpPr>
        <p:spPr>
          <a:xfrm>
            <a:off x="3116960" y="1136378"/>
            <a:ext cx="450312" cy="450312"/>
          </a:xfrm>
          <a:prstGeom prst="ellipse">
            <a:avLst/>
          </a:prstGeom>
          <a:noFill/>
          <a:ln w="31750">
            <a:solidFill>
              <a:srgbClr val="B78E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/>
          <p:cNvSpPr txBox="1"/>
          <p:nvPr/>
        </p:nvSpPr>
        <p:spPr>
          <a:xfrm>
            <a:off x="3133593" y="1156170"/>
            <a:ext cx="54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0.1 </a:t>
            </a:r>
            <a:r>
              <a:rPr lang="it-IT" sz="1000" b="1" dirty="0"/>
              <a:t>D 0.1</a:t>
            </a:r>
          </a:p>
        </p:txBody>
      </p:sp>
      <p:cxnSp>
        <p:nvCxnSpPr>
          <p:cNvPr id="51" name="Connettore 1 50"/>
          <p:cNvCxnSpPr/>
          <p:nvPr/>
        </p:nvCxnSpPr>
        <p:spPr>
          <a:xfrm>
            <a:off x="3669924" y="1063898"/>
            <a:ext cx="0" cy="440994"/>
          </a:xfrm>
          <a:prstGeom prst="line">
            <a:avLst/>
          </a:prstGeom>
          <a:ln w="28575">
            <a:solidFill>
              <a:srgbClr val="B78E4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e 53"/>
          <p:cNvSpPr/>
          <p:nvPr/>
        </p:nvSpPr>
        <p:spPr>
          <a:xfrm>
            <a:off x="3455242" y="1508257"/>
            <a:ext cx="450312" cy="450312"/>
          </a:xfrm>
          <a:prstGeom prst="ellipse">
            <a:avLst/>
          </a:prstGeom>
          <a:noFill/>
          <a:ln w="31750">
            <a:solidFill>
              <a:srgbClr val="B78E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>
            <a:off x="4496605" y="1131791"/>
            <a:ext cx="450312" cy="450312"/>
          </a:xfrm>
          <a:prstGeom prst="ellipse">
            <a:avLst/>
          </a:prstGeom>
          <a:noFill/>
          <a:ln w="31750">
            <a:solidFill>
              <a:srgbClr val="B78E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Rettangolo 55"/>
          <p:cNvSpPr/>
          <p:nvPr/>
        </p:nvSpPr>
        <p:spPr>
          <a:xfrm>
            <a:off x="3447500" y="1518509"/>
            <a:ext cx="646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A.0.2 </a:t>
            </a:r>
            <a:r>
              <a:rPr lang="it-IT" sz="1000" b="1" dirty="0"/>
              <a:t>D.0.2</a:t>
            </a:r>
          </a:p>
        </p:txBody>
      </p:sp>
      <p:cxnSp>
        <p:nvCxnSpPr>
          <p:cNvPr id="57" name="Connettore 1 56"/>
          <p:cNvCxnSpPr/>
          <p:nvPr/>
        </p:nvCxnSpPr>
        <p:spPr>
          <a:xfrm>
            <a:off x="4024525" y="1046053"/>
            <a:ext cx="0" cy="68909"/>
          </a:xfrm>
          <a:prstGeom prst="line">
            <a:avLst/>
          </a:prstGeom>
          <a:ln w="28575">
            <a:solidFill>
              <a:srgbClr val="B78E4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e 57"/>
          <p:cNvSpPr/>
          <p:nvPr/>
        </p:nvSpPr>
        <p:spPr>
          <a:xfrm>
            <a:off x="3811632" y="1131069"/>
            <a:ext cx="450312" cy="450312"/>
          </a:xfrm>
          <a:prstGeom prst="ellipse">
            <a:avLst/>
          </a:prstGeom>
          <a:noFill/>
          <a:ln w="31750">
            <a:solidFill>
              <a:srgbClr val="B78E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/>
          <p:cNvSpPr txBox="1"/>
          <p:nvPr/>
        </p:nvSpPr>
        <p:spPr>
          <a:xfrm>
            <a:off x="3825824" y="1149779"/>
            <a:ext cx="54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0.3 </a:t>
            </a:r>
            <a:r>
              <a:rPr lang="it-IT" sz="1000" b="1" dirty="0"/>
              <a:t>D 0.3</a:t>
            </a:r>
          </a:p>
        </p:txBody>
      </p:sp>
      <p:cxnSp>
        <p:nvCxnSpPr>
          <p:cNvPr id="60" name="Connettore 1 59"/>
          <p:cNvCxnSpPr/>
          <p:nvPr/>
        </p:nvCxnSpPr>
        <p:spPr>
          <a:xfrm>
            <a:off x="4716366" y="1055443"/>
            <a:ext cx="0" cy="75626"/>
          </a:xfrm>
          <a:prstGeom prst="line">
            <a:avLst/>
          </a:prstGeom>
          <a:ln w="28575">
            <a:solidFill>
              <a:srgbClr val="B78E4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/>
          <p:cNvSpPr txBox="1"/>
          <p:nvPr/>
        </p:nvSpPr>
        <p:spPr>
          <a:xfrm>
            <a:off x="4509955" y="1148276"/>
            <a:ext cx="54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0.3 </a:t>
            </a:r>
            <a:r>
              <a:rPr lang="it-IT" sz="1000" b="1" dirty="0"/>
              <a:t>D 0.4</a:t>
            </a:r>
          </a:p>
        </p:txBody>
      </p:sp>
      <p:cxnSp>
        <p:nvCxnSpPr>
          <p:cNvPr id="64" name="Connettore 1 63"/>
          <p:cNvCxnSpPr/>
          <p:nvPr/>
        </p:nvCxnSpPr>
        <p:spPr>
          <a:xfrm>
            <a:off x="6725310" y="1059075"/>
            <a:ext cx="0" cy="119039"/>
          </a:xfrm>
          <a:prstGeom prst="line">
            <a:avLst/>
          </a:prstGeom>
          <a:ln w="28575">
            <a:solidFill>
              <a:srgbClr val="B78E4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sellaDiTesto 64"/>
          <p:cNvSpPr txBox="1"/>
          <p:nvPr/>
        </p:nvSpPr>
        <p:spPr>
          <a:xfrm>
            <a:off x="6500154" y="1178501"/>
            <a:ext cx="54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0.3 </a:t>
            </a:r>
            <a:r>
              <a:rPr lang="it-IT" sz="1000" b="1" dirty="0"/>
              <a:t>D 0.4</a:t>
            </a:r>
          </a:p>
        </p:txBody>
      </p:sp>
      <p:sp>
        <p:nvSpPr>
          <p:cNvPr id="68" name="Ovale 67"/>
          <p:cNvSpPr/>
          <p:nvPr/>
        </p:nvSpPr>
        <p:spPr>
          <a:xfrm>
            <a:off x="6500154" y="1189467"/>
            <a:ext cx="450312" cy="450312"/>
          </a:xfrm>
          <a:prstGeom prst="ellipse">
            <a:avLst/>
          </a:prstGeom>
          <a:noFill/>
          <a:ln w="31750">
            <a:solidFill>
              <a:srgbClr val="B78E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69"/>
          <p:cNvSpPr/>
          <p:nvPr/>
        </p:nvSpPr>
        <p:spPr>
          <a:xfrm>
            <a:off x="5851248" y="3425825"/>
            <a:ext cx="450312" cy="450312"/>
          </a:xfrm>
          <a:prstGeom prst="ellipse">
            <a:avLst/>
          </a:prstGeom>
          <a:noFill/>
          <a:ln w="31750">
            <a:solidFill>
              <a:srgbClr val="F4D5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0" name="Connettore 1 99"/>
          <p:cNvCxnSpPr/>
          <p:nvPr/>
        </p:nvCxnSpPr>
        <p:spPr>
          <a:xfrm>
            <a:off x="5390365" y="3307516"/>
            <a:ext cx="0" cy="72164"/>
          </a:xfrm>
          <a:prstGeom prst="line">
            <a:avLst/>
          </a:prstGeom>
          <a:ln w="28575">
            <a:solidFill>
              <a:srgbClr val="F4D53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>
            <a:off x="4041321" y="2247701"/>
            <a:ext cx="0" cy="77500"/>
          </a:xfrm>
          <a:prstGeom prst="line">
            <a:avLst/>
          </a:prstGeom>
          <a:ln w="28575">
            <a:solidFill>
              <a:srgbClr val="F3942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ttangolo 104"/>
          <p:cNvSpPr/>
          <p:nvPr/>
        </p:nvSpPr>
        <p:spPr>
          <a:xfrm>
            <a:off x="3713674" y="2374006"/>
            <a:ext cx="8609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A 1.1</a:t>
            </a:r>
          </a:p>
          <a:p>
            <a:r>
              <a:rPr lang="it-IT" sz="1000" dirty="0"/>
              <a:t>A 1.2 </a:t>
            </a:r>
            <a:r>
              <a:rPr lang="it-IT" sz="1000" b="1" dirty="0"/>
              <a:t>D.1.1</a:t>
            </a:r>
          </a:p>
          <a:p>
            <a:r>
              <a:rPr lang="it-IT" sz="1000" dirty="0"/>
              <a:t>A 1.3</a:t>
            </a:r>
          </a:p>
        </p:txBody>
      </p:sp>
      <p:sp>
        <p:nvSpPr>
          <p:cNvPr id="107" name="Rettangolo 106"/>
          <p:cNvSpPr/>
          <p:nvPr/>
        </p:nvSpPr>
        <p:spPr>
          <a:xfrm>
            <a:off x="4390531" y="2213730"/>
            <a:ext cx="119329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100" dirty="0"/>
          </a:p>
          <a:p>
            <a:r>
              <a:rPr lang="it-IT" sz="1000" dirty="0"/>
              <a:t>A 1.4</a:t>
            </a:r>
          </a:p>
          <a:p>
            <a:r>
              <a:rPr lang="it-IT" sz="1000" dirty="0"/>
              <a:t>A 1.5 </a:t>
            </a:r>
            <a:r>
              <a:rPr lang="it-IT" sz="1000" b="1" dirty="0"/>
              <a:t>D.1.2</a:t>
            </a:r>
          </a:p>
          <a:p>
            <a:r>
              <a:rPr lang="it-IT" sz="1000" dirty="0"/>
              <a:t>A 1.6 </a:t>
            </a:r>
            <a:r>
              <a:rPr lang="it-IT" sz="1000" b="1" dirty="0"/>
              <a:t>D.1.3</a:t>
            </a:r>
          </a:p>
          <a:p>
            <a:endParaRPr lang="it-IT" sz="1000" dirty="0"/>
          </a:p>
        </p:txBody>
      </p:sp>
      <p:cxnSp>
        <p:nvCxnSpPr>
          <p:cNvPr id="112" name="Connettore 1 111"/>
          <p:cNvCxnSpPr/>
          <p:nvPr/>
        </p:nvCxnSpPr>
        <p:spPr>
          <a:xfrm>
            <a:off x="6072428" y="3307516"/>
            <a:ext cx="0" cy="132516"/>
          </a:xfrm>
          <a:prstGeom prst="line">
            <a:avLst/>
          </a:prstGeom>
          <a:ln w="28575">
            <a:solidFill>
              <a:srgbClr val="F4D53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1 113"/>
          <p:cNvCxnSpPr/>
          <p:nvPr/>
        </p:nvCxnSpPr>
        <p:spPr>
          <a:xfrm>
            <a:off x="8089626" y="4443085"/>
            <a:ext cx="0" cy="96603"/>
          </a:xfrm>
          <a:prstGeom prst="line">
            <a:avLst/>
          </a:prstGeom>
          <a:ln w="28575">
            <a:solidFill>
              <a:srgbClr val="D5DA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sellaDiTesto 115"/>
          <p:cNvSpPr txBox="1"/>
          <p:nvPr/>
        </p:nvSpPr>
        <p:spPr>
          <a:xfrm>
            <a:off x="5066188" y="3436102"/>
            <a:ext cx="85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2.1</a:t>
            </a:r>
          </a:p>
          <a:p>
            <a:r>
              <a:rPr lang="it-IT" sz="1000" dirty="0"/>
              <a:t>A 2.2 </a:t>
            </a:r>
            <a:r>
              <a:rPr lang="it-IT" sz="1000" b="1" dirty="0"/>
              <a:t>D.2.1</a:t>
            </a:r>
          </a:p>
          <a:p>
            <a:r>
              <a:rPr lang="it-IT" sz="1000" dirty="0"/>
              <a:t>A 2.3</a:t>
            </a:r>
          </a:p>
        </p:txBody>
      </p:sp>
      <p:sp>
        <p:nvSpPr>
          <p:cNvPr id="120" name="Ovale 119"/>
          <p:cNvSpPr/>
          <p:nvPr/>
        </p:nvSpPr>
        <p:spPr>
          <a:xfrm>
            <a:off x="4397996" y="2334910"/>
            <a:ext cx="689438" cy="679739"/>
          </a:xfrm>
          <a:prstGeom prst="ellipse">
            <a:avLst/>
          </a:prstGeom>
          <a:noFill/>
          <a:ln w="31750">
            <a:solidFill>
              <a:srgbClr val="F394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3" name="CasellaDiTesto 122"/>
          <p:cNvSpPr txBox="1"/>
          <p:nvPr/>
        </p:nvSpPr>
        <p:spPr>
          <a:xfrm>
            <a:off x="5861322" y="3454461"/>
            <a:ext cx="653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2.5  </a:t>
            </a:r>
          </a:p>
          <a:p>
            <a:r>
              <a:rPr lang="it-IT" sz="1000" b="1" dirty="0"/>
              <a:t>D 2.2</a:t>
            </a:r>
          </a:p>
        </p:txBody>
      </p:sp>
      <p:sp>
        <p:nvSpPr>
          <p:cNvPr id="127" name="CasellaDiTesto 126"/>
          <p:cNvSpPr txBox="1"/>
          <p:nvPr/>
        </p:nvSpPr>
        <p:spPr>
          <a:xfrm>
            <a:off x="6355800" y="3539615"/>
            <a:ext cx="85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2.6 </a:t>
            </a:r>
            <a:r>
              <a:rPr lang="it-IT" sz="1000" b="1" dirty="0"/>
              <a:t>D 2.3</a:t>
            </a:r>
          </a:p>
          <a:p>
            <a:r>
              <a:rPr lang="it-IT" sz="1000" dirty="0"/>
              <a:t>A 27  </a:t>
            </a:r>
            <a:r>
              <a:rPr lang="it-IT" sz="1000" b="1" dirty="0"/>
              <a:t>D 2.4</a:t>
            </a:r>
          </a:p>
        </p:txBody>
      </p:sp>
      <p:cxnSp>
        <p:nvCxnSpPr>
          <p:cNvPr id="128" name="Connettore 1 127"/>
          <p:cNvCxnSpPr/>
          <p:nvPr/>
        </p:nvCxnSpPr>
        <p:spPr>
          <a:xfrm>
            <a:off x="7074138" y="3307516"/>
            <a:ext cx="288264" cy="151373"/>
          </a:xfrm>
          <a:prstGeom prst="line">
            <a:avLst/>
          </a:prstGeom>
          <a:ln w="28575">
            <a:solidFill>
              <a:srgbClr val="F4D53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asellaDiTesto 130"/>
          <p:cNvSpPr txBox="1"/>
          <p:nvPr/>
        </p:nvSpPr>
        <p:spPr>
          <a:xfrm>
            <a:off x="7023133" y="3524032"/>
            <a:ext cx="80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2.8</a:t>
            </a:r>
          </a:p>
          <a:p>
            <a:r>
              <a:rPr lang="it-IT" sz="1000" dirty="0"/>
              <a:t>A 2.9 </a:t>
            </a:r>
            <a:r>
              <a:rPr lang="it-IT" sz="1000" b="1" dirty="0"/>
              <a:t>D 2.5</a:t>
            </a:r>
          </a:p>
        </p:txBody>
      </p:sp>
      <p:sp>
        <p:nvSpPr>
          <p:cNvPr id="132" name="Ovale 131"/>
          <p:cNvSpPr/>
          <p:nvPr/>
        </p:nvSpPr>
        <p:spPr>
          <a:xfrm>
            <a:off x="7050126" y="3458889"/>
            <a:ext cx="640723" cy="640723"/>
          </a:xfrm>
          <a:prstGeom prst="ellipse">
            <a:avLst/>
          </a:prstGeom>
          <a:noFill/>
          <a:ln w="31750">
            <a:solidFill>
              <a:srgbClr val="F4D5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4" name="Connettore 1 133"/>
          <p:cNvCxnSpPr/>
          <p:nvPr/>
        </p:nvCxnSpPr>
        <p:spPr>
          <a:xfrm>
            <a:off x="3713674" y="5478439"/>
            <a:ext cx="0" cy="95187"/>
          </a:xfrm>
          <a:prstGeom prst="line">
            <a:avLst/>
          </a:prstGeom>
          <a:ln w="28575">
            <a:solidFill>
              <a:srgbClr val="E6B15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1 134"/>
          <p:cNvCxnSpPr/>
          <p:nvPr/>
        </p:nvCxnSpPr>
        <p:spPr>
          <a:xfrm>
            <a:off x="7467466" y="4443085"/>
            <a:ext cx="0" cy="193207"/>
          </a:xfrm>
          <a:prstGeom prst="line">
            <a:avLst/>
          </a:prstGeom>
          <a:ln w="28575">
            <a:solidFill>
              <a:srgbClr val="D5DA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1 135"/>
          <p:cNvCxnSpPr/>
          <p:nvPr/>
        </p:nvCxnSpPr>
        <p:spPr>
          <a:xfrm>
            <a:off x="6766045" y="4443085"/>
            <a:ext cx="0" cy="69554"/>
          </a:xfrm>
          <a:prstGeom prst="line">
            <a:avLst/>
          </a:prstGeom>
          <a:ln w="28575">
            <a:solidFill>
              <a:srgbClr val="D5DA2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/>
          <p:cNvSpPr txBox="1"/>
          <p:nvPr/>
        </p:nvSpPr>
        <p:spPr>
          <a:xfrm>
            <a:off x="2673178" y="793678"/>
            <a:ext cx="6096000" cy="261610"/>
          </a:xfrm>
          <a:prstGeom prst="rect">
            <a:avLst/>
          </a:prstGeom>
          <a:gradFill flip="none" rotWithShape="1">
            <a:gsLst>
              <a:gs pos="22000">
                <a:srgbClr val="B78E44"/>
              </a:gs>
              <a:gs pos="47000">
                <a:srgbClr val="C49B6C"/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 0. MANAGEMENT     </a:t>
            </a:r>
          </a:p>
        </p:txBody>
      </p:sp>
      <p:sp>
        <p:nvSpPr>
          <p:cNvPr id="89" name="CasellaDiTesto 88"/>
          <p:cNvSpPr txBox="1"/>
          <p:nvPr/>
        </p:nvSpPr>
        <p:spPr>
          <a:xfrm>
            <a:off x="5380733" y="4174767"/>
            <a:ext cx="3388445" cy="261610"/>
          </a:xfrm>
          <a:prstGeom prst="rect">
            <a:avLst/>
          </a:prstGeom>
          <a:gradFill>
            <a:gsLst>
              <a:gs pos="51000">
                <a:srgbClr val="BFC329"/>
              </a:gs>
              <a:gs pos="100000">
                <a:srgbClr val="D5DA2F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3. EID TESTING AND PILOT CASES  </a:t>
            </a:r>
            <a:endParaRPr lang="it-IT" sz="1100" b="1" dirty="0"/>
          </a:p>
        </p:txBody>
      </p:sp>
      <p:sp>
        <p:nvSpPr>
          <p:cNvPr id="146" name="Ovale 145"/>
          <p:cNvSpPr/>
          <p:nvPr/>
        </p:nvSpPr>
        <p:spPr>
          <a:xfrm>
            <a:off x="6441564" y="4512639"/>
            <a:ext cx="640723" cy="640723"/>
          </a:xfrm>
          <a:prstGeom prst="ellipse">
            <a:avLst/>
          </a:prstGeom>
          <a:noFill/>
          <a:ln w="31750">
            <a:solidFill>
              <a:srgbClr val="D5DA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7" name="Ovale 146"/>
          <p:cNvSpPr/>
          <p:nvPr/>
        </p:nvSpPr>
        <p:spPr>
          <a:xfrm>
            <a:off x="7777670" y="4530590"/>
            <a:ext cx="640723" cy="640723"/>
          </a:xfrm>
          <a:prstGeom prst="ellipse">
            <a:avLst/>
          </a:prstGeom>
          <a:noFill/>
          <a:ln w="31750">
            <a:solidFill>
              <a:srgbClr val="D5DA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8" name="Rettangolo 147"/>
          <p:cNvSpPr/>
          <p:nvPr/>
        </p:nvSpPr>
        <p:spPr>
          <a:xfrm>
            <a:off x="6438264" y="4551949"/>
            <a:ext cx="817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A 3.1</a:t>
            </a:r>
          </a:p>
          <a:p>
            <a:r>
              <a:rPr lang="it-IT" sz="1000" dirty="0"/>
              <a:t>A 3.2 </a:t>
            </a:r>
            <a:r>
              <a:rPr lang="it-IT" sz="1000" b="1" dirty="0"/>
              <a:t>D.3.1</a:t>
            </a:r>
          </a:p>
          <a:p>
            <a:r>
              <a:rPr lang="it-IT" sz="1000" dirty="0"/>
              <a:t>A 3.3</a:t>
            </a:r>
          </a:p>
        </p:txBody>
      </p:sp>
      <p:sp>
        <p:nvSpPr>
          <p:cNvPr id="150" name="Rettangolo 149"/>
          <p:cNvSpPr/>
          <p:nvPr/>
        </p:nvSpPr>
        <p:spPr>
          <a:xfrm>
            <a:off x="7237854" y="4632945"/>
            <a:ext cx="597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A 3.4 </a:t>
            </a:r>
          </a:p>
          <a:p>
            <a:r>
              <a:rPr lang="it-IT" sz="1000" b="1" dirty="0"/>
              <a:t>D 3.2</a:t>
            </a:r>
          </a:p>
        </p:txBody>
      </p:sp>
      <p:sp>
        <p:nvSpPr>
          <p:cNvPr id="151" name="Ovale 150"/>
          <p:cNvSpPr/>
          <p:nvPr/>
        </p:nvSpPr>
        <p:spPr>
          <a:xfrm>
            <a:off x="7224895" y="4618228"/>
            <a:ext cx="450312" cy="450312"/>
          </a:xfrm>
          <a:prstGeom prst="ellipse">
            <a:avLst/>
          </a:prstGeom>
          <a:noFill/>
          <a:ln w="31750">
            <a:solidFill>
              <a:srgbClr val="D5DA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" name="Rettangolo 154"/>
          <p:cNvSpPr/>
          <p:nvPr/>
        </p:nvSpPr>
        <p:spPr>
          <a:xfrm>
            <a:off x="7739243" y="4622663"/>
            <a:ext cx="838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/>
              <a:t>A 3.5</a:t>
            </a:r>
          </a:p>
          <a:p>
            <a:r>
              <a:rPr lang="it-IT" sz="1000" dirty="0"/>
              <a:t>A 3.6 </a:t>
            </a:r>
            <a:r>
              <a:rPr lang="it-IT" sz="1000" b="1" dirty="0"/>
              <a:t>D 3.3</a:t>
            </a:r>
          </a:p>
        </p:txBody>
      </p:sp>
      <p:cxnSp>
        <p:nvCxnSpPr>
          <p:cNvPr id="157" name="Connettore 1 156"/>
          <p:cNvCxnSpPr/>
          <p:nvPr/>
        </p:nvCxnSpPr>
        <p:spPr>
          <a:xfrm>
            <a:off x="8730102" y="5466022"/>
            <a:ext cx="0" cy="65815"/>
          </a:xfrm>
          <a:prstGeom prst="line">
            <a:avLst/>
          </a:prstGeom>
          <a:ln w="28575">
            <a:solidFill>
              <a:srgbClr val="E6B15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CasellaDiTesto 159"/>
          <p:cNvSpPr txBox="1"/>
          <p:nvPr/>
        </p:nvSpPr>
        <p:spPr>
          <a:xfrm>
            <a:off x="3370729" y="5709962"/>
            <a:ext cx="84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4.1 </a:t>
            </a:r>
            <a:r>
              <a:rPr lang="it-IT" sz="1000" b="1" dirty="0"/>
              <a:t>D 4.1</a:t>
            </a:r>
          </a:p>
          <a:p>
            <a:r>
              <a:rPr lang="it-IT" sz="1000" dirty="0"/>
              <a:t>A 4.2 </a:t>
            </a:r>
            <a:r>
              <a:rPr lang="it-IT" sz="1000" b="1" dirty="0"/>
              <a:t>D 4.2</a:t>
            </a:r>
          </a:p>
        </p:txBody>
      </p:sp>
      <p:sp>
        <p:nvSpPr>
          <p:cNvPr id="163" name="CasellaDiTesto 162"/>
          <p:cNvSpPr txBox="1"/>
          <p:nvPr/>
        </p:nvSpPr>
        <p:spPr>
          <a:xfrm>
            <a:off x="8331119" y="5541069"/>
            <a:ext cx="1190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 4.2 </a:t>
            </a:r>
            <a:r>
              <a:rPr lang="it-IT" sz="1000" b="1" dirty="0"/>
              <a:t>D 4.2</a:t>
            </a:r>
          </a:p>
          <a:p>
            <a:r>
              <a:rPr lang="it-IT" sz="1000" dirty="0"/>
              <a:t>A 4.3 </a:t>
            </a:r>
            <a:r>
              <a:rPr lang="it-IT" sz="1000" b="1" dirty="0"/>
              <a:t>D 4.3</a:t>
            </a:r>
          </a:p>
          <a:p>
            <a:r>
              <a:rPr lang="it-IT" sz="1000" dirty="0"/>
              <a:t>A 4.4 </a:t>
            </a:r>
            <a:r>
              <a:rPr lang="it-IT" sz="1000" b="1" dirty="0"/>
              <a:t>D 4.4</a:t>
            </a:r>
          </a:p>
          <a:p>
            <a:r>
              <a:rPr lang="it-IT" sz="1000" dirty="0"/>
              <a:t>A 4.5 </a:t>
            </a:r>
            <a:r>
              <a:rPr lang="it-IT" sz="1000" b="1" dirty="0"/>
              <a:t>D 4.5</a:t>
            </a:r>
          </a:p>
        </p:txBody>
      </p:sp>
      <p:grpSp>
        <p:nvGrpSpPr>
          <p:cNvPr id="165" name="Gruppo 164"/>
          <p:cNvGrpSpPr/>
          <p:nvPr/>
        </p:nvGrpSpPr>
        <p:grpSpPr>
          <a:xfrm>
            <a:off x="8038977" y="1502159"/>
            <a:ext cx="805750" cy="307777"/>
            <a:chOff x="2254540" y="5858231"/>
            <a:chExt cx="805750" cy="307777"/>
          </a:xfrm>
        </p:grpSpPr>
        <p:sp>
          <p:nvSpPr>
            <p:cNvPr id="166" name="Rettangolo 165"/>
            <p:cNvSpPr/>
            <p:nvPr/>
          </p:nvSpPr>
          <p:spPr>
            <a:xfrm>
              <a:off x="2254540" y="5919849"/>
              <a:ext cx="411492" cy="186446"/>
            </a:xfrm>
            <a:prstGeom prst="rect">
              <a:avLst/>
            </a:prstGeom>
            <a:gradFill>
              <a:gsLst>
                <a:gs pos="22000">
                  <a:srgbClr val="B78E44"/>
                </a:gs>
                <a:gs pos="47000">
                  <a:srgbClr val="C49B6C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7" name="CasellaDiTesto 166"/>
            <p:cNvSpPr txBox="1"/>
            <p:nvPr/>
          </p:nvSpPr>
          <p:spPr>
            <a:xfrm>
              <a:off x="2611281" y="5858231"/>
              <a:ext cx="4490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SITI</a:t>
              </a:r>
            </a:p>
          </p:txBody>
        </p:sp>
      </p:grpSp>
      <p:grpSp>
        <p:nvGrpSpPr>
          <p:cNvPr id="168" name="Gruppo 167"/>
          <p:cNvGrpSpPr/>
          <p:nvPr/>
        </p:nvGrpSpPr>
        <p:grpSpPr>
          <a:xfrm>
            <a:off x="8038730" y="1871317"/>
            <a:ext cx="1091008" cy="307777"/>
            <a:chOff x="3184526" y="5867092"/>
            <a:chExt cx="1091008" cy="307777"/>
          </a:xfrm>
          <a:gradFill>
            <a:gsLst>
              <a:gs pos="26000">
                <a:srgbClr val="D9851E"/>
              </a:gs>
              <a:gs pos="54000">
                <a:srgbClr val="F39424"/>
              </a:gs>
            </a:gsLst>
            <a:lin ang="0" scaled="1"/>
          </a:gradFill>
        </p:grpSpPr>
        <p:sp>
          <p:nvSpPr>
            <p:cNvPr id="169" name="CasellaDiTesto 168"/>
            <p:cNvSpPr txBox="1"/>
            <p:nvPr/>
          </p:nvSpPr>
          <p:spPr>
            <a:xfrm>
              <a:off x="3541888" y="5867092"/>
              <a:ext cx="733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SDIS 04</a:t>
              </a:r>
            </a:p>
          </p:txBody>
        </p:sp>
        <p:sp>
          <p:nvSpPr>
            <p:cNvPr id="170" name="Rettangolo 169"/>
            <p:cNvSpPr/>
            <p:nvPr/>
          </p:nvSpPr>
          <p:spPr>
            <a:xfrm>
              <a:off x="3184526" y="5931725"/>
              <a:ext cx="411492" cy="186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72" name="Gruppo 171"/>
          <p:cNvGrpSpPr/>
          <p:nvPr/>
        </p:nvGrpSpPr>
        <p:grpSpPr>
          <a:xfrm>
            <a:off x="8038977" y="2272593"/>
            <a:ext cx="1083314" cy="307777"/>
            <a:chOff x="5166456" y="5848804"/>
            <a:chExt cx="1083314" cy="307777"/>
          </a:xfrm>
          <a:gradFill>
            <a:gsLst>
              <a:gs pos="26000">
                <a:srgbClr val="D0B737"/>
              </a:gs>
              <a:gs pos="77000">
                <a:srgbClr val="F4D53E"/>
              </a:gs>
            </a:gsLst>
            <a:lin ang="0" scaled="1"/>
          </a:gradFill>
        </p:grpSpPr>
        <p:sp>
          <p:nvSpPr>
            <p:cNvPr id="173" name="Rettangolo 172"/>
            <p:cNvSpPr/>
            <p:nvPr/>
          </p:nvSpPr>
          <p:spPr>
            <a:xfrm>
              <a:off x="5166456" y="5919849"/>
              <a:ext cx="411492" cy="186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CasellaDiTesto 173"/>
            <p:cNvSpPr txBox="1"/>
            <p:nvPr/>
          </p:nvSpPr>
          <p:spPr>
            <a:xfrm>
              <a:off x="5516124" y="5848804"/>
              <a:ext cx="733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POLITO</a:t>
              </a:r>
            </a:p>
          </p:txBody>
        </p:sp>
      </p:grpSp>
      <p:grpSp>
        <p:nvGrpSpPr>
          <p:cNvPr id="175" name="Gruppo 174"/>
          <p:cNvGrpSpPr/>
          <p:nvPr/>
        </p:nvGrpSpPr>
        <p:grpSpPr>
          <a:xfrm>
            <a:off x="8038977" y="2697163"/>
            <a:ext cx="1083542" cy="307777"/>
            <a:chOff x="6625672" y="5858231"/>
            <a:chExt cx="1083542" cy="307777"/>
          </a:xfrm>
        </p:grpSpPr>
        <p:sp>
          <p:nvSpPr>
            <p:cNvPr id="176" name="Rettangolo 175"/>
            <p:cNvSpPr/>
            <p:nvPr/>
          </p:nvSpPr>
          <p:spPr>
            <a:xfrm>
              <a:off x="6625672" y="5931725"/>
              <a:ext cx="411492" cy="186446"/>
            </a:xfrm>
            <a:prstGeom prst="rect">
              <a:avLst/>
            </a:prstGeom>
            <a:gradFill>
              <a:gsLst>
                <a:gs pos="51000">
                  <a:srgbClr val="BFC329"/>
                </a:gs>
                <a:gs pos="100000">
                  <a:srgbClr val="D5DA2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CasellaDiTesto 176"/>
            <p:cNvSpPr txBox="1"/>
            <p:nvPr/>
          </p:nvSpPr>
          <p:spPr>
            <a:xfrm>
              <a:off x="6975568" y="5858231"/>
              <a:ext cx="733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CORILA</a:t>
              </a:r>
            </a:p>
          </p:txBody>
        </p:sp>
      </p:grpSp>
      <p:grpSp>
        <p:nvGrpSpPr>
          <p:cNvPr id="178" name="Gruppo 177"/>
          <p:cNvGrpSpPr/>
          <p:nvPr/>
        </p:nvGrpSpPr>
        <p:grpSpPr>
          <a:xfrm>
            <a:off x="8040359" y="3115399"/>
            <a:ext cx="842258" cy="307777"/>
            <a:chOff x="7592754" y="5867092"/>
            <a:chExt cx="842258" cy="307777"/>
          </a:xfrm>
          <a:gradFill>
            <a:gsLst>
              <a:gs pos="70000">
                <a:srgbClr val="ECB14F"/>
              </a:gs>
              <a:gs pos="100000">
                <a:srgbClr val="F9B042"/>
              </a:gs>
            </a:gsLst>
            <a:lin ang="0" scaled="1"/>
          </a:gradFill>
        </p:grpSpPr>
        <p:sp>
          <p:nvSpPr>
            <p:cNvPr id="179" name="Rettangolo 178"/>
            <p:cNvSpPr/>
            <p:nvPr/>
          </p:nvSpPr>
          <p:spPr>
            <a:xfrm>
              <a:off x="7592754" y="5940869"/>
              <a:ext cx="411492" cy="186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0" name="CasellaDiTesto 179"/>
            <p:cNvSpPr txBox="1"/>
            <p:nvPr/>
          </p:nvSpPr>
          <p:spPr>
            <a:xfrm>
              <a:off x="7953593" y="5867092"/>
              <a:ext cx="481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TUB</a:t>
              </a:r>
            </a:p>
          </p:txBody>
        </p:sp>
      </p:grpSp>
      <p:sp>
        <p:nvSpPr>
          <p:cNvPr id="181" name="CasellaDiTesto 180"/>
          <p:cNvSpPr txBox="1"/>
          <p:nvPr/>
        </p:nvSpPr>
        <p:spPr>
          <a:xfrm>
            <a:off x="7735760" y="1189997"/>
            <a:ext cx="1352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Partner Leader</a:t>
            </a:r>
          </a:p>
        </p:txBody>
      </p:sp>
      <p:sp>
        <p:nvSpPr>
          <p:cNvPr id="231" name="Ovale 230"/>
          <p:cNvSpPr/>
          <p:nvPr/>
        </p:nvSpPr>
        <p:spPr>
          <a:xfrm>
            <a:off x="3704226" y="2334911"/>
            <a:ext cx="689438" cy="679739"/>
          </a:xfrm>
          <a:prstGeom prst="ellipse">
            <a:avLst/>
          </a:prstGeom>
          <a:noFill/>
          <a:ln w="31750">
            <a:solidFill>
              <a:srgbClr val="F3942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2" name="Connettore 1 231"/>
          <p:cNvCxnSpPr/>
          <p:nvPr/>
        </p:nvCxnSpPr>
        <p:spPr>
          <a:xfrm>
            <a:off x="4676375" y="2247701"/>
            <a:ext cx="0" cy="77500"/>
          </a:xfrm>
          <a:prstGeom prst="line">
            <a:avLst/>
          </a:prstGeom>
          <a:ln w="28575">
            <a:solidFill>
              <a:srgbClr val="F3942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e 232"/>
          <p:cNvSpPr/>
          <p:nvPr/>
        </p:nvSpPr>
        <p:spPr>
          <a:xfrm>
            <a:off x="5087434" y="3383878"/>
            <a:ext cx="640723" cy="640723"/>
          </a:xfrm>
          <a:prstGeom prst="ellipse">
            <a:avLst/>
          </a:prstGeom>
          <a:noFill/>
          <a:ln w="31750">
            <a:solidFill>
              <a:srgbClr val="F4D5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5" name="Connettore 1 234"/>
          <p:cNvCxnSpPr/>
          <p:nvPr/>
        </p:nvCxnSpPr>
        <p:spPr>
          <a:xfrm>
            <a:off x="6747202" y="3316526"/>
            <a:ext cx="0" cy="132516"/>
          </a:xfrm>
          <a:prstGeom prst="line">
            <a:avLst/>
          </a:prstGeom>
          <a:ln w="28575">
            <a:solidFill>
              <a:srgbClr val="F4D53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Ovale 235"/>
          <p:cNvSpPr/>
          <p:nvPr/>
        </p:nvSpPr>
        <p:spPr>
          <a:xfrm>
            <a:off x="6399038" y="3449042"/>
            <a:ext cx="640723" cy="640723"/>
          </a:xfrm>
          <a:prstGeom prst="ellipse">
            <a:avLst/>
          </a:prstGeom>
          <a:noFill/>
          <a:ln w="31750">
            <a:solidFill>
              <a:srgbClr val="F4D5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5" name="Rettangolo 274"/>
          <p:cNvSpPr/>
          <p:nvPr/>
        </p:nvSpPr>
        <p:spPr>
          <a:xfrm>
            <a:off x="7742454" y="1167894"/>
            <a:ext cx="1355245" cy="230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CasellaDiTesto 85"/>
          <p:cNvSpPr txBox="1"/>
          <p:nvPr/>
        </p:nvSpPr>
        <p:spPr>
          <a:xfrm>
            <a:off x="2678691" y="1994146"/>
            <a:ext cx="2046181" cy="261610"/>
          </a:xfrm>
          <a:prstGeom prst="rect">
            <a:avLst/>
          </a:prstGeom>
          <a:gradFill flip="none" rotWithShape="1">
            <a:gsLst>
              <a:gs pos="26000">
                <a:srgbClr val="D9851E"/>
              </a:gs>
              <a:gs pos="54000">
                <a:srgbClr val="F39424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b="1" dirty="0"/>
              <a:t>1. ANALYSIS OF REQUIREMENTS </a:t>
            </a:r>
          </a:p>
        </p:txBody>
      </p:sp>
      <p:sp>
        <p:nvSpPr>
          <p:cNvPr id="90" name="CasellaDiTesto 89"/>
          <p:cNvSpPr txBox="1"/>
          <p:nvPr/>
        </p:nvSpPr>
        <p:spPr>
          <a:xfrm>
            <a:off x="2658531" y="5206791"/>
            <a:ext cx="6096000" cy="261610"/>
          </a:xfrm>
          <a:prstGeom prst="rect">
            <a:avLst/>
          </a:prstGeom>
          <a:gradFill>
            <a:gsLst>
              <a:gs pos="70000">
                <a:srgbClr val="ECB14F"/>
              </a:gs>
              <a:gs pos="100000">
                <a:srgbClr val="F9B042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4. COMMUNICATION AND DISSEMINATION    </a:t>
            </a:r>
          </a:p>
        </p:txBody>
      </p:sp>
      <p:sp>
        <p:nvSpPr>
          <p:cNvPr id="126" name="Ovale 125"/>
          <p:cNvSpPr/>
          <p:nvPr/>
        </p:nvSpPr>
        <p:spPr>
          <a:xfrm>
            <a:off x="3368955" y="5584044"/>
            <a:ext cx="689438" cy="679739"/>
          </a:xfrm>
          <a:prstGeom prst="ellipse">
            <a:avLst/>
          </a:prstGeom>
          <a:noFill/>
          <a:ln w="31750">
            <a:solidFill>
              <a:srgbClr val="E6B1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9" name="Ovale 228"/>
          <p:cNvSpPr/>
          <p:nvPr/>
        </p:nvSpPr>
        <p:spPr>
          <a:xfrm>
            <a:off x="8296797" y="5518119"/>
            <a:ext cx="804198" cy="745664"/>
          </a:xfrm>
          <a:prstGeom prst="ellipse">
            <a:avLst/>
          </a:prstGeom>
          <a:noFill/>
          <a:ln w="31750">
            <a:solidFill>
              <a:srgbClr val="E6B15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CasellaDiTesto 87"/>
          <p:cNvSpPr txBox="1"/>
          <p:nvPr/>
        </p:nvSpPr>
        <p:spPr>
          <a:xfrm>
            <a:off x="4040359" y="3054916"/>
            <a:ext cx="3068298" cy="261610"/>
          </a:xfrm>
          <a:prstGeom prst="rect">
            <a:avLst/>
          </a:prstGeom>
          <a:gradFill>
            <a:gsLst>
              <a:gs pos="26000">
                <a:srgbClr val="D0B737"/>
              </a:gs>
              <a:gs pos="77000">
                <a:srgbClr val="F4D53E"/>
              </a:gs>
            </a:gsLst>
            <a:lin ang="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2. DATABASE DESIGN &amp; IMPLEMENTATION    </a:t>
            </a:r>
          </a:p>
        </p:txBody>
      </p:sp>
      <p:pic>
        <p:nvPicPr>
          <p:cNvPr id="3188" name="Picture 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16" y="624152"/>
            <a:ext cx="6096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613458"/>
            <a:ext cx="2204117" cy="5625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l="56140" t="79835" r="7719" b="5411"/>
          <a:stretch/>
        </p:blipFill>
        <p:spPr>
          <a:xfrm>
            <a:off x="-109598" y="4410054"/>
            <a:ext cx="2368447" cy="63708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2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8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0" y="3375773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 (1/2)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pic>
        <p:nvPicPr>
          <p:cNvPr id="2126" name="Picture 78" descr="C:\Users\d017198\Pictures\resc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49" y="614192"/>
            <a:ext cx="6839650" cy="562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8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57" y="693812"/>
            <a:ext cx="4976679" cy="547037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" y="0"/>
            <a:ext cx="9144000" cy="6858000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81021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18 </a:t>
            </a:r>
            <a:r>
              <a:rPr lang="it-IT" sz="12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January</a:t>
            </a:r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2017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345100" y="6429857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9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5"/>
          <a:srcRect l="2794" t="83704" r="72426" b="7186"/>
          <a:stretch/>
        </p:blipFill>
        <p:spPr>
          <a:xfrm>
            <a:off x="100847" y="745452"/>
            <a:ext cx="2002422" cy="485123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0" y="1421678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PARTNERS and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AREA OF ACTIVITY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0" y="2045611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BENEFICIARIES, 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COST and DURATION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0" y="265125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WHY THE PROJECT IS</a:t>
            </a:r>
          </a:p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NECESSARY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0" y="3375773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OBJECTIVES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0" y="3976287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WORK PLAN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0" y="4476217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DELIVERABLES and DEADLINES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0" y="5810394"/>
            <a:ext cx="220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FOLLOW UP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6"/>
          <a:srcRect l="56140" t="79835" r="7719" b="5411"/>
          <a:stretch/>
        </p:blipFill>
        <p:spPr>
          <a:xfrm>
            <a:off x="-109598" y="5040939"/>
            <a:ext cx="2368447" cy="637082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0" y="5111326"/>
            <a:ext cx="220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MAJOR EVENTS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hypothesis</a:t>
            </a:r>
            <a:r>
              <a:rPr lang="it-IT" sz="1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57" y="620713"/>
            <a:ext cx="5138737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1748</TotalTime>
  <Words>900</Words>
  <Application>Microsoft Office PowerPoint</Application>
  <PresentationFormat>Presentazione su schermo (4:3)</PresentationFormat>
  <Paragraphs>269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sergio</cp:lastModifiedBy>
  <cp:revision>158</cp:revision>
  <dcterms:created xsi:type="dcterms:W3CDTF">2016-12-15T10:08:56Z</dcterms:created>
  <dcterms:modified xsi:type="dcterms:W3CDTF">2016-12-22T05:54:29Z</dcterms:modified>
</cp:coreProperties>
</file>