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12"/>
  </p:notesMasterIdLst>
  <p:handoutMasterIdLst>
    <p:handoutMasterId r:id="rId13"/>
  </p:handoutMasterIdLst>
  <p:sldIdLst>
    <p:sldId id="270" r:id="rId2"/>
    <p:sldId id="346" r:id="rId3"/>
    <p:sldId id="340" r:id="rId4"/>
    <p:sldId id="355" r:id="rId5"/>
    <p:sldId id="341" r:id="rId6"/>
    <p:sldId id="343" r:id="rId7"/>
    <p:sldId id="344" r:id="rId8"/>
    <p:sldId id="356" r:id="rId9"/>
    <p:sldId id="349" r:id="rId10"/>
    <p:sldId id="354" r:id="rId1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608" autoAdjust="0"/>
    <p:restoredTop sz="90470" autoAdjust="0"/>
  </p:normalViewPr>
  <p:slideViewPr>
    <p:cSldViewPr>
      <p:cViewPr>
        <p:scale>
          <a:sx n="70" d="100"/>
          <a:sy n="70" d="100"/>
        </p:scale>
        <p:origin x="-1574" y="-211"/>
      </p:cViewPr>
      <p:guideLst>
        <p:guide orient="horz" pos="2160"/>
        <p:guide pos="2880"/>
      </p:guideLst>
    </p:cSldViewPr>
  </p:slideViewPr>
  <p:outlineViewPr>
    <p:cViewPr>
      <p:scale>
        <a:sx n="33" d="100"/>
        <a:sy n="33" d="100"/>
      </p:scale>
      <p:origin x="0" y="4448"/>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C6BCEE-DCA5-B148-AF01-67416ADCFB52}" type="datetimeFigureOut">
              <a:rPr lang="en-US" smtClean="0"/>
              <a:pPr/>
              <a:t>1/6/2017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3E356-1405-B843-80E1-B3FCEC3C2729}" type="slidenum">
              <a:rPr lang="en-US" smtClean="0"/>
              <a:pPr/>
              <a:t>‹#›</a:t>
            </a:fld>
            <a:endParaRPr lang="en-US"/>
          </a:p>
        </p:txBody>
      </p:sp>
    </p:spTree>
    <p:extLst>
      <p:ext uri="{BB962C8B-B14F-4D97-AF65-F5344CB8AC3E}">
        <p14:creationId xmlns:p14="http://schemas.microsoft.com/office/powerpoint/2010/main" val="1991250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4308E9C-43D8-4C8D-8788-A658AC0C6F4F}" type="datetimeFigureOut">
              <a:rPr lang="el-GR"/>
              <a:pPr>
                <a:defRPr/>
              </a:pPr>
              <a:t>6/1/2017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17D8C77-DFAC-4A0A-A22E-66806A9EE7F6}" type="slidenum">
              <a:rPr lang="el-GR"/>
              <a:pPr>
                <a:defRPr/>
              </a:pPr>
              <a:t>‹#›</a:t>
            </a:fld>
            <a:endParaRPr lang="el-GR"/>
          </a:p>
        </p:txBody>
      </p:sp>
    </p:spTree>
    <p:extLst>
      <p:ext uri="{BB962C8B-B14F-4D97-AF65-F5344CB8AC3E}">
        <p14:creationId xmlns:p14="http://schemas.microsoft.com/office/powerpoint/2010/main" val="36362810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fld id="{E4C4385E-1EF5-8741-80B9-732FF7A3660A}" type="datetime8">
              <a:rPr lang="en-US" smtClean="0">
                <a:solidFill>
                  <a:srgbClr val="775F55"/>
                </a:solidFill>
                <a:latin typeface="Tw Cen MT"/>
              </a:rPr>
              <a:pPr fontAlgn="auto">
                <a:spcBef>
                  <a:spcPts val="0"/>
                </a:spcBef>
                <a:spcAft>
                  <a:spcPts val="0"/>
                </a:spcAft>
              </a:pPr>
              <a:t>1/6/2017 12:21 PM</a:t>
            </a:fld>
            <a:endParaRPr lang="en-US" dirty="0">
              <a:solidFill>
                <a:srgbClr val="775F55"/>
              </a:solidFill>
              <a:latin typeface="Tw Cen MT"/>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srgbClr val="775F55"/>
                </a:solidFill>
                <a:latin typeface="Tw Cen MT"/>
              </a:rPr>
              <a:t>URBAN MONITORING WORKSHOP</a:t>
            </a:r>
            <a:endParaRPr lang="en-US" dirty="0">
              <a:solidFill>
                <a:srgbClr val="775F55"/>
              </a:solidFill>
              <a:latin typeface="Tw Cen MT"/>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72AC53DF-4216-466D-99A7-94400E6C2A25}" type="slidenum">
              <a:rPr lang="en-US" sz="1200" smtClean="0">
                <a:solidFill>
                  <a:srgbClr val="775F55"/>
                </a:solidFill>
                <a:latin typeface="Tw Cen MT"/>
              </a:rPr>
              <a:pPr fontAlgn="auto">
                <a:spcBef>
                  <a:spcPts val="0"/>
                </a:spcBef>
                <a:spcAft>
                  <a:spcPts val="0"/>
                </a:spcAft>
              </a:pPr>
              <a:t>‹#›</a:t>
            </a:fld>
            <a:endParaRPr lang="en-US" dirty="0">
              <a:latin typeface="Tw Cen MT"/>
            </a:endParaRPr>
          </a:p>
        </p:txBody>
      </p:sp>
    </p:spTree>
    <p:extLst>
      <p:ext uri="{BB962C8B-B14F-4D97-AF65-F5344CB8AC3E}">
        <p14:creationId xmlns:p14="http://schemas.microsoft.com/office/powerpoint/2010/main" val="18527841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fld id="{2A692B37-5D19-134E-A04E-2E9903C9062A}" type="datetime8">
              <a:rPr lang="en-US" smtClean="0">
                <a:solidFill>
                  <a:srgbClr val="775F55"/>
                </a:solidFill>
                <a:latin typeface="Tw Cen MT"/>
              </a:rPr>
              <a:pPr fontAlgn="auto">
                <a:spcBef>
                  <a:spcPts val="0"/>
                </a:spcBef>
                <a:spcAft>
                  <a:spcPts val="0"/>
                </a:spcAft>
              </a:pPr>
              <a:t>1/6/2017 12:21 PM</a:t>
            </a:fld>
            <a:endParaRPr lang="en-US" dirty="0">
              <a:solidFill>
                <a:srgbClr val="775F55"/>
              </a:solidFill>
              <a:latin typeface="Tw Cen MT"/>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srgbClr val="775F55"/>
                </a:solidFill>
                <a:latin typeface="Tw Cen MT"/>
              </a:rPr>
              <a:t>URBAN MONITORING WORKSHOP</a:t>
            </a:r>
            <a:endParaRPr lang="en-US" dirty="0">
              <a:solidFill>
                <a:srgbClr val="775F55"/>
              </a:solidFill>
              <a:latin typeface="Tw Cen MT"/>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72AC53DF-4216-466D-99A7-94400E6C2A25}" type="slidenum">
              <a:rPr lang="en-US" sz="1200" smtClean="0">
                <a:solidFill>
                  <a:srgbClr val="775F55"/>
                </a:solidFill>
                <a:latin typeface="Tw Cen MT"/>
              </a:rPr>
              <a:pPr fontAlgn="auto">
                <a:spcBef>
                  <a:spcPts val="0"/>
                </a:spcBef>
                <a:spcAft>
                  <a:spcPts val="0"/>
                </a:spcAft>
              </a:pPr>
              <a:t>‹#›</a:t>
            </a:fld>
            <a:endParaRPr lang="en-US" dirty="0">
              <a:latin typeface="Tw Cen MT"/>
            </a:endParaRPr>
          </a:p>
        </p:txBody>
      </p:sp>
    </p:spTree>
    <p:extLst>
      <p:ext uri="{BB962C8B-B14F-4D97-AF65-F5344CB8AC3E}">
        <p14:creationId xmlns:p14="http://schemas.microsoft.com/office/powerpoint/2010/main" val="404386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auto">
              <a:spcBef>
                <a:spcPts val="0"/>
              </a:spcBef>
              <a:spcAft>
                <a:spcPts val="0"/>
              </a:spcAft>
            </a:pPr>
            <a:fld id="{F59511BC-74AA-684B-863D-732D0B0A4180}" type="datetime8">
              <a:rPr lang="en-US" smtClean="0">
                <a:solidFill>
                  <a:srgbClr val="775F55"/>
                </a:solidFill>
                <a:latin typeface="Tw Cen MT"/>
              </a:rPr>
              <a:pPr fontAlgn="auto">
                <a:spcBef>
                  <a:spcPts val="0"/>
                </a:spcBef>
                <a:spcAft>
                  <a:spcPts val="0"/>
                </a:spcAft>
              </a:pPr>
              <a:t>1/6/2017 12:21 PM</a:t>
            </a:fld>
            <a:endParaRPr lang="en-US" dirty="0">
              <a:solidFill>
                <a:srgbClr val="775F55"/>
              </a:solidFill>
              <a:latin typeface="Tw Cen MT"/>
            </a:endParaRPr>
          </a:p>
        </p:txBody>
      </p:sp>
      <p:sp>
        <p:nvSpPr>
          <p:cNvPr id="5" name="Footer Placeholder 4"/>
          <p:cNvSpPr>
            <a:spLocks noGrp="1"/>
          </p:cNvSpPr>
          <p:nvPr>
            <p:ph type="ftr" sz="quarter" idx="11"/>
          </p:nvPr>
        </p:nvSpPr>
        <p:spPr/>
        <p:txBody>
          <a:bodyPr/>
          <a:lstStyle/>
          <a:p>
            <a:pPr fontAlgn="auto">
              <a:spcBef>
                <a:spcPts val="0"/>
              </a:spcBef>
              <a:spcAft>
                <a:spcPts val="0"/>
              </a:spcAft>
            </a:pPr>
            <a:r>
              <a:rPr lang="en-US" smtClean="0">
                <a:solidFill>
                  <a:srgbClr val="775F55"/>
                </a:solidFill>
                <a:latin typeface="Tw Cen MT"/>
              </a:rPr>
              <a:t>URBAN MONITORING WORKSHOP</a:t>
            </a:r>
            <a:endParaRPr lang="en-US" dirty="0">
              <a:solidFill>
                <a:srgbClr val="775F55"/>
              </a:solidFill>
              <a:latin typeface="Tw Cen MT"/>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72AC53DF-4216-466D-99A7-94400E6C2A25}" type="slidenum">
              <a:rPr lang="en-US" sz="1200" smtClean="0">
                <a:solidFill>
                  <a:srgbClr val="775F55"/>
                </a:solidFill>
                <a:latin typeface="Tw Cen MT"/>
              </a:rPr>
              <a:pPr fontAlgn="auto">
                <a:spcBef>
                  <a:spcPts val="0"/>
                </a:spcBef>
                <a:spcAft>
                  <a:spcPts val="0"/>
                </a:spcAft>
              </a:pPr>
              <a:t>‹#›</a:t>
            </a:fld>
            <a:endParaRPr lang="en-US" dirty="0">
              <a:latin typeface="Tw Cen MT"/>
            </a:endParaRPr>
          </a:p>
        </p:txBody>
      </p:sp>
    </p:spTree>
    <p:extLst>
      <p:ext uri="{BB962C8B-B14F-4D97-AF65-F5344CB8AC3E}">
        <p14:creationId xmlns:p14="http://schemas.microsoft.com/office/powerpoint/2010/main" val="299624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58554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C2B28D13-B84F-F846-8D89-56141EEF77D6}" type="datetime8">
              <a:rPr lang="en-US" smtClean="0">
                <a:solidFill>
                  <a:srgbClr val="775F55"/>
                </a:solidFill>
                <a:latin typeface="Tw Cen MT"/>
              </a:rPr>
              <a:pPr fontAlgn="auto">
                <a:spcBef>
                  <a:spcPts val="0"/>
                </a:spcBef>
                <a:spcAft>
                  <a:spcPts val="0"/>
                </a:spcAft>
              </a:pPr>
              <a:t>1/6/2017 12:21 PM</a:t>
            </a:fld>
            <a:endParaRPr lang="en-US" dirty="0">
              <a:solidFill>
                <a:srgbClr val="775F55"/>
              </a:solidFill>
              <a:latin typeface="Tw Cen MT"/>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72AC53DF-4216-466D-99A7-94400E6C2A25}" type="slidenum">
              <a:rPr lang="en-US" sz="1200" smtClean="0">
                <a:solidFill>
                  <a:srgbClr val="775F55"/>
                </a:solidFill>
                <a:latin typeface="Tw Cen MT"/>
              </a:rPr>
              <a:pPr fontAlgn="auto">
                <a:spcBef>
                  <a:spcPts val="0"/>
                </a:spcBef>
                <a:spcAft>
                  <a:spcPts val="0"/>
                </a:spcAft>
              </a:pPr>
              <a:t>‹#›</a:t>
            </a:fld>
            <a:endParaRPr lang="en-US" dirty="0">
              <a:latin typeface="Tw Cen MT"/>
            </a:endParaRPr>
          </a:p>
        </p:txBody>
      </p:sp>
    </p:spTree>
    <p:extLst>
      <p:ext uri="{BB962C8B-B14F-4D97-AF65-F5344CB8AC3E}">
        <p14:creationId xmlns:p14="http://schemas.microsoft.com/office/powerpoint/2010/main" val="19826718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fontAlgn="auto">
              <a:spcBef>
                <a:spcPts val="0"/>
              </a:spcBef>
              <a:spcAft>
                <a:spcPts val="0"/>
              </a:spcAft>
            </a:pPr>
            <a:fld id="{CAB925FE-FA8E-9D48-AF75-F40E3EAB9A14}" type="datetime8">
              <a:rPr lang="en-US" smtClean="0">
                <a:solidFill>
                  <a:srgbClr val="775F55"/>
                </a:solidFill>
                <a:latin typeface="Tw Cen MT"/>
              </a:rPr>
              <a:pPr fontAlgn="auto">
                <a:spcBef>
                  <a:spcPts val="0"/>
                </a:spcBef>
                <a:spcAft>
                  <a:spcPts val="0"/>
                </a:spcAft>
              </a:pPr>
              <a:t>1/6/2017 12:21 PM</a:t>
            </a:fld>
            <a:endParaRPr lang="en-US" dirty="0">
              <a:solidFill>
                <a:srgbClr val="775F55"/>
              </a:solidFill>
              <a:latin typeface="Tw Cen MT"/>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srgbClr val="775F55"/>
                </a:solidFill>
                <a:latin typeface="Tw Cen MT"/>
              </a:rPr>
              <a:t>URBAN MONITORING WORKSHOP</a:t>
            </a:r>
            <a:endParaRPr lang="en-US" dirty="0">
              <a:solidFill>
                <a:srgbClr val="775F55"/>
              </a:solidFill>
              <a:latin typeface="Tw Cen MT"/>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72AC53DF-4216-466D-99A7-94400E6C2A25}" type="slidenum">
              <a:rPr lang="en-US" sz="1200" smtClean="0">
                <a:solidFill>
                  <a:srgbClr val="775F55"/>
                </a:solidFill>
                <a:latin typeface="Tw Cen MT"/>
              </a:rPr>
              <a:pPr fontAlgn="auto">
                <a:spcBef>
                  <a:spcPts val="0"/>
                </a:spcBef>
                <a:spcAft>
                  <a:spcPts val="0"/>
                </a:spcAft>
              </a:pPr>
              <a:t>‹#›</a:t>
            </a:fld>
            <a:endParaRPr lang="en-US" dirty="0">
              <a:latin typeface="Tw Cen MT"/>
            </a:endParaRPr>
          </a:p>
        </p:txBody>
      </p:sp>
    </p:spTree>
    <p:extLst>
      <p:ext uri="{BB962C8B-B14F-4D97-AF65-F5344CB8AC3E}">
        <p14:creationId xmlns:p14="http://schemas.microsoft.com/office/powerpoint/2010/main" val="297094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fontAlgn="auto">
              <a:spcBef>
                <a:spcPts val="0"/>
              </a:spcBef>
              <a:spcAft>
                <a:spcPts val="0"/>
              </a:spcAft>
            </a:pPr>
            <a:fld id="{7F6C6324-BFD1-4049-9388-8A7C5080A65A}" type="datetime8">
              <a:rPr lang="en-US" smtClean="0">
                <a:solidFill>
                  <a:srgbClr val="775F55"/>
                </a:solidFill>
                <a:latin typeface="Tw Cen MT"/>
              </a:rPr>
              <a:pPr fontAlgn="auto">
                <a:spcBef>
                  <a:spcPts val="0"/>
                </a:spcBef>
                <a:spcAft>
                  <a:spcPts val="0"/>
                </a:spcAft>
              </a:pPr>
              <a:t>1/6/2017 12:21 PM</a:t>
            </a:fld>
            <a:endParaRPr lang="en-US" dirty="0">
              <a:solidFill>
                <a:srgbClr val="775F55"/>
              </a:solidFill>
              <a:latin typeface="Tw Cen MT"/>
            </a:endParaRPr>
          </a:p>
        </p:txBody>
      </p:sp>
      <p:sp>
        <p:nvSpPr>
          <p:cNvPr id="8" name="Footer Placeholder 7"/>
          <p:cNvSpPr>
            <a:spLocks noGrp="1"/>
          </p:cNvSpPr>
          <p:nvPr>
            <p:ph type="ftr" sz="quarter" idx="11"/>
          </p:nvPr>
        </p:nvSpPr>
        <p:spPr/>
        <p:txBody>
          <a:bodyPr/>
          <a:lstStyle/>
          <a:p>
            <a:pPr fontAlgn="auto">
              <a:spcBef>
                <a:spcPts val="0"/>
              </a:spcBef>
              <a:spcAft>
                <a:spcPts val="0"/>
              </a:spcAft>
            </a:pPr>
            <a:r>
              <a:rPr lang="en-US" smtClean="0">
                <a:solidFill>
                  <a:srgbClr val="775F55"/>
                </a:solidFill>
                <a:latin typeface="Tw Cen MT"/>
              </a:rPr>
              <a:t>URBAN MONITORING WORKSHOP</a:t>
            </a:r>
            <a:endParaRPr lang="en-US" dirty="0">
              <a:solidFill>
                <a:srgbClr val="775F55"/>
              </a:solidFill>
              <a:latin typeface="Tw Cen MT"/>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72AC53DF-4216-466D-99A7-94400E6C2A25}" type="slidenum">
              <a:rPr lang="en-US" sz="1200" smtClean="0">
                <a:solidFill>
                  <a:srgbClr val="775F55"/>
                </a:solidFill>
                <a:latin typeface="Tw Cen MT"/>
              </a:rPr>
              <a:pPr fontAlgn="auto">
                <a:spcBef>
                  <a:spcPts val="0"/>
                </a:spcBef>
                <a:spcAft>
                  <a:spcPts val="0"/>
                </a:spcAft>
              </a:pPr>
              <a:t>‹#›</a:t>
            </a:fld>
            <a:endParaRPr lang="en-US" dirty="0">
              <a:latin typeface="Tw Cen MT"/>
            </a:endParaRPr>
          </a:p>
        </p:txBody>
      </p:sp>
    </p:spTree>
    <p:extLst>
      <p:ext uri="{BB962C8B-B14F-4D97-AF65-F5344CB8AC3E}">
        <p14:creationId xmlns:p14="http://schemas.microsoft.com/office/powerpoint/2010/main" val="19439442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158A7FFF-F259-444C-B171-CB6CFA8B8FFD}" type="datetime8">
              <a:rPr lang="en-US" smtClean="0">
                <a:solidFill>
                  <a:srgbClr val="775F55"/>
                </a:solidFill>
                <a:latin typeface="Tw Cen MT"/>
              </a:rPr>
              <a:pPr fontAlgn="auto">
                <a:spcBef>
                  <a:spcPts val="0"/>
                </a:spcBef>
                <a:spcAft>
                  <a:spcPts val="0"/>
                </a:spcAft>
              </a:pPr>
              <a:t>1/6/2017 12:21 PM</a:t>
            </a:fld>
            <a:endParaRPr lang="en-US" dirty="0">
              <a:solidFill>
                <a:srgbClr val="775F55"/>
              </a:solidFill>
              <a:latin typeface="Tw Cen MT"/>
            </a:endParaRPr>
          </a:p>
        </p:txBody>
      </p:sp>
      <p:sp>
        <p:nvSpPr>
          <p:cNvPr id="4" name="Footer Placeholder 3"/>
          <p:cNvSpPr>
            <a:spLocks noGrp="1"/>
          </p:cNvSpPr>
          <p:nvPr>
            <p:ph type="ftr" sz="quarter" idx="11"/>
          </p:nvPr>
        </p:nvSpPr>
        <p:spPr/>
        <p:txBody>
          <a:bodyPr/>
          <a:lstStyle/>
          <a:p>
            <a:pPr fontAlgn="auto">
              <a:spcBef>
                <a:spcPts val="0"/>
              </a:spcBef>
              <a:spcAft>
                <a:spcPts val="0"/>
              </a:spcAft>
            </a:pPr>
            <a:r>
              <a:rPr lang="en-US" smtClean="0">
                <a:solidFill>
                  <a:srgbClr val="775F55"/>
                </a:solidFill>
                <a:latin typeface="Tw Cen MT"/>
              </a:rPr>
              <a:t>URBAN MONITORING WORKSHOP</a:t>
            </a:r>
            <a:endParaRPr lang="en-US" dirty="0">
              <a:solidFill>
                <a:srgbClr val="775F55"/>
              </a:solidFill>
              <a:latin typeface="Tw Cen MT"/>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2AC53DF-4216-466D-99A7-94400E6C2A25}" type="slidenum">
              <a:rPr lang="en-US" sz="1200" smtClean="0">
                <a:solidFill>
                  <a:srgbClr val="775F55"/>
                </a:solidFill>
                <a:latin typeface="Tw Cen MT"/>
              </a:rPr>
              <a:pPr fontAlgn="auto">
                <a:spcBef>
                  <a:spcPts val="0"/>
                </a:spcBef>
                <a:spcAft>
                  <a:spcPts val="0"/>
                </a:spcAft>
              </a:pPr>
              <a:t>‹#›</a:t>
            </a:fld>
            <a:endParaRPr lang="en-US" dirty="0">
              <a:latin typeface="Tw Cen MT"/>
            </a:endParaRPr>
          </a:p>
        </p:txBody>
      </p:sp>
    </p:spTree>
    <p:extLst>
      <p:ext uri="{BB962C8B-B14F-4D97-AF65-F5344CB8AC3E}">
        <p14:creationId xmlns:p14="http://schemas.microsoft.com/office/powerpoint/2010/main" val="378834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1F560ED0-399B-7541-B0FD-9D48F1A490AF}" type="datetime8">
              <a:rPr lang="en-US" smtClean="0">
                <a:solidFill>
                  <a:srgbClr val="775F55"/>
                </a:solidFill>
                <a:latin typeface="Tw Cen MT"/>
              </a:rPr>
              <a:pPr fontAlgn="auto">
                <a:spcBef>
                  <a:spcPts val="0"/>
                </a:spcBef>
                <a:spcAft>
                  <a:spcPts val="0"/>
                </a:spcAft>
              </a:pPr>
              <a:t>1/6/2017 12:21 PM</a:t>
            </a:fld>
            <a:endParaRPr lang="en-US" dirty="0">
              <a:solidFill>
                <a:srgbClr val="775F55"/>
              </a:solidFill>
              <a:latin typeface="Tw Cen MT"/>
            </a:endParaRPr>
          </a:p>
        </p:txBody>
      </p:sp>
      <p:sp>
        <p:nvSpPr>
          <p:cNvPr id="3" name="Footer Placeholder 2"/>
          <p:cNvSpPr>
            <a:spLocks noGrp="1"/>
          </p:cNvSpPr>
          <p:nvPr>
            <p:ph type="ftr" sz="quarter" idx="11"/>
          </p:nvPr>
        </p:nvSpPr>
        <p:spPr/>
        <p:txBody>
          <a:bodyPr/>
          <a:lstStyle/>
          <a:p>
            <a:pPr fontAlgn="auto">
              <a:spcBef>
                <a:spcPts val="0"/>
              </a:spcBef>
              <a:spcAft>
                <a:spcPts val="0"/>
              </a:spcAft>
            </a:pPr>
            <a:r>
              <a:rPr lang="en-US" smtClean="0">
                <a:solidFill>
                  <a:srgbClr val="775F55"/>
                </a:solidFill>
                <a:latin typeface="Tw Cen MT"/>
              </a:rPr>
              <a:t>URBAN MONITORING WORKSHOP</a:t>
            </a:r>
            <a:endParaRPr lang="en-US" dirty="0">
              <a:solidFill>
                <a:srgbClr val="775F55"/>
              </a:solidFill>
              <a:latin typeface="Tw Cen MT"/>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72AC53DF-4216-466D-99A7-94400E6C2A25}" type="slidenum">
              <a:rPr lang="en-US" sz="1200" smtClean="0">
                <a:solidFill>
                  <a:srgbClr val="775F55"/>
                </a:solidFill>
                <a:latin typeface="Tw Cen MT"/>
              </a:rPr>
              <a:pPr fontAlgn="auto">
                <a:spcBef>
                  <a:spcPts val="0"/>
                </a:spcBef>
                <a:spcAft>
                  <a:spcPts val="0"/>
                </a:spcAft>
              </a:pPr>
              <a:t>‹#›</a:t>
            </a:fld>
            <a:endParaRPr lang="en-US" dirty="0">
              <a:latin typeface="Tw Cen MT"/>
            </a:endParaRPr>
          </a:p>
        </p:txBody>
      </p:sp>
    </p:spTree>
    <p:extLst>
      <p:ext uri="{BB962C8B-B14F-4D97-AF65-F5344CB8AC3E}">
        <p14:creationId xmlns:p14="http://schemas.microsoft.com/office/powerpoint/2010/main" val="2153969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553B78AB-D8E3-3444-9E6E-AC7DC7DB2FA6}" type="datetime8">
              <a:rPr lang="en-US" smtClean="0">
                <a:solidFill>
                  <a:srgbClr val="775F55"/>
                </a:solidFill>
                <a:latin typeface="Tw Cen MT"/>
              </a:rPr>
              <a:pPr fontAlgn="auto">
                <a:spcBef>
                  <a:spcPts val="0"/>
                </a:spcBef>
                <a:spcAft>
                  <a:spcPts val="0"/>
                </a:spcAft>
              </a:pPr>
              <a:t>1/6/2017 12:21 PM</a:t>
            </a:fld>
            <a:endParaRPr lang="en-US" dirty="0">
              <a:solidFill>
                <a:srgbClr val="775F55"/>
              </a:solidFill>
              <a:latin typeface="Tw Cen MT"/>
            </a:endParaRPr>
          </a:p>
        </p:txBody>
      </p:sp>
      <p:sp>
        <p:nvSpPr>
          <p:cNvPr id="6" name="Footer Placeholder 5"/>
          <p:cNvSpPr>
            <a:spLocks noGrp="1"/>
          </p:cNvSpPr>
          <p:nvPr>
            <p:ph type="ftr" sz="quarter" idx="11"/>
          </p:nvPr>
        </p:nvSpPr>
        <p:spPr/>
        <p:txBody>
          <a:bodyPr/>
          <a:lstStyle/>
          <a:p>
            <a:pPr fontAlgn="auto">
              <a:spcBef>
                <a:spcPts val="0"/>
              </a:spcBef>
              <a:spcAft>
                <a:spcPts val="0"/>
              </a:spcAft>
            </a:pPr>
            <a:r>
              <a:rPr lang="en-US" smtClean="0">
                <a:solidFill>
                  <a:srgbClr val="775F55"/>
                </a:solidFill>
                <a:latin typeface="Tw Cen MT"/>
              </a:rPr>
              <a:t>URBAN MONITORING WORKSHOP</a:t>
            </a:r>
            <a:endParaRPr lang="en-US" dirty="0">
              <a:solidFill>
                <a:srgbClr val="775F55"/>
              </a:solidFill>
              <a:latin typeface="Tw Cen MT"/>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72AC53DF-4216-466D-99A7-94400E6C2A25}" type="slidenum">
              <a:rPr lang="en-US" sz="1200" smtClean="0">
                <a:solidFill>
                  <a:srgbClr val="775F55"/>
                </a:solidFill>
                <a:latin typeface="Tw Cen MT"/>
              </a:rPr>
              <a:pPr fontAlgn="auto">
                <a:spcBef>
                  <a:spcPts val="0"/>
                </a:spcBef>
                <a:spcAft>
                  <a:spcPts val="0"/>
                </a:spcAft>
              </a:pPr>
              <a:t>‹#›</a:t>
            </a:fld>
            <a:endParaRPr lang="en-US" dirty="0">
              <a:latin typeface="Tw Cen MT"/>
            </a:endParaRPr>
          </a:p>
        </p:txBody>
      </p:sp>
    </p:spTree>
    <p:extLst>
      <p:ext uri="{BB962C8B-B14F-4D97-AF65-F5344CB8AC3E}">
        <p14:creationId xmlns:p14="http://schemas.microsoft.com/office/powerpoint/2010/main" val="2306467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39354352-FA5E-1549-8D61-07E84DCB055E}" type="datetime8">
              <a:rPr lang="en-US" smtClean="0">
                <a:solidFill>
                  <a:srgbClr val="775F55"/>
                </a:solidFill>
                <a:latin typeface="Tw Cen MT"/>
              </a:rPr>
              <a:pPr fontAlgn="auto">
                <a:spcBef>
                  <a:spcPts val="0"/>
                </a:spcBef>
                <a:spcAft>
                  <a:spcPts val="0"/>
                </a:spcAft>
              </a:pPr>
              <a:t>1/6/2017 12:21 PM</a:t>
            </a:fld>
            <a:endParaRPr lang="en-US" dirty="0">
              <a:solidFill>
                <a:srgbClr val="775F55"/>
              </a:solidFill>
              <a:latin typeface="Tw Cen MT"/>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72AC53DF-4216-466D-99A7-94400E6C2A25}" type="slidenum">
              <a:rPr lang="en-US" sz="1200" smtClean="0">
                <a:solidFill>
                  <a:srgbClr val="775F55"/>
                </a:solidFill>
                <a:latin typeface="Tw Cen MT"/>
              </a:rPr>
              <a:pPr fontAlgn="auto">
                <a:spcBef>
                  <a:spcPts val="0"/>
                </a:spcBef>
                <a:spcAft>
                  <a:spcPts val="0"/>
                </a:spcAft>
              </a:pPr>
              <a:t>‹#›</a:t>
            </a:fld>
            <a:endParaRPr lang="en-US" dirty="0">
              <a:latin typeface="Tw Cen MT"/>
            </a:endParaRPr>
          </a:p>
        </p:txBody>
      </p:sp>
    </p:spTree>
    <p:extLst>
      <p:ext uri="{BB962C8B-B14F-4D97-AF65-F5344CB8AC3E}">
        <p14:creationId xmlns:p14="http://schemas.microsoft.com/office/powerpoint/2010/main" val="346411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dirty="0" smtClean="0">
              <a:solidFill>
                <a:srgbClr val="775F55"/>
              </a:solidFill>
              <a:latin typeface="Tw Cen MT"/>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tx1">
                    <a:tint val="75000"/>
                  </a:schemeClr>
                </a:solidFill>
              </a:defRPr>
            </a:lvl1pPr>
          </a:lstStyle>
          <a:p>
            <a:pPr fontAlgn="auto">
              <a:spcBef>
                <a:spcPts val="0"/>
              </a:spcBef>
              <a:spcAft>
                <a:spcPts val="0"/>
              </a:spcAft>
            </a:pPr>
            <a:r>
              <a:rPr lang="el-GR" dirty="0" err="1" smtClean="0">
                <a:solidFill>
                  <a:srgbClr val="775F55"/>
                </a:solidFill>
                <a:latin typeface="Tw Cen MT"/>
              </a:rPr>
              <a:t>Στοχοθεσία</a:t>
            </a:r>
            <a:r>
              <a:rPr lang="el-GR" dirty="0" smtClean="0">
                <a:solidFill>
                  <a:srgbClr val="775F55"/>
                </a:solidFill>
                <a:latin typeface="Tw Cen MT"/>
              </a:rPr>
              <a:t> ΙΑΑΔΕΤ</a:t>
            </a:r>
            <a:endParaRPr lang="en-US" dirty="0">
              <a:solidFill>
                <a:srgbClr val="775F55"/>
              </a:solidFill>
              <a:latin typeface="Tw Cen M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fontAlgn="auto">
              <a:spcBef>
                <a:spcPts val="0"/>
              </a:spcBef>
              <a:spcAft>
                <a:spcPts val="0"/>
              </a:spcAft>
            </a:pPr>
            <a:fld id="{72AC53DF-4216-466D-99A7-94400E6C2A25}" type="slidenum">
              <a:rPr lang="en-US" smtClean="0">
                <a:solidFill>
                  <a:srgbClr val="775F55"/>
                </a:solidFill>
                <a:latin typeface="Tw Cen MT"/>
              </a:rPr>
              <a:pPr fontAlgn="auto">
                <a:spcBef>
                  <a:spcPts val="0"/>
                </a:spcBef>
                <a:spcAft>
                  <a:spcPts val="0"/>
                </a:spcAft>
              </a:pPr>
              <a:t>‹#›</a:t>
            </a:fld>
            <a:endParaRPr lang="en-US" sz="1000" dirty="0">
              <a:latin typeface="Tw Cen MT"/>
            </a:endParaRPr>
          </a:p>
        </p:txBody>
      </p:sp>
    </p:spTree>
    <p:extLst>
      <p:ext uri="{BB962C8B-B14F-4D97-AF65-F5344CB8AC3E}">
        <p14:creationId xmlns:p14="http://schemas.microsoft.com/office/powerpoint/2010/main" val="21260786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l" defTabSz="457200" rtl="0" eaLnBrk="1" latinLnBrk="0" hangingPunct="1">
        <a:spcBef>
          <a:spcPct val="0"/>
        </a:spcBef>
        <a:buNone/>
        <a:defRPr sz="4400" kern="1200">
          <a:solidFill>
            <a:schemeClr val="bg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 descr="http://www.radioonemallorca.com/wp-content/uploads/2013/10/flood.jpg"/>
          <p:cNvPicPr/>
          <p:nvPr/>
        </p:nvPicPr>
        <p:blipFill>
          <a:blip r:embed="rId3" cstate="print">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28105" y="51298"/>
            <a:ext cx="9094099" cy="6806702"/>
          </a:xfrm>
          <a:prstGeom prst="rect">
            <a:avLst/>
          </a:prstGeom>
          <a:noFill/>
          <a:ln>
            <a:solidFill>
              <a:schemeClr val="tx2"/>
            </a:solidFill>
          </a:ln>
        </p:spPr>
      </p:pic>
      <p:cxnSp>
        <p:nvCxnSpPr>
          <p:cNvPr id="55" name="Straight Connector 54"/>
          <p:cNvCxnSpPr/>
          <p:nvPr/>
        </p:nvCxnSpPr>
        <p:spPr>
          <a:xfrm>
            <a:off x="5004048" y="1215914"/>
            <a:ext cx="4248472" cy="0"/>
          </a:xfrm>
          <a:prstGeom prst="line">
            <a:avLst/>
          </a:prstGeom>
          <a:ln w="101600" cap="rnd" cmpd="sng">
            <a:noFill/>
          </a:ln>
          <a:effectLst/>
        </p:spPr>
        <p:style>
          <a:lnRef idx="2">
            <a:schemeClr val="accent1"/>
          </a:lnRef>
          <a:fillRef idx="0">
            <a:schemeClr val="accent1"/>
          </a:fillRef>
          <a:effectRef idx="1">
            <a:schemeClr val="accent1"/>
          </a:effectRef>
          <a:fontRef idx="minor">
            <a:schemeClr val="tx1"/>
          </a:fontRef>
        </p:style>
      </p:cxnSp>
      <p:sp>
        <p:nvSpPr>
          <p:cNvPr id="2" name="Rectangle 1"/>
          <p:cNvSpPr>
            <a:spLocks noGrp="1"/>
          </p:cNvSpPr>
          <p:nvPr>
            <p:ph type="ctrTitle"/>
          </p:nvPr>
        </p:nvSpPr>
        <p:spPr>
          <a:xfrm>
            <a:off x="1259632" y="1052736"/>
            <a:ext cx="7699786" cy="2232248"/>
          </a:xfrm>
          <a:noFill/>
        </p:spPr>
        <p:txBody>
          <a:bodyPr>
            <a:noAutofit/>
          </a:bodyPr>
          <a:lstStyle/>
          <a:p>
            <a:pPr algn="r"/>
            <a:r>
              <a:rPr lang="en-US" sz="3000" b="1" dirty="0">
                <a:effectLst>
                  <a:outerShdw blurRad="38100" dist="38100" dir="2700000" algn="tl">
                    <a:srgbClr val="000000">
                      <a:alpha val="43137"/>
                    </a:srgbClr>
                  </a:outerShdw>
                </a:effectLst>
              </a:rPr>
              <a:t>TRIBUTE – </a:t>
            </a:r>
            <a:r>
              <a:rPr lang="en-US" sz="3000" b="1" dirty="0" err="1">
                <a:effectLst>
                  <a:outerShdw blurRad="38100" dist="38100" dir="2700000" algn="tl">
                    <a:srgbClr val="000000">
                      <a:alpha val="43137"/>
                    </a:srgbClr>
                  </a:outerShdw>
                </a:effectLst>
              </a:rPr>
              <a:t>TRigger</a:t>
            </a:r>
            <a:r>
              <a:rPr lang="en-US" sz="3000" b="1" dirty="0">
                <a:effectLst>
                  <a:outerShdw blurRad="38100" dist="38100" dir="2700000" algn="tl">
                    <a:srgbClr val="000000">
                      <a:alpha val="43137"/>
                    </a:srgbClr>
                  </a:outerShdw>
                </a:effectLst>
              </a:rPr>
              <a:t> </a:t>
            </a:r>
            <a:r>
              <a:rPr lang="en-US" sz="3000" b="1" dirty="0" err="1">
                <a:effectLst>
                  <a:outerShdw blurRad="38100" dist="38100" dir="2700000" algn="tl">
                    <a:srgbClr val="000000">
                      <a:alpha val="43137"/>
                    </a:srgbClr>
                  </a:outerShdw>
                </a:effectLst>
              </a:rPr>
              <a:t>BUffer</a:t>
            </a:r>
            <a:r>
              <a:rPr lang="en-US" sz="3000" b="1" dirty="0">
                <a:effectLst>
                  <a:outerShdw blurRad="38100" dist="38100" dir="2700000" algn="tl">
                    <a:srgbClr val="000000">
                      <a:alpha val="43137"/>
                    </a:srgbClr>
                  </a:outerShdw>
                </a:effectLst>
              </a:rPr>
              <a:t> zones for </a:t>
            </a:r>
            <a:r>
              <a:rPr lang="en-US" sz="3000" b="1" dirty="0" err="1">
                <a:effectLst>
                  <a:outerShdw blurRad="38100" dist="38100" dir="2700000" algn="tl">
                    <a:srgbClr val="000000">
                      <a:alpha val="43137"/>
                    </a:srgbClr>
                  </a:outerShdw>
                </a:effectLst>
              </a:rPr>
              <a:t>inundaTion</a:t>
            </a:r>
            <a:r>
              <a:rPr lang="en-US" sz="3000" b="1" dirty="0">
                <a:effectLst>
                  <a:outerShdw blurRad="38100" dist="38100" dir="2700000" algn="tl">
                    <a:srgbClr val="000000">
                      <a:alpha val="43137"/>
                    </a:srgbClr>
                  </a:outerShdw>
                </a:effectLst>
              </a:rPr>
              <a:t> Events</a:t>
            </a:r>
            <a:endParaRPr lang="en-US" sz="3000" dirty="0">
              <a:solidFill>
                <a:schemeClr val="bg1"/>
              </a:solidFill>
              <a:effectLst>
                <a:outerShdw blurRad="38100" dist="38100" dir="2700000" algn="tl">
                  <a:srgbClr val="000000">
                    <a:alpha val="43137"/>
                  </a:srgbClr>
                </a:outerShdw>
              </a:effectLst>
              <a:latin typeface="Century Gothic"/>
              <a:cs typeface="Century Gothic"/>
            </a:endParaRPr>
          </a:p>
        </p:txBody>
      </p:sp>
      <p:sp>
        <p:nvSpPr>
          <p:cNvPr id="15" name="TextBox 14"/>
          <p:cNvSpPr txBox="1"/>
          <p:nvPr/>
        </p:nvSpPr>
        <p:spPr>
          <a:xfrm>
            <a:off x="218486" y="846582"/>
            <a:ext cx="184666" cy="369332"/>
          </a:xfrm>
          <a:prstGeom prst="rect">
            <a:avLst/>
          </a:prstGeom>
          <a:noFill/>
        </p:spPr>
        <p:txBody>
          <a:bodyPr wrap="none" rtlCol="0">
            <a:spAutoFit/>
          </a:bodyPr>
          <a:lstStyle/>
          <a:p>
            <a:endParaRPr lang="en-US" dirty="0"/>
          </a:p>
        </p:txBody>
      </p:sp>
      <p:sp>
        <p:nvSpPr>
          <p:cNvPr id="3" name="Rectangle 2"/>
          <p:cNvSpPr>
            <a:spLocks noGrp="1"/>
          </p:cNvSpPr>
          <p:nvPr>
            <p:ph type="subTitle" idx="1"/>
          </p:nvPr>
        </p:nvSpPr>
        <p:spPr>
          <a:xfrm>
            <a:off x="1040490" y="2780928"/>
            <a:ext cx="7923998" cy="1080120"/>
          </a:xfrm>
          <a:noFill/>
          <a:ln>
            <a:noFill/>
            <a:prstDash val="sysDash"/>
          </a:ln>
        </p:spPr>
        <p:txBody>
          <a:bodyPr>
            <a:noAutofit/>
          </a:bodyPr>
          <a:lstStyle/>
          <a:p>
            <a:pPr algn="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cs typeface="Century Gothic"/>
              </a:rPr>
              <a:t>Prof. Chris T. </a:t>
            </a:r>
            <a:r>
              <a:rPr lang="en-US" sz="18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entury Gothic"/>
              </a:rPr>
              <a:t>Kiranoudis</a:t>
            </a:r>
          </a:p>
          <a:p>
            <a:pPr algn="r"/>
            <a:r>
              <a:rPr lang="en-US" sz="18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Century Gothic"/>
              </a:rPr>
              <a:t>Coordinator</a:t>
            </a:r>
            <a:endPar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cs typeface="Century Gothic"/>
            </a:endParaRPr>
          </a:p>
          <a:p>
            <a:pPr algn="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cs typeface="Century Gothic"/>
              </a:rPr>
              <a:t>National Technical University of Athens, Greece</a:t>
            </a:r>
          </a:p>
        </p:txBody>
      </p:sp>
      <p:sp>
        <p:nvSpPr>
          <p:cNvPr id="4" name="TextBox 3"/>
          <p:cNvSpPr txBox="1"/>
          <p:nvPr/>
        </p:nvSpPr>
        <p:spPr>
          <a:xfrm>
            <a:off x="5940152" y="6426899"/>
            <a:ext cx="3103735" cy="338554"/>
          </a:xfrm>
          <a:prstGeom prst="rect">
            <a:avLst/>
          </a:prstGeom>
          <a:noFill/>
        </p:spPr>
        <p:txBody>
          <a:bodyPr wrap="none" rtlCol="0">
            <a:spAutoFit/>
          </a:bodyPr>
          <a:lstStyle/>
          <a:p>
            <a:r>
              <a:rPr lang="en-US" sz="1600" dirty="0" smtClean="0">
                <a:solidFill>
                  <a:schemeClr val="bg1"/>
                </a:solidFill>
                <a:latin typeface="Century Gothic"/>
                <a:cs typeface="Century Gothic"/>
              </a:rPr>
              <a:t>KOM Brussels 18 January 2017</a:t>
            </a:r>
            <a:endParaRPr lang="en-US" sz="1600" dirty="0">
              <a:solidFill>
                <a:schemeClr val="bg1"/>
              </a:solidFill>
              <a:latin typeface="Century Gothic"/>
              <a:cs typeface="Century Gothic"/>
            </a:endParaRPr>
          </a:p>
        </p:txBody>
      </p:sp>
      <p:pic>
        <p:nvPicPr>
          <p:cNvPr id="14" name="Picture 13" descr="logo_EC"/>
          <p:cNvPicPr/>
          <p:nvPr/>
        </p:nvPicPr>
        <p:blipFill>
          <a:blip r:embed="rId5" cstate="print"/>
          <a:srcRect/>
          <a:stretch>
            <a:fillRect/>
          </a:stretch>
        </p:blipFill>
        <p:spPr bwMode="auto">
          <a:xfrm>
            <a:off x="228011" y="51298"/>
            <a:ext cx="753114" cy="497382"/>
          </a:xfrm>
          <a:prstGeom prst="rect">
            <a:avLst/>
          </a:prstGeom>
          <a:noFill/>
          <a:ln w="9525">
            <a:noFill/>
            <a:miter lim="800000"/>
            <a:headEnd/>
            <a:tailEnd/>
          </a:ln>
        </p:spPr>
      </p:pic>
      <p:pic>
        <p:nvPicPr>
          <p:cNvPr id="16" name="Εικόνα 2" descr="civpro_logo"/>
          <p:cNvPicPr/>
          <p:nvPr/>
        </p:nvPicPr>
        <p:blipFill>
          <a:blip r:embed="rId6" cstate="print"/>
          <a:srcRect/>
          <a:stretch>
            <a:fillRect/>
          </a:stretch>
        </p:blipFill>
        <p:spPr bwMode="auto">
          <a:xfrm>
            <a:off x="252394" y="745654"/>
            <a:ext cx="537090" cy="497382"/>
          </a:xfrm>
          <a:prstGeom prst="rect">
            <a:avLst/>
          </a:prstGeom>
          <a:noFill/>
        </p:spPr>
      </p:pic>
      <p:sp>
        <p:nvSpPr>
          <p:cNvPr id="9" name="Rectangle 8"/>
          <p:cNvSpPr/>
          <p:nvPr/>
        </p:nvSpPr>
        <p:spPr>
          <a:xfrm>
            <a:off x="228010" y="3861048"/>
            <a:ext cx="6216198" cy="2585323"/>
          </a:xfrm>
          <a:prstGeom prst="rect">
            <a:avLst/>
          </a:prstGeom>
        </p:spPr>
        <p:txBody>
          <a:bodyPr wrap="square">
            <a:spAutoFit/>
          </a:bodyPr>
          <a:lstStyle/>
          <a:p>
            <a:r>
              <a:rPr lang="en-US" b="1" dirty="0">
                <a:effectLst>
                  <a:outerShdw blurRad="38100" dist="38100" dir="2700000" algn="tl">
                    <a:srgbClr val="000000">
                      <a:alpha val="43137"/>
                    </a:srgbClr>
                  </a:outerShdw>
                </a:effectLst>
                <a:latin typeface="Century Gothic" panose="020B0502020202020204" pitchFamily="34" charset="0"/>
              </a:rPr>
              <a:t>Associated Beneficiaries:</a:t>
            </a: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latin typeface="Century Gothic" panose="020B0502020202020204" pitchFamily="34" charset="0"/>
              </a:rPr>
              <a:t>NATIONAL OBSERVATORY OF ATHENS (EL)</a:t>
            </a: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latin typeface="Century Gothic" panose="020B0502020202020204" pitchFamily="34" charset="0"/>
              </a:rPr>
              <a:t>ARATOS-SYSTEMS (NL)</a:t>
            </a: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latin typeface="Century Gothic" panose="020B0502020202020204" pitchFamily="34" charset="0"/>
              </a:rPr>
              <a:t>INFORMATION TECHNOLOGY FOR HUMANITARIAN ASSISTANCE, COOPERATION AND ACTION (IT)</a:t>
            </a: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latin typeface="Century Gothic" panose="020B0502020202020204" pitchFamily="34" charset="0"/>
              </a:rPr>
              <a:t>ANYSOLUTION (ES)</a:t>
            </a: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latin typeface="Century Gothic" panose="020B0502020202020204" pitchFamily="34" charset="0"/>
              </a:rPr>
              <a:t>UNIVERSITAT DE LES ILLES BALEARS</a:t>
            </a: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latin typeface="Century Gothic" panose="020B0502020202020204" pitchFamily="34" charset="0"/>
              </a:rPr>
              <a:t>UNIVERSITY OF ARCHITECTURE, CIVIL ENGINEERING AND GEODESY IN SOFIA (BG)</a:t>
            </a:r>
          </a:p>
        </p:txBody>
      </p:sp>
      <p:sp>
        <p:nvSpPr>
          <p:cNvPr id="5" name="Rectangle 4"/>
          <p:cNvSpPr/>
          <p:nvPr/>
        </p:nvSpPr>
        <p:spPr>
          <a:xfrm>
            <a:off x="907137" y="836712"/>
            <a:ext cx="3749744" cy="369332"/>
          </a:xfrm>
          <a:prstGeom prst="rect">
            <a:avLst/>
          </a:prstGeom>
        </p:spPr>
        <p:txBody>
          <a:bodyPr wrap="none">
            <a:spAutoFit/>
          </a:bodyPr>
          <a:lstStyle/>
          <a:p>
            <a:r>
              <a:rPr lang="en-US" dirty="0" smtClean="0">
                <a:solidFill>
                  <a:schemeClr val="bg1"/>
                </a:solidFill>
                <a:effectLst>
                  <a:outerShdw blurRad="38100" dist="38100" dir="2700000" algn="tl">
                    <a:srgbClr val="000000">
                      <a:alpha val="43137"/>
                    </a:srgbClr>
                  </a:outerShdw>
                </a:effectLst>
              </a:rPr>
              <a:t>ECHO/SUB/2016/742480/PREV08</a:t>
            </a:r>
            <a:endParaRPr lang="en-US"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188640"/>
            <a:ext cx="8229600" cy="1143000"/>
          </a:xfrm>
        </p:spPr>
        <p:txBody>
          <a:bodyPr/>
          <a:lstStyle/>
          <a:p>
            <a:r>
              <a:rPr lang="en-US" dirty="0" smtClean="0"/>
              <a:t>Follow up</a:t>
            </a:r>
            <a:endParaRPr lang="en-US" dirty="0"/>
          </a:p>
        </p:txBody>
      </p:sp>
      <p:sp>
        <p:nvSpPr>
          <p:cNvPr id="6" name="Content Placeholder 5"/>
          <p:cNvSpPr>
            <a:spLocks noGrp="1"/>
          </p:cNvSpPr>
          <p:nvPr>
            <p:ph idx="1"/>
          </p:nvPr>
        </p:nvSpPr>
        <p:spPr>
          <a:xfrm>
            <a:off x="457200" y="1279301"/>
            <a:ext cx="8229600" cy="4525963"/>
          </a:xfrm>
        </p:spPr>
        <p:txBody>
          <a:bodyPr>
            <a:noAutofit/>
          </a:bodyPr>
          <a:lstStyle/>
          <a:p>
            <a:r>
              <a:rPr lang="en-GB" sz="2800" dirty="0">
                <a:latin typeface="Century Gothic" panose="020B0502020202020204" pitchFamily="34" charset="0"/>
              </a:rPr>
              <a:t>Although the tools will be validated in the selected three case studies, the tool will be developed </a:t>
            </a:r>
            <a:r>
              <a:rPr lang="en-GB" sz="2800" b="1" dirty="0">
                <a:solidFill>
                  <a:schemeClr val="accent6"/>
                </a:solidFill>
                <a:latin typeface="Century Gothic" panose="020B0502020202020204" pitchFamily="34" charset="0"/>
              </a:rPr>
              <a:t>for the whole Europe</a:t>
            </a:r>
            <a:r>
              <a:rPr lang="en-GB" sz="2800" dirty="0">
                <a:latin typeface="Century Gothic" panose="020B0502020202020204" pitchFamily="34" charset="0"/>
              </a:rPr>
              <a:t>. </a:t>
            </a:r>
          </a:p>
          <a:p>
            <a:r>
              <a:rPr lang="en-GB" sz="2800" b="1" dirty="0">
                <a:solidFill>
                  <a:schemeClr val="accent6"/>
                </a:solidFill>
                <a:latin typeface="Century Gothic" panose="020B0502020202020204" pitchFamily="34" charset="0"/>
              </a:rPr>
              <a:t>TRIBUTE concept is unique and will be clearly recognisable</a:t>
            </a:r>
            <a:r>
              <a:rPr lang="en-GB" sz="2800" dirty="0">
                <a:latin typeface="Century Gothic" panose="020B0502020202020204" pitchFamily="34" charset="0"/>
              </a:rPr>
              <a:t>; any actions related to hazard assessment due to rainfall are complementary and by no means overlapping with other funded efforts. </a:t>
            </a:r>
          </a:p>
          <a:p>
            <a:r>
              <a:rPr lang="en-GB" sz="2800" dirty="0">
                <a:latin typeface="Century Gothic" panose="020B0502020202020204" pitchFamily="34" charset="0"/>
              </a:rPr>
              <a:t>Designed to have technical and financial </a:t>
            </a:r>
            <a:r>
              <a:rPr lang="en-GB" sz="2800" b="1" dirty="0">
                <a:solidFill>
                  <a:schemeClr val="accent6"/>
                </a:solidFill>
                <a:latin typeface="Century Gothic" panose="020B0502020202020204" pitchFamily="34" charset="0"/>
              </a:rPr>
              <a:t>sustainability</a:t>
            </a:r>
          </a:p>
          <a:p>
            <a:r>
              <a:rPr lang="en-GB" sz="2800" dirty="0">
                <a:latin typeface="Century Gothic" panose="020B0502020202020204" pitchFamily="34" charset="0"/>
              </a:rPr>
              <a:t>Strong </a:t>
            </a:r>
            <a:r>
              <a:rPr lang="en-GB" sz="2800" b="1" dirty="0">
                <a:solidFill>
                  <a:schemeClr val="accent6"/>
                </a:solidFill>
                <a:latin typeface="Century Gothic" panose="020B0502020202020204" pitchFamily="34" charset="0"/>
              </a:rPr>
              <a:t>dissemination and exploitation </a:t>
            </a:r>
            <a:r>
              <a:rPr lang="en-GB" sz="2800" dirty="0">
                <a:latin typeface="Century Gothic" panose="020B0502020202020204" pitchFamily="34" charset="0"/>
              </a:rPr>
              <a:t>activities</a:t>
            </a:r>
            <a:endParaRPr lang="en-US" sz="2800" dirty="0">
              <a:latin typeface="Century Gothic" panose="020B0502020202020204" pitchFamily="34"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pPr fontAlgn="auto">
              <a:spcBef>
                <a:spcPts val="0"/>
              </a:spcBef>
              <a:spcAft>
                <a:spcPts val="0"/>
              </a:spcAft>
            </a:pPr>
            <a:fld id="{72AC53DF-4216-466D-99A7-94400E6C2A25}" type="slidenum">
              <a:rPr lang="en-US" sz="1200" smtClean="0">
                <a:solidFill>
                  <a:srgbClr val="775F55"/>
                </a:solidFill>
                <a:latin typeface="Tw Cen MT"/>
              </a:rPr>
              <a:pPr fontAlgn="auto">
                <a:spcBef>
                  <a:spcPts val="0"/>
                </a:spcBef>
                <a:spcAft>
                  <a:spcPts val="0"/>
                </a:spcAft>
              </a:pPr>
              <a:t>10</a:t>
            </a:fld>
            <a:endParaRPr lang="en-US" dirty="0">
              <a:latin typeface="Tw Cen MT"/>
            </a:endParaRPr>
          </a:p>
        </p:txBody>
      </p:sp>
      <p:pic>
        <p:nvPicPr>
          <p:cNvPr id="8" name="Picture 7" descr="G:\!Proposals-EAA-3\!!!ECHO 2016, TRIBUTE\logo\tribute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6641" y="5865783"/>
            <a:ext cx="1007879" cy="99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98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9512" y="444624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Century Gothic"/>
                <a:ea typeface="+mj-ea"/>
                <a:cs typeface="Century Gothic"/>
              </a:defRPr>
            </a:lvl1pPr>
          </a:lstStyle>
          <a:p>
            <a:pPr fontAlgn="auto">
              <a:spcAft>
                <a:spcPts val="0"/>
              </a:spcAft>
            </a:pPr>
            <a:r>
              <a:rPr lang="en-US" sz="3600" dirty="0" smtClean="0"/>
              <a:t>Project Budget &amp; Duration</a:t>
            </a:r>
            <a:endParaRPr lang="el-GR" sz="3600" dirty="0"/>
          </a:p>
        </p:txBody>
      </p:sp>
      <p:sp>
        <p:nvSpPr>
          <p:cNvPr id="7" name="Content Placeholder 4"/>
          <p:cNvSpPr txBox="1">
            <a:spLocks/>
          </p:cNvSpPr>
          <p:nvPr/>
        </p:nvSpPr>
        <p:spPr>
          <a:xfrm>
            <a:off x="539552" y="5239741"/>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2800" dirty="0" smtClean="0"/>
              <a:t>Total eligible costs: 753 317 Euros</a:t>
            </a:r>
          </a:p>
          <a:p>
            <a:pPr fontAlgn="auto">
              <a:spcAft>
                <a:spcPts val="0"/>
              </a:spcAft>
            </a:pPr>
            <a:r>
              <a:rPr lang="en-US" sz="2800" dirty="0" smtClean="0"/>
              <a:t>EC contribution: 564 987 Euros (75%)</a:t>
            </a:r>
          </a:p>
          <a:p>
            <a:pPr fontAlgn="auto">
              <a:spcAft>
                <a:spcPts val="0"/>
              </a:spcAft>
            </a:pPr>
            <a:r>
              <a:rPr lang="en-US" sz="2800" dirty="0" smtClean="0"/>
              <a:t>Duration: 2 years, starting 1/1/2017</a:t>
            </a:r>
            <a:endParaRPr lang="el-GR" sz="2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879"/>
          <a:stretch/>
        </p:blipFill>
        <p:spPr bwMode="auto">
          <a:xfrm>
            <a:off x="869138" y="718456"/>
            <a:ext cx="7519286" cy="400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G:\!Proposals-EAA-3\!!!ECHO 2016, TRIBUTE\logo\tribute logo.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6641" y="5616214"/>
            <a:ext cx="1007879" cy="99221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noChangeAspect="1"/>
          </p:cNvGrpSpPr>
          <p:nvPr/>
        </p:nvGrpSpPr>
        <p:grpSpPr>
          <a:xfrm>
            <a:off x="3019446" y="-40313"/>
            <a:ext cx="5440986" cy="679747"/>
            <a:chOff x="0" y="0"/>
            <a:chExt cx="6225773" cy="730822"/>
          </a:xfrm>
        </p:grpSpPr>
        <p:pic>
          <p:nvPicPr>
            <p:cNvPr id="9" name="Picture 8" descr="H:\!Proposals-EAA-2\ECHO 2011, heatRISK\logo_pyrforos.jpg"/>
            <p:cNvPicPr>
              <a:picLocks noChangeAspect="1" noChangeArrowheads="1"/>
            </p:cNvPicPr>
            <p:nvPr/>
          </p:nvPicPr>
          <p:blipFill>
            <a:blip r:embed="rId5" cstate="print"/>
            <a:srcRect/>
            <a:stretch>
              <a:fillRect/>
            </a:stretch>
          </p:blipFill>
          <p:spPr bwMode="auto">
            <a:xfrm>
              <a:off x="0" y="11764"/>
              <a:ext cx="720000" cy="707294"/>
            </a:xfrm>
            <a:prstGeom prst="rect">
              <a:avLst/>
            </a:prstGeom>
            <a:noFill/>
          </p:spPr>
        </p:pic>
        <p:pic>
          <p:nvPicPr>
            <p:cNvPr id="10" name="Picture 9" descr="https://encrypted-tbn1.gstatic.com/images?q=tbn:ANd9GcTTCjfpXLodpoBk9E-DVPY7qg8D3sp4zyLT9LA6K90lwFLNk8vp"/>
            <p:cNvPicPr>
              <a:picLocks noChangeAspect="1" noChangeArrowheads="1"/>
            </p:cNvPicPr>
            <p:nvPr/>
          </p:nvPicPr>
          <p:blipFill>
            <a:blip r:embed="rId6" cstate="print"/>
            <a:srcRect/>
            <a:stretch>
              <a:fillRect/>
            </a:stretch>
          </p:blipFill>
          <p:spPr bwMode="auto">
            <a:xfrm>
              <a:off x="902772" y="0"/>
              <a:ext cx="742715" cy="730822"/>
            </a:xfrm>
            <a:prstGeom prst="rect">
              <a:avLst/>
            </a:prstGeom>
            <a:noFill/>
          </p:spPr>
        </p:pic>
        <p:pic>
          <p:nvPicPr>
            <p:cNvPr id="12" name="0 Imagen" descr="logoAnysolution.jpg"/>
            <p:cNvPicPr/>
            <p:nvPr/>
          </p:nvPicPr>
          <p:blipFill>
            <a:blip r:embed="rId7" cstate="print"/>
            <a:srcRect/>
            <a:stretch>
              <a:fillRect/>
            </a:stretch>
          </p:blipFill>
          <p:spPr bwMode="auto">
            <a:xfrm>
              <a:off x="3345932" y="100037"/>
              <a:ext cx="792088" cy="530748"/>
            </a:xfrm>
            <a:prstGeom prst="rect">
              <a:avLst/>
            </a:prstGeom>
            <a:noFill/>
            <a:ln w="9525">
              <a:noFill/>
              <a:miter lim="800000"/>
              <a:headEnd/>
              <a:tailEnd/>
            </a:ln>
          </p:spPr>
        </p:pic>
        <p:pic>
          <p:nvPicPr>
            <p:cNvPr id="13" name="Picture 12" descr="E:\!Proposals-EAA-3\!!!ECHO 2016, TRIBUTE\logo\logo_ITHAC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0864" y="5411"/>
              <a:ext cx="752296"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Proposals-EAA-3\!!!ECHO 2016, TRIBUTE\logo\logo aratos-systems me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8259" y="51653"/>
              <a:ext cx="399833" cy="6275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dircom.uib.cat/digitalAssets/293/293416_logo-uib-vertical_fondoblanco_300pp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0792" y="41075"/>
              <a:ext cx="648673" cy="6486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E:\!Proposals-EAA-3\!!!ECHO 2016, TRIBUTE\logo\UACE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52239" y="143519"/>
              <a:ext cx="1073534" cy="4437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5920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TRIBUTE</a:t>
            </a:r>
            <a:endParaRPr lang="en-US" dirty="0"/>
          </a:p>
        </p:txBody>
      </p:sp>
      <p:sp>
        <p:nvSpPr>
          <p:cNvPr id="3" name="Content Placeholder 2"/>
          <p:cNvSpPr>
            <a:spLocks noGrp="1"/>
          </p:cNvSpPr>
          <p:nvPr>
            <p:ph idx="1"/>
          </p:nvPr>
        </p:nvSpPr>
        <p:spPr>
          <a:xfrm>
            <a:off x="35496" y="1279301"/>
            <a:ext cx="8784976" cy="2581747"/>
          </a:xfrm>
        </p:spPr>
        <p:txBody>
          <a:bodyPr>
            <a:noAutofit/>
          </a:bodyPr>
          <a:lstStyle/>
          <a:p>
            <a:r>
              <a:rPr lang="en-US" sz="2000" dirty="0">
                <a:latin typeface="Century Gothic" panose="020B0502020202020204" pitchFamily="34" charset="0"/>
              </a:rPr>
              <a:t>TRIBUTE aims to help Europe-wide national, regional and local CP authorities answer the following vital question in case of flooding: “Should I initiate an evacuation and how long do I have to evacuate safely?”. </a:t>
            </a:r>
            <a:endParaRPr lang="en-US" sz="2000" dirty="0" smtClean="0">
              <a:latin typeface="Century Gothic" panose="020B0502020202020204" pitchFamily="34" charset="0"/>
            </a:endParaRPr>
          </a:p>
          <a:p>
            <a:r>
              <a:rPr lang="en-US" sz="2000" dirty="0" smtClean="0">
                <a:latin typeface="Century Gothic" panose="020B0502020202020204" pitchFamily="34" charset="0"/>
              </a:rPr>
              <a:t>The </a:t>
            </a:r>
            <a:r>
              <a:rPr lang="en-US" sz="2000" dirty="0">
                <a:latin typeface="Century Gothic" panose="020B0502020202020204" pitchFamily="34" charset="0"/>
              </a:rPr>
              <a:t>answer to the above question is unique per selected area, as not all sites are equally prone to flooding. </a:t>
            </a:r>
            <a:endParaRPr lang="en-US" sz="2000" dirty="0" smtClean="0">
              <a:latin typeface="Century Gothic" panose="020B0502020202020204"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645024"/>
            <a:ext cx="4752528" cy="3068960"/>
          </a:xfrm>
          <a:prstGeom prst="rect">
            <a:avLst/>
          </a:prstGeom>
          <a:noFill/>
          <a:ln w="38100" cmpd="sng">
            <a:solidFill>
              <a:srgbClr val="000000"/>
            </a:solidFill>
            <a:miter lim="800000"/>
            <a:headEnd/>
            <a:tailEnd/>
          </a:ln>
          <a:effectLst/>
        </p:spPr>
      </p:pic>
      <p:pic>
        <p:nvPicPr>
          <p:cNvPr id="8" name="Picture 7" descr="G:\!Proposals-EAA-3\!!!ECHO 2016, TRIBUTE\logo\tribute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6642" y="60519"/>
            <a:ext cx="1007879" cy="9922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3674055"/>
            <a:ext cx="3888432" cy="3139321"/>
          </a:xfrm>
          <a:prstGeom prst="rect">
            <a:avLst/>
          </a:prstGeom>
          <a:noFill/>
        </p:spPr>
        <p:txBody>
          <a:bodyPr wrap="square" rtlCol="0">
            <a:spAutoFit/>
          </a:bodyPr>
          <a:lstStyle/>
          <a:p>
            <a:r>
              <a:rPr lang="en-US" sz="2000" dirty="0">
                <a:solidFill>
                  <a:schemeClr val="bg1"/>
                </a:solidFill>
                <a:latin typeface="Century Gothic" panose="020B0502020202020204" pitchFamily="34" charset="0"/>
              </a:rPr>
              <a:t>An </a:t>
            </a:r>
            <a:r>
              <a:rPr lang="en-US" sz="2000" b="1" dirty="0">
                <a:solidFill>
                  <a:schemeClr val="bg1"/>
                </a:solidFill>
                <a:latin typeface="Century Gothic" panose="020B0502020202020204" pitchFamily="34" charset="0"/>
              </a:rPr>
              <a:t>evacuation trigger buffer </a:t>
            </a:r>
            <a:r>
              <a:rPr lang="en-US" sz="2000" dirty="0">
                <a:solidFill>
                  <a:schemeClr val="bg1"/>
                </a:solidFill>
                <a:latin typeface="Century Gothic" panose="020B0502020202020204" pitchFamily="34" charset="0"/>
              </a:rPr>
              <a:t>is a </a:t>
            </a:r>
            <a:r>
              <a:rPr lang="en-US" sz="2000" dirty="0" smtClean="0">
                <a:solidFill>
                  <a:schemeClr val="bg1"/>
                </a:solidFill>
                <a:latin typeface="Century Gothic" panose="020B0502020202020204" pitchFamily="34" charset="0"/>
              </a:rPr>
              <a:t>boundary </a:t>
            </a:r>
            <a:r>
              <a:rPr lang="en-US" sz="2000" dirty="0">
                <a:solidFill>
                  <a:schemeClr val="bg1"/>
                </a:solidFill>
                <a:latin typeface="Century Gothic" panose="020B0502020202020204" pitchFamily="34" charset="0"/>
              </a:rPr>
              <a:t>that circumscribes an area in such a way that when floodwaters (incl. waters, sediment, contaminated waters and pollution) coming from any direction cross the buffer, an evacuation is recommended. </a:t>
            </a:r>
          </a:p>
          <a:p>
            <a:endParaRPr lang="el-GR" dirty="0"/>
          </a:p>
        </p:txBody>
      </p:sp>
    </p:spTree>
    <p:extLst>
      <p:ext uri="{BB962C8B-B14F-4D97-AF65-F5344CB8AC3E}">
        <p14:creationId xmlns:p14="http://schemas.microsoft.com/office/powerpoint/2010/main" val="627919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t>
            </a:r>
            <a:r>
              <a:rPr lang="en-US" dirty="0" err="1" smtClean="0"/>
              <a:t>meteo</a:t>
            </a:r>
            <a:r>
              <a:rPr lang="en-US" dirty="0" smtClean="0"/>
              <a:t> hazard</a:t>
            </a:r>
            <a:endParaRPr lang="el-GR" dirty="0"/>
          </a:p>
        </p:txBody>
      </p:sp>
      <p:sp>
        <p:nvSpPr>
          <p:cNvPr id="3" name="Content Placeholder 2"/>
          <p:cNvSpPr>
            <a:spLocks noGrp="1"/>
          </p:cNvSpPr>
          <p:nvPr>
            <p:ph idx="1"/>
          </p:nvPr>
        </p:nvSpPr>
        <p:spPr>
          <a:xfrm>
            <a:off x="457200" y="1600200"/>
            <a:ext cx="5050904" cy="4525963"/>
          </a:xfrm>
        </p:spPr>
        <p:txBody>
          <a:bodyPr>
            <a:normAutofit lnSpcReduction="10000"/>
          </a:bodyPr>
          <a:lstStyle/>
          <a:p>
            <a:r>
              <a:rPr lang="en-US" sz="2000" dirty="0">
                <a:latin typeface="Century Gothic" panose="020B0502020202020204" pitchFamily="34" charset="0"/>
              </a:rPr>
              <a:t>TRIBUTE software tool that will be delivered as a web service and as a mobile application, will be fed with </a:t>
            </a:r>
            <a:r>
              <a:rPr lang="en-US" sz="2000" b="1" dirty="0">
                <a:latin typeface="Century Gothic" panose="020B0502020202020204" pitchFamily="34" charset="0"/>
              </a:rPr>
              <a:t>current estimates of downpour hazards from satellites</a:t>
            </a:r>
            <a:r>
              <a:rPr lang="en-US" sz="2000" dirty="0">
                <a:latin typeface="Century Gothic" panose="020B0502020202020204" pitchFamily="34" charset="0"/>
              </a:rPr>
              <a:t> and information on the </a:t>
            </a:r>
            <a:r>
              <a:rPr lang="en-US" sz="2000" b="1" dirty="0">
                <a:latin typeface="Century Gothic" panose="020B0502020202020204" pitchFamily="34" charset="0"/>
              </a:rPr>
              <a:t>vulnerability and coping capacity for the threatened site</a:t>
            </a:r>
            <a:r>
              <a:rPr lang="en-US" sz="2000" dirty="0">
                <a:latin typeface="Century Gothic" panose="020B0502020202020204" pitchFamily="34" charset="0"/>
              </a:rPr>
              <a:t>. The service will have pan-European coverage and will be tested extensively in three pilot areas with different characteristics, including </a:t>
            </a:r>
            <a:r>
              <a:rPr lang="en-US" sz="2000" b="1" dirty="0">
                <a:solidFill>
                  <a:schemeClr val="accent6">
                    <a:lumMod val="75000"/>
                  </a:schemeClr>
                </a:solidFill>
                <a:latin typeface="Century Gothic" panose="020B0502020202020204" pitchFamily="34" charset="0"/>
              </a:rPr>
              <a:t>cross-border and multi-threat</a:t>
            </a:r>
            <a:r>
              <a:rPr lang="en-US" sz="2000" dirty="0">
                <a:latin typeface="Century Gothic" panose="020B0502020202020204" pitchFamily="34" charset="0"/>
              </a:rPr>
              <a:t>. TRIBUTE has rich training, dissemination and exploitation activities to promote the concept to the stakeholders.</a:t>
            </a:r>
            <a:endParaRPr lang="el-GR" sz="2000" dirty="0">
              <a:latin typeface="Century Gothic" panose="020B0502020202020204" pitchFamily="34" charset="0"/>
            </a:endParaRPr>
          </a:p>
        </p:txBody>
      </p:sp>
      <p:pic>
        <p:nvPicPr>
          <p:cNvPr id="4" name="Picture 3" descr="http://www.nwcsaf.org/HTMLContributions/CRR/Prod_CRR/CRRFUN_11FEB2013_INITIO.gif"/>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988840"/>
            <a:ext cx="3252773" cy="3429346"/>
          </a:xfrm>
          <a:prstGeom prst="rect">
            <a:avLst/>
          </a:prstGeom>
          <a:noFill/>
          <a:ln>
            <a:noFill/>
          </a:ln>
        </p:spPr>
      </p:pic>
      <p:pic>
        <p:nvPicPr>
          <p:cNvPr id="5" name="Picture 4" descr="G:\!Proposals-EAA-3\!!!ECHO 2016, TRIBUTE\logo\tribute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6642" y="60519"/>
            <a:ext cx="1007879" cy="99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09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entury Gothic" panose="020B0502020202020204" pitchFamily="34" charset="0"/>
              </a:rPr>
              <a:t>Tasks and logical flow</a:t>
            </a:r>
            <a:endParaRPr lang="en-US" dirty="0">
              <a:latin typeface="Century Gothic" panose="020B0502020202020204" pitchFamily="34" charset="0"/>
            </a:endParaRPr>
          </a:p>
        </p:txBody>
      </p:sp>
      <p:pic>
        <p:nvPicPr>
          <p:cNvPr id="5" name="Picture 4" descr="G:\!Proposals-EAA-3\!!!ECHO 2016, TRIBUTE\logo\tribute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6642" y="60519"/>
            <a:ext cx="1007879" cy="9922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E:\!Proposals-EAA-3\!!!ECHO 2016, TRIBUTE\pert.png"/>
          <p:cNvPicPr/>
          <p:nvPr/>
        </p:nvPicPr>
        <p:blipFill>
          <a:blip r:embed="rId3">
            <a:extLst>
              <a:ext uri="{28A0092B-C50C-407E-A947-70E740481C1C}">
                <a14:useLocalDpi xmlns:a14="http://schemas.microsoft.com/office/drawing/2010/main" val="0"/>
              </a:ext>
            </a:extLst>
          </a:blip>
          <a:srcRect/>
          <a:stretch>
            <a:fillRect/>
          </a:stretch>
        </p:blipFill>
        <p:spPr bwMode="auto">
          <a:xfrm>
            <a:off x="467543" y="1484785"/>
            <a:ext cx="8113037" cy="4680520"/>
          </a:xfrm>
          <a:prstGeom prst="rect">
            <a:avLst/>
          </a:prstGeom>
          <a:noFill/>
          <a:ln>
            <a:noFill/>
          </a:ln>
        </p:spPr>
      </p:pic>
    </p:spTree>
    <p:extLst>
      <p:ext uri="{BB962C8B-B14F-4D97-AF65-F5344CB8AC3E}">
        <p14:creationId xmlns:p14="http://schemas.microsoft.com/office/powerpoint/2010/main" val="678171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smtClean="0"/>
              <a:t>Deliverables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6807394"/>
              </p:ext>
            </p:extLst>
          </p:nvPr>
        </p:nvGraphicFramePr>
        <p:xfrm>
          <a:off x="143324" y="1052736"/>
          <a:ext cx="8821164" cy="5791200"/>
        </p:xfrm>
        <a:graphic>
          <a:graphicData uri="http://schemas.openxmlformats.org/drawingml/2006/table">
            <a:tbl>
              <a:tblPr firstRow="1" bandRow="1">
                <a:tableStyleId>{93296810-A885-4BE3-A3E7-6D5BEEA58F35}</a:tableStyleId>
              </a:tblPr>
              <a:tblGrid>
                <a:gridCol w="2325332"/>
                <a:gridCol w="6495832"/>
              </a:tblGrid>
              <a:tr h="370840">
                <a:tc>
                  <a:txBody>
                    <a:bodyPr/>
                    <a:lstStyle/>
                    <a:p>
                      <a:r>
                        <a:rPr lang="en-US" dirty="0" smtClean="0">
                          <a:latin typeface="Century Gothic" panose="020B0502020202020204" pitchFamily="34" charset="0"/>
                        </a:rPr>
                        <a:t>Tasks</a:t>
                      </a:r>
                      <a:endParaRPr lang="en-US" dirty="0">
                        <a:latin typeface="Century Gothic" panose="020B0502020202020204" pitchFamily="34" charset="0"/>
                      </a:endParaRPr>
                    </a:p>
                  </a:txBody>
                  <a:tcPr/>
                </a:tc>
                <a:tc>
                  <a:txBody>
                    <a:bodyPr/>
                    <a:lstStyle/>
                    <a:p>
                      <a:r>
                        <a:rPr lang="en-US" dirty="0" smtClean="0">
                          <a:latin typeface="Century Gothic" panose="020B0502020202020204" pitchFamily="34" charset="0"/>
                        </a:rPr>
                        <a:t>Deliverables</a:t>
                      </a:r>
                      <a:endParaRPr lang="en-US" dirty="0">
                        <a:latin typeface="Century Gothic" panose="020B0502020202020204" pitchFamily="34" charset="0"/>
                      </a:endParaRPr>
                    </a:p>
                  </a:txBody>
                  <a:tcPr/>
                </a:tc>
              </a:tr>
              <a:tr h="370840">
                <a:tc>
                  <a:txBody>
                    <a:bodyPr/>
                    <a:lstStyle/>
                    <a:p>
                      <a:pPr>
                        <a:spcBef>
                          <a:spcPts val="200"/>
                        </a:spcBef>
                        <a:spcAft>
                          <a:spcPts val="0"/>
                        </a:spcAft>
                      </a:pPr>
                      <a:r>
                        <a:rPr lang="en-GB" sz="1600" b="1" dirty="0" smtClean="0">
                          <a:effectLst/>
                          <a:latin typeface="Century Gothic" panose="020B0502020202020204" pitchFamily="34" charset="0"/>
                        </a:rPr>
                        <a:t>A. </a:t>
                      </a:r>
                      <a:r>
                        <a:rPr lang="en-GB" sz="1800" b="1" kern="1200" dirty="0" smtClean="0">
                          <a:solidFill>
                            <a:schemeClr val="dk1"/>
                          </a:solidFill>
                          <a:effectLst/>
                          <a:latin typeface="+mn-lt"/>
                          <a:ea typeface="+mn-ea"/>
                          <a:cs typeface="+mn-cs"/>
                        </a:rPr>
                        <a:t>TRIBUTE Models (NTUA/CO)</a:t>
                      </a:r>
                      <a:endParaRPr lang="en-US" sz="2000" b="1" dirty="0">
                        <a:effectLst/>
                        <a:latin typeface="Century Gothic" panose="020B0502020202020204" pitchFamily="34" charset="0"/>
                        <a:ea typeface="Times New Roman"/>
                        <a:cs typeface="Times New Roman"/>
                      </a:endParaRPr>
                    </a:p>
                  </a:txBody>
                  <a:tcPr marL="68580" marR="68580" marT="0" marB="0" anchor="ctr"/>
                </a:tc>
                <a:tc>
                  <a:txBody>
                    <a:bodyPr/>
                    <a:lstStyle/>
                    <a:p>
                      <a:pPr>
                        <a:spcBef>
                          <a:spcPts val="200"/>
                        </a:spcBef>
                        <a:spcAft>
                          <a:spcPts val="0"/>
                        </a:spcAft>
                      </a:pPr>
                      <a:r>
                        <a:rPr lang="en-GB" sz="1600" kern="1200" dirty="0">
                          <a:solidFill>
                            <a:schemeClr val="dk1"/>
                          </a:solidFill>
                          <a:effectLst/>
                          <a:latin typeface="Century Gothic" panose="020B0502020202020204" pitchFamily="34" charset="0"/>
                          <a:ea typeface="+mn-ea"/>
                          <a:cs typeface="+mn-cs"/>
                        </a:rPr>
                        <a:t>D.A1 Report on Model development for Inundation </a:t>
                      </a:r>
                      <a:r>
                        <a:rPr lang="en-GB" sz="1600" kern="1200" dirty="0" smtClean="0">
                          <a:solidFill>
                            <a:schemeClr val="dk1"/>
                          </a:solidFill>
                          <a:effectLst/>
                          <a:latin typeface="Century Gothic" panose="020B0502020202020204" pitchFamily="34" charset="0"/>
                          <a:ea typeface="+mn-ea"/>
                          <a:cs typeface="+mn-cs"/>
                        </a:rPr>
                        <a:t>simulation, </a:t>
                      </a:r>
                      <a:r>
                        <a:rPr lang="en-GB" sz="1600" kern="1200" dirty="0" smtClean="0">
                          <a:solidFill>
                            <a:schemeClr val="tx1"/>
                          </a:solidFill>
                          <a:effectLst/>
                          <a:latin typeface="Century Gothic" panose="020B0502020202020204" pitchFamily="34" charset="0"/>
                          <a:ea typeface="+mn-ea"/>
                          <a:cs typeface="+mn-cs"/>
                        </a:rPr>
                        <a:t>M6</a:t>
                      </a:r>
                      <a:endParaRPr lang="el-GR" sz="1600" kern="1200" dirty="0">
                        <a:solidFill>
                          <a:schemeClr val="tx1"/>
                        </a:solidFill>
                        <a:effectLst/>
                        <a:latin typeface="Century Gothic" panose="020B0502020202020204" pitchFamily="34" charset="0"/>
                        <a:ea typeface="+mn-ea"/>
                        <a:cs typeface="+mn-cs"/>
                      </a:endParaRPr>
                    </a:p>
                    <a:p>
                      <a:pPr>
                        <a:spcBef>
                          <a:spcPts val="200"/>
                        </a:spcBef>
                        <a:spcAft>
                          <a:spcPts val="0"/>
                        </a:spcAft>
                      </a:pPr>
                      <a:r>
                        <a:rPr lang="en-GB" sz="1600" kern="1200" dirty="0">
                          <a:solidFill>
                            <a:schemeClr val="dk1"/>
                          </a:solidFill>
                          <a:effectLst/>
                          <a:latin typeface="Century Gothic" panose="020B0502020202020204" pitchFamily="34" charset="0"/>
                          <a:ea typeface="+mn-ea"/>
                          <a:cs typeface="+mn-cs"/>
                        </a:rPr>
                        <a:t>D.A2 Report on Model development for trigger buffers for the evacuation of sensitive areas due to </a:t>
                      </a:r>
                      <a:r>
                        <a:rPr lang="en-GB" sz="1600" kern="1200" dirty="0" smtClean="0">
                          <a:solidFill>
                            <a:schemeClr val="dk1"/>
                          </a:solidFill>
                          <a:effectLst/>
                          <a:latin typeface="Century Gothic" panose="020B0502020202020204" pitchFamily="34" charset="0"/>
                          <a:ea typeface="+mn-ea"/>
                          <a:cs typeface="+mn-cs"/>
                        </a:rPr>
                        <a:t>inundation, M12</a:t>
                      </a:r>
                      <a:endParaRPr lang="el-GR" sz="1600" kern="1200" dirty="0">
                        <a:solidFill>
                          <a:schemeClr val="dk1"/>
                        </a:solidFill>
                        <a:effectLst/>
                        <a:latin typeface="Century Gothic" panose="020B0502020202020204" pitchFamily="34" charset="0"/>
                        <a:ea typeface="+mn-ea"/>
                        <a:cs typeface="+mn-cs"/>
                      </a:endParaRPr>
                    </a:p>
                  </a:txBody>
                  <a:tcPr marL="68580" marR="68580" marT="0" marB="0" anchor="ctr"/>
                </a:tc>
              </a:tr>
              <a:tr h="370840">
                <a:tc>
                  <a:txBody>
                    <a:bodyPr/>
                    <a:lstStyle/>
                    <a:p>
                      <a:pPr>
                        <a:spcBef>
                          <a:spcPts val="200"/>
                        </a:spcBef>
                        <a:spcAft>
                          <a:spcPts val="0"/>
                        </a:spcAft>
                      </a:pPr>
                      <a:r>
                        <a:rPr lang="en-GB" sz="1600" b="1" dirty="0" smtClean="0">
                          <a:effectLst/>
                          <a:latin typeface="Century Gothic" panose="020B0502020202020204" pitchFamily="34" charset="0"/>
                        </a:rPr>
                        <a:t>B. </a:t>
                      </a:r>
                      <a:r>
                        <a:rPr lang="en-GB" sz="1800" b="1" kern="1200" dirty="0" smtClean="0">
                          <a:solidFill>
                            <a:schemeClr val="dk1"/>
                          </a:solidFill>
                          <a:effectLst/>
                          <a:latin typeface="+mn-lt"/>
                          <a:ea typeface="+mn-ea"/>
                          <a:cs typeface="+mn-cs"/>
                        </a:rPr>
                        <a:t>TRIBUTE Software Tools (NTUA/CO)</a:t>
                      </a:r>
                      <a:endParaRPr lang="en-US" sz="2000" b="1" dirty="0">
                        <a:effectLst/>
                        <a:latin typeface="Century Gothic" panose="020B0502020202020204" pitchFamily="34" charset="0"/>
                        <a:ea typeface="Times New Roman"/>
                        <a:cs typeface="Times New Roman"/>
                      </a:endParaRPr>
                    </a:p>
                  </a:txBody>
                  <a:tcPr marL="68580" marR="68580" marT="0" marB="0" anchor="ctr"/>
                </a:tc>
                <a:tc>
                  <a:txBody>
                    <a:bodyPr/>
                    <a:lstStyle/>
                    <a:p>
                      <a:r>
                        <a:rPr lang="en-US" sz="1600" kern="1200" dirty="0" smtClean="0">
                          <a:effectLst/>
                          <a:latin typeface="Century Gothic" panose="020B0502020202020204" pitchFamily="34" charset="0"/>
                        </a:rPr>
                        <a:t>D.B1 TRIBUTE Software tool, M15</a:t>
                      </a:r>
                    </a:p>
                    <a:p>
                      <a:r>
                        <a:rPr lang="en-US" sz="1600" kern="1200" dirty="0" smtClean="0">
                          <a:effectLst/>
                          <a:latin typeface="Century Gothic" panose="020B0502020202020204" pitchFamily="34" charset="0"/>
                        </a:rPr>
                        <a:t>D.B2 TRIBUTE Software Tool Users’ Manual,</a:t>
                      </a:r>
                      <a:r>
                        <a:rPr lang="en-US" sz="1600" kern="1200" baseline="0" dirty="0" smtClean="0">
                          <a:effectLst/>
                          <a:latin typeface="Century Gothic" panose="020B0502020202020204" pitchFamily="34" charset="0"/>
                        </a:rPr>
                        <a:t> M15</a:t>
                      </a:r>
                      <a:endParaRPr lang="en-US" sz="1600" kern="1200" dirty="0" smtClean="0">
                        <a:effectLst/>
                        <a:latin typeface="Century Gothic" panose="020B0502020202020204" pitchFamily="34" charset="0"/>
                      </a:endParaRPr>
                    </a:p>
                    <a:p>
                      <a:r>
                        <a:rPr lang="en-US" sz="1600" kern="1200" dirty="0" smtClean="0">
                          <a:effectLst/>
                          <a:latin typeface="Century Gothic" panose="020B0502020202020204" pitchFamily="34" charset="0"/>
                        </a:rPr>
                        <a:t>D.B3 TRIBUTE Mobile Application, M16</a:t>
                      </a:r>
                    </a:p>
                  </a:txBody>
                  <a:tcPr/>
                </a:tc>
              </a:tr>
              <a:tr h="370840">
                <a:tc>
                  <a:txBody>
                    <a:bodyPr/>
                    <a:lstStyle/>
                    <a:p>
                      <a:pPr>
                        <a:spcBef>
                          <a:spcPts val="200"/>
                        </a:spcBef>
                        <a:spcAft>
                          <a:spcPts val="0"/>
                        </a:spcAft>
                      </a:pPr>
                      <a:r>
                        <a:rPr lang="en-GB" sz="1600" b="1" dirty="0" smtClean="0">
                          <a:effectLst/>
                          <a:latin typeface="Century Gothic" panose="020B0502020202020204" pitchFamily="34" charset="0"/>
                        </a:rPr>
                        <a:t>C. </a:t>
                      </a:r>
                      <a:r>
                        <a:rPr lang="en-GB" sz="1800" b="1" kern="1200" dirty="0" smtClean="0">
                          <a:solidFill>
                            <a:schemeClr val="dk1"/>
                          </a:solidFill>
                          <a:effectLst/>
                          <a:latin typeface="+mn-lt"/>
                          <a:ea typeface="+mn-ea"/>
                          <a:cs typeface="+mn-cs"/>
                        </a:rPr>
                        <a:t>Current and future floods hazard appraisal (NOA/BE1)</a:t>
                      </a:r>
                      <a:endParaRPr lang="en-US" sz="2000" b="1" dirty="0">
                        <a:effectLst/>
                        <a:latin typeface="Century Gothic" panose="020B0502020202020204" pitchFamily="34" charset="0"/>
                        <a:ea typeface="Times New Roman"/>
                        <a:cs typeface="Times New Roman"/>
                      </a:endParaRPr>
                    </a:p>
                  </a:txBody>
                  <a:tcPr marL="68580" marR="68580" marT="0" marB="0" anchor="ctr"/>
                </a:tc>
                <a:tc>
                  <a:txBody>
                    <a:bodyPr/>
                    <a:lstStyle/>
                    <a:p>
                      <a:r>
                        <a:rPr lang="en-US" sz="1600" b="0" dirty="0" smtClean="0">
                          <a:latin typeface="Century Gothic" panose="020B0502020202020204" pitchFamily="34" charset="0"/>
                        </a:rPr>
                        <a:t>D.C1 Report on satellite-derived parameters related to the estimation of inundation risk (static and dynamic), M6</a:t>
                      </a:r>
                    </a:p>
                    <a:p>
                      <a:r>
                        <a:rPr lang="en-US" sz="1600" b="0" dirty="0" smtClean="0">
                          <a:latin typeface="Century Gothic" panose="020B0502020202020204" pitchFamily="34" charset="0"/>
                        </a:rPr>
                        <a:t>D.C2 Report on satellite-derived parameters related to the estimation of extreme rainfall detection, M6</a:t>
                      </a:r>
                    </a:p>
                    <a:p>
                      <a:r>
                        <a:rPr lang="en-US" sz="1600" b="0" dirty="0" smtClean="0">
                          <a:latin typeface="Century Gothic" panose="020B0502020202020204" pitchFamily="34" charset="0"/>
                        </a:rPr>
                        <a:t>D.C3 Web portal to provide maps with the current satellite-derived Convective Rainfall Rate in Europe, M12</a:t>
                      </a:r>
                    </a:p>
                    <a:p>
                      <a:r>
                        <a:rPr lang="en-US" sz="1600" b="0" dirty="0" smtClean="0">
                          <a:latin typeface="Century Gothic" panose="020B0502020202020204" pitchFamily="34" charset="0"/>
                        </a:rPr>
                        <a:t>D.C4 Report with maps on future climatic trends for extreme precipitation events that lead to inundation in urban and rural areas , M15</a:t>
                      </a:r>
                    </a:p>
                  </a:txBody>
                  <a:tcPr/>
                </a:tc>
              </a:tr>
              <a:tr h="370840">
                <a:tc>
                  <a:txBody>
                    <a:bodyPr/>
                    <a:lstStyle/>
                    <a:p>
                      <a:pPr>
                        <a:spcBef>
                          <a:spcPts val="200"/>
                        </a:spcBef>
                        <a:spcAft>
                          <a:spcPts val="0"/>
                        </a:spcAft>
                      </a:pPr>
                      <a:r>
                        <a:rPr lang="en-US" sz="1800" b="1" kern="1200" dirty="0" smtClean="0">
                          <a:solidFill>
                            <a:schemeClr val="dk1"/>
                          </a:solidFill>
                          <a:effectLst/>
                          <a:latin typeface="+mn-lt"/>
                          <a:ea typeface="+mn-ea"/>
                          <a:cs typeface="+mn-cs"/>
                        </a:rPr>
                        <a:t>D. </a:t>
                      </a:r>
                      <a:r>
                        <a:rPr lang="en-GB" sz="1800" b="1" kern="1200" dirty="0" smtClean="0">
                          <a:solidFill>
                            <a:schemeClr val="dk1"/>
                          </a:solidFill>
                          <a:effectLst/>
                          <a:latin typeface="+mn-lt"/>
                          <a:ea typeface="+mn-ea"/>
                          <a:cs typeface="+mn-cs"/>
                        </a:rPr>
                        <a:t>Integration of vulnerability and coping capacity (ITHACA/BE3)</a:t>
                      </a:r>
                      <a:endParaRPr lang="en-US" sz="1800" b="1" kern="1200" dirty="0">
                        <a:solidFill>
                          <a:schemeClr val="dk1"/>
                        </a:solidFill>
                        <a:effectLst/>
                        <a:latin typeface="+mn-lt"/>
                        <a:ea typeface="+mn-ea"/>
                        <a:cs typeface="+mn-cs"/>
                      </a:endParaRPr>
                    </a:p>
                  </a:txBody>
                  <a:tcPr marL="68580" marR="68580" marT="0" marB="0" anchor="ctr"/>
                </a:tc>
                <a:tc>
                  <a:txBody>
                    <a:bodyPr/>
                    <a:lstStyle/>
                    <a:p>
                      <a:r>
                        <a:rPr lang="en-US" sz="1600" b="0" dirty="0" smtClean="0">
                          <a:latin typeface="Century Gothic" panose="020B0502020202020204" pitchFamily="34" charset="0"/>
                        </a:rPr>
                        <a:t>D.D1 Report on State-of-the-art on flood vulnerability and risk models, M6</a:t>
                      </a:r>
                    </a:p>
                    <a:p>
                      <a:r>
                        <a:rPr lang="en-US" sz="1600" b="0" dirty="0" smtClean="0">
                          <a:latin typeface="Century Gothic" panose="020B0502020202020204" pitchFamily="34" charset="0"/>
                        </a:rPr>
                        <a:t>D.D2 Report on Vulnerability and coping capacity assessment, M16</a:t>
                      </a:r>
                    </a:p>
                    <a:p>
                      <a:endParaRPr lang="en-US" sz="1600" b="0" dirty="0" smtClean="0">
                        <a:latin typeface="Century Gothic" panose="020B0502020202020204" pitchFamily="34" charset="0"/>
                      </a:endParaRPr>
                    </a:p>
                  </a:txBody>
                  <a:tcPr/>
                </a:tc>
              </a:tr>
            </a:tbl>
          </a:graphicData>
        </a:graphic>
      </p:graphicFrame>
    </p:spTree>
    <p:extLst>
      <p:ext uri="{BB962C8B-B14F-4D97-AF65-F5344CB8AC3E}">
        <p14:creationId xmlns:p14="http://schemas.microsoft.com/office/powerpoint/2010/main" val="1322786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dirty="0"/>
              <a:t>Deliverables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3196671"/>
              </p:ext>
            </p:extLst>
          </p:nvPr>
        </p:nvGraphicFramePr>
        <p:xfrm>
          <a:off x="107504" y="1038746"/>
          <a:ext cx="8928992" cy="5074920"/>
        </p:xfrm>
        <a:graphic>
          <a:graphicData uri="http://schemas.openxmlformats.org/drawingml/2006/table">
            <a:tbl>
              <a:tblPr firstRow="1" bandRow="1">
                <a:tableStyleId>{93296810-A885-4BE3-A3E7-6D5BEEA58F35}</a:tableStyleId>
              </a:tblPr>
              <a:tblGrid>
                <a:gridCol w="3292581"/>
                <a:gridCol w="5636411"/>
              </a:tblGrid>
              <a:tr h="370840">
                <a:tc>
                  <a:txBody>
                    <a:bodyPr/>
                    <a:lstStyle/>
                    <a:p>
                      <a:r>
                        <a:rPr lang="en-US" sz="1600" dirty="0" smtClean="0">
                          <a:latin typeface="Century Gothic" panose="020B0502020202020204" pitchFamily="34" charset="0"/>
                        </a:rPr>
                        <a:t>Tasks</a:t>
                      </a:r>
                      <a:endParaRPr lang="en-US" sz="1600" dirty="0">
                        <a:latin typeface="Century Gothic" panose="020B0502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Century Gothic" panose="020B0502020202020204" pitchFamily="34" charset="0"/>
                        </a:rPr>
                        <a:t>Deliverables</a:t>
                      </a:r>
                    </a:p>
                  </a:txBody>
                  <a:tcPr/>
                </a:tc>
              </a:tr>
              <a:tr h="370840">
                <a:tc>
                  <a:txBody>
                    <a:bodyPr/>
                    <a:lstStyle/>
                    <a:p>
                      <a:pPr>
                        <a:spcBef>
                          <a:spcPts val="200"/>
                        </a:spcBef>
                        <a:spcAft>
                          <a:spcPts val="0"/>
                        </a:spcAft>
                      </a:pPr>
                      <a:r>
                        <a:rPr lang="en-GB" sz="1600" b="1" dirty="0" smtClean="0">
                          <a:solidFill>
                            <a:srgbClr val="000000"/>
                          </a:solidFill>
                          <a:effectLst/>
                          <a:latin typeface="Century Gothic" panose="020B0502020202020204" pitchFamily="34" charset="0"/>
                          <a:ea typeface="Times New Roman"/>
                          <a:cs typeface="Times New Roman"/>
                        </a:rPr>
                        <a:t>E. </a:t>
                      </a:r>
                      <a:r>
                        <a:rPr lang="en-GB" sz="1800" b="1" kern="1200" dirty="0" smtClean="0">
                          <a:solidFill>
                            <a:schemeClr val="dk1"/>
                          </a:solidFill>
                          <a:effectLst/>
                          <a:latin typeface="+mn-lt"/>
                          <a:ea typeface="+mn-ea"/>
                          <a:cs typeface="+mn-cs"/>
                        </a:rPr>
                        <a:t>Application and Evaluation at Pilot Cases (A-S/BE2) </a:t>
                      </a:r>
                      <a:endParaRPr lang="en-US" sz="1600" dirty="0">
                        <a:effectLst/>
                        <a:latin typeface="Century Gothic" panose="020B0502020202020204" pitchFamily="34" charset="0"/>
                        <a:ea typeface="Times New Roman"/>
                        <a:cs typeface="Times New Roman"/>
                      </a:endParaRPr>
                    </a:p>
                  </a:txBody>
                  <a:tcPr marL="68580" marR="68580" marT="0" marB="0" anchor="ctr"/>
                </a:tc>
                <a:tc>
                  <a:txBody>
                    <a:bodyPr/>
                    <a:lstStyle/>
                    <a:p>
                      <a:pPr>
                        <a:spcBef>
                          <a:spcPts val="200"/>
                        </a:spcBef>
                        <a:spcAft>
                          <a:spcPts val="0"/>
                        </a:spcAft>
                      </a:pPr>
                      <a:r>
                        <a:rPr lang="en-US" sz="1600" b="0" dirty="0" smtClean="0">
                          <a:effectLst/>
                          <a:latin typeface="Century Gothic" panose="020B0502020202020204" pitchFamily="34" charset="0"/>
                          <a:ea typeface="Times New Roman"/>
                          <a:cs typeface="Times New Roman"/>
                        </a:rPr>
                        <a:t>D.E1 User needs and requirements, M5</a:t>
                      </a:r>
                    </a:p>
                    <a:p>
                      <a:pPr>
                        <a:spcBef>
                          <a:spcPts val="200"/>
                        </a:spcBef>
                        <a:spcAft>
                          <a:spcPts val="0"/>
                        </a:spcAft>
                      </a:pPr>
                      <a:r>
                        <a:rPr lang="en-US" sz="1600" b="0" dirty="0" smtClean="0">
                          <a:effectLst/>
                          <a:latin typeface="Century Gothic" panose="020B0502020202020204" pitchFamily="34" charset="0"/>
                          <a:ea typeface="Times New Roman"/>
                          <a:cs typeface="Times New Roman"/>
                        </a:rPr>
                        <a:t>D.E2 TRIBUTE Performance evaluation, M23</a:t>
                      </a:r>
                    </a:p>
                  </a:txBody>
                  <a:tcPr marL="68580" marR="68580" marT="0" marB="0" anchor="ctr"/>
                </a:tc>
              </a:tr>
              <a:tr h="370840">
                <a:tc>
                  <a:txBody>
                    <a:bodyPr/>
                    <a:lstStyle/>
                    <a:p>
                      <a:pPr>
                        <a:spcBef>
                          <a:spcPts val="200"/>
                        </a:spcBef>
                        <a:spcAft>
                          <a:spcPts val="0"/>
                        </a:spcAft>
                      </a:pPr>
                      <a:r>
                        <a:rPr lang="en-GB" sz="1600" b="1" dirty="0" smtClean="0">
                          <a:solidFill>
                            <a:srgbClr val="000000"/>
                          </a:solidFill>
                          <a:effectLst/>
                          <a:latin typeface="Century Gothic" panose="020B0502020202020204" pitchFamily="34" charset="0"/>
                          <a:ea typeface="Times New Roman"/>
                          <a:cs typeface="Times New Roman"/>
                        </a:rPr>
                        <a:t>F. </a:t>
                      </a:r>
                      <a:r>
                        <a:rPr lang="en-GB" sz="1800" b="1" kern="1200" dirty="0" smtClean="0">
                          <a:solidFill>
                            <a:schemeClr val="dk1"/>
                          </a:solidFill>
                          <a:effectLst/>
                          <a:latin typeface="+mn-lt"/>
                          <a:ea typeface="+mn-ea"/>
                          <a:cs typeface="+mn-cs"/>
                        </a:rPr>
                        <a:t>Publicity and Training (ANYSOL/BE4)</a:t>
                      </a:r>
                      <a:endParaRPr lang="en-US" sz="1600" dirty="0">
                        <a:effectLst/>
                        <a:latin typeface="Century Gothic" panose="020B0502020202020204" pitchFamily="34" charset="0"/>
                        <a:ea typeface="Times New Roman"/>
                        <a:cs typeface="Times New Roman"/>
                      </a:endParaRPr>
                    </a:p>
                  </a:txBody>
                  <a:tcPr marL="68580" marR="68580" marT="0" marB="0" anchor="ctr"/>
                </a:tc>
                <a:tc>
                  <a:txBody>
                    <a:bodyPr/>
                    <a:lstStyle/>
                    <a:p>
                      <a:pPr>
                        <a:spcBef>
                          <a:spcPts val="200"/>
                        </a:spcBef>
                        <a:spcAft>
                          <a:spcPts val="0"/>
                        </a:spcAft>
                      </a:pPr>
                      <a:r>
                        <a:rPr lang="en-US" sz="1600" b="0" dirty="0" smtClean="0">
                          <a:effectLst/>
                          <a:latin typeface="Century Gothic" panose="020B0502020202020204" pitchFamily="34" charset="0"/>
                          <a:ea typeface="Times New Roman"/>
                          <a:cs typeface="Times New Roman"/>
                        </a:rPr>
                        <a:t>D.F1 Project Web-site, M4</a:t>
                      </a:r>
                    </a:p>
                    <a:p>
                      <a:pPr>
                        <a:spcBef>
                          <a:spcPts val="200"/>
                        </a:spcBef>
                        <a:spcAft>
                          <a:spcPts val="0"/>
                        </a:spcAft>
                      </a:pPr>
                      <a:r>
                        <a:rPr lang="en-US" sz="1600" b="0" dirty="0" smtClean="0">
                          <a:effectLst/>
                          <a:latin typeface="Century Gothic" panose="020B0502020202020204" pitchFamily="34" charset="0"/>
                          <a:ea typeface="Times New Roman"/>
                          <a:cs typeface="Times New Roman"/>
                        </a:rPr>
                        <a:t>D.F2 Report on Workshop 1 in Turin Province, M18</a:t>
                      </a:r>
                    </a:p>
                    <a:p>
                      <a:pPr>
                        <a:spcBef>
                          <a:spcPts val="200"/>
                        </a:spcBef>
                        <a:spcAft>
                          <a:spcPts val="0"/>
                        </a:spcAft>
                      </a:pPr>
                      <a:r>
                        <a:rPr lang="en-US" sz="1600" b="0" dirty="0" smtClean="0">
                          <a:effectLst/>
                          <a:latin typeface="Century Gothic" panose="020B0502020202020204" pitchFamily="34" charset="0"/>
                          <a:ea typeface="Times New Roman"/>
                          <a:cs typeface="Times New Roman"/>
                        </a:rPr>
                        <a:t>D.F3 Report on Workshop 2 in Palma de Mallorca, M19</a:t>
                      </a:r>
                    </a:p>
                    <a:p>
                      <a:pPr>
                        <a:spcBef>
                          <a:spcPts val="200"/>
                        </a:spcBef>
                        <a:spcAft>
                          <a:spcPts val="0"/>
                        </a:spcAft>
                      </a:pPr>
                      <a:r>
                        <a:rPr lang="en-US" sz="1600" b="0" dirty="0" smtClean="0">
                          <a:effectLst/>
                          <a:latin typeface="Century Gothic" panose="020B0502020202020204" pitchFamily="34" charset="0"/>
                          <a:ea typeface="Times New Roman"/>
                          <a:cs typeface="Times New Roman"/>
                        </a:rPr>
                        <a:t>D.F4 Report on Workshop 3 in Sofia during EU Presidency, M23</a:t>
                      </a:r>
                    </a:p>
                    <a:p>
                      <a:pPr>
                        <a:spcBef>
                          <a:spcPts val="200"/>
                        </a:spcBef>
                        <a:spcAft>
                          <a:spcPts val="0"/>
                        </a:spcAft>
                      </a:pPr>
                      <a:r>
                        <a:rPr lang="en-US" sz="1600" b="0" dirty="0" smtClean="0">
                          <a:effectLst/>
                          <a:latin typeface="Century Gothic" panose="020B0502020202020204" pitchFamily="34" charset="0"/>
                          <a:ea typeface="Times New Roman"/>
                          <a:cs typeface="Times New Roman"/>
                        </a:rPr>
                        <a:t>D.F5 Report on of European TRIBUTE Exploitation workshop 4 in the Hague, M23</a:t>
                      </a:r>
                    </a:p>
                    <a:p>
                      <a:pPr>
                        <a:spcBef>
                          <a:spcPts val="200"/>
                        </a:spcBef>
                        <a:spcAft>
                          <a:spcPts val="0"/>
                        </a:spcAft>
                      </a:pPr>
                      <a:r>
                        <a:rPr lang="en-US" sz="1600" b="0" dirty="0" smtClean="0">
                          <a:effectLst/>
                          <a:latin typeface="Century Gothic" panose="020B0502020202020204" pitchFamily="34" charset="0"/>
                          <a:ea typeface="Times New Roman"/>
                          <a:cs typeface="Times New Roman"/>
                        </a:rPr>
                        <a:t>D.F6 Conference Papers or Abstracts after Participation in Conferences, M24</a:t>
                      </a:r>
                    </a:p>
                    <a:p>
                      <a:pPr>
                        <a:spcBef>
                          <a:spcPts val="200"/>
                        </a:spcBef>
                        <a:spcAft>
                          <a:spcPts val="0"/>
                        </a:spcAft>
                      </a:pPr>
                      <a:r>
                        <a:rPr lang="en-US" sz="1600" b="0" dirty="0" smtClean="0">
                          <a:effectLst/>
                          <a:latin typeface="Century Gothic" panose="020B0502020202020204" pitchFamily="34" charset="0"/>
                          <a:ea typeface="Times New Roman"/>
                          <a:cs typeface="Times New Roman"/>
                        </a:rPr>
                        <a:t>D.F7 Report on the Communication Activities &amp; Dissemination and training material, M24</a:t>
                      </a:r>
                    </a:p>
                    <a:p>
                      <a:pPr>
                        <a:spcBef>
                          <a:spcPts val="200"/>
                        </a:spcBef>
                        <a:spcAft>
                          <a:spcPts val="0"/>
                        </a:spcAft>
                      </a:pPr>
                      <a:r>
                        <a:rPr lang="en-US" sz="1600" b="0" dirty="0" smtClean="0">
                          <a:effectLst/>
                          <a:latin typeface="Century Gothic" panose="020B0502020202020204" pitchFamily="34" charset="0"/>
                          <a:ea typeface="Times New Roman"/>
                          <a:cs typeface="Times New Roman"/>
                        </a:rPr>
                        <a:t>D.F8 Layman’s report, M24</a:t>
                      </a:r>
                    </a:p>
                  </a:txBody>
                  <a:tcPr marL="68580" marR="68580" marT="0" marB="0" anchor="ctr"/>
                </a:tc>
              </a:tr>
              <a:tr h="370840">
                <a:tc>
                  <a:txBody>
                    <a:bodyPr/>
                    <a:lstStyle/>
                    <a:p>
                      <a:pPr algn="just">
                        <a:spcBef>
                          <a:spcPts val="200"/>
                        </a:spcBef>
                        <a:spcAft>
                          <a:spcPts val="0"/>
                        </a:spcAft>
                      </a:pPr>
                      <a:r>
                        <a:rPr lang="en-US" sz="1600" b="1" dirty="0" smtClean="0">
                          <a:effectLst/>
                          <a:latin typeface="Century Gothic" panose="020B0502020202020204" pitchFamily="34" charset="0"/>
                          <a:ea typeface="Times New Roman"/>
                          <a:cs typeface="Times New Roman"/>
                        </a:rPr>
                        <a:t>G.</a:t>
                      </a:r>
                      <a:r>
                        <a:rPr lang="en-US" sz="1600" b="1" baseline="0" dirty="0" smtClean="0">
                          <a:effectLst/>
                          <a:latin typeface="Century Gothic" panose="020B0502020202020204" pitchFamily="34" charset="0"/>
                          <a:ea typeface="Times New Roman"/>
                          <a:cs typeface="Times New Roman"/>
                        </a:rPr>
                        <a:t> </a:t>
                      </a:r>
                      <a:r>
                        <a:rPr lang="en-US" sz="1800" b="1" kern="1200" dirty="0" smtClean="0">
                          <a:solidFill>
                            <a:schemeClr val="dk1"/>
                          </a:solidFill>
                          <a:effectLst/>
                          <a:latin typeface="+mn-lt"/>
                          <a:ea typeface="+mn-ea"/>
                          <a:cs typeface="+mn-cs"/>
                        </a:rPr>
                        <a:t>Project </a:t>
                      </a:r>
                      <a:r>
                        <a:rPr lang="en-GB" sz="1800" b="1" kern="1200" dirty="0" smtClean="0">
                          <a:solidFill>
                            <a:schemeClr val="dk1"/>
                          </a:solidFill>
                          <a:effectLst/>
                          <a:latin typeface="+mn-lt"/>
                          <a:ea typeface="+mn-ea"/>
                          <a:cs typeface="+mn-cs"/>
                        </a:rPr>
                        <a:t>Management &amp; Coordination (NTUA/CO)</a:t>
                      </a:r>
                      <a:endParaRPr lang="en-US" sz="1600" b="1" dirty="0">
                        <a:effectLst/>
                        <a:latin typeface="Century Gothic" panose="020B0502020202020204" pitchFamily="34" charset="0"/>
                        <a:ea typeface="Times New Roman"/>
                        <a:cs typeface="Times New Roman"/>
                      </a:endParaRPr>
                    </a:p>
                  </a:txBody>
                  <a:tcPr marL="68580" marR="68580" marT="0" marB="0" anchor="ctr"/>
                </a:tc>
                <a:tc>
                  <a:txBody>
                    <a:bodyPr/>
                    <a:lstStyle/>
                    <a:p>
                      <a:pPr>
                        <a:spcBef>
                          <a:spcPts val="200"/>
                        </a:spcBef>
                        <a:spcAft>
                          <a:spcPts val="0"/>
                        </a:spcAft>
                      </a:pPr>
                      <a:r>
                        <a:rPr lang="en-US" sz="1600" b="0" dirty="0" smtClean="0">
                          <a:effectLst/>
                          <a:latin typeface="Century Gothic" panose="020B0502020202020204" pitchFamily="34" charset="0"/>
                          <a:ea typeface="Times New Roman"/>
                          <a:cs typeface="Times New Roman"/>
                        </a:rPr>
                        <a:t>D.G1 First Reporting to EC, M8 </a:t>
                      </a:r>
                    </a:p>
                    <a:p>
                      <a:pPr>
                        <a:spcBef>
                          <a:spcPts val="200"/>
                        </a:spcBef>
                        <a:spcAft>
                          <a:spcPts val="0"/>
                        </a:spcAft>
                      </a:pPr>
                      <a:r>
                        <a:rPr lang="en-US" sz="1600" b="0" dirty="0" smtClean="0">
                          <a:effectLst/>
                          <a:latin typeface="Century Gothic" panose="020B0502020202020204" pitchFamily="34" charset="0"/>
                          <a:ea typeface="Times New Roman"/>
                          <a:cs typeface="Times New Roman"/>
                        </a:rPr>
                        <a:t>D.G2 Second Reporting to EC, M16 </a:t>
                      </a:r>
                    </a:p>
                    <a:p>
                      <a:pPr>
                        <a:spcBef>
                          <a:spcPts val="200"/>
                        </a:spcBef>
                        <a:spcAft>
                          <a:spcPts val="0"/>
                        </a:spcAft>
                      </a:pPr>
                      <a:r>
                        <a:rPr lang="en-US" sz="1600" b="0" dirty="0" smtClean="0">
                          <a:effectLst/>
                          <a:latin typeface="Century Gothic" panose="020B0502020202020204" pitchFamily="34" charset="0"/>
                          <a:ea typeface="Times New Roman"/>
                          <a:cs typeface="Times New Roman"/>
                        </a:rPr>
                        <a:t>D.G3 Final Reporting to EC,</a:t>
                      </a:r>
                      <a:r>
                        <a:rPr lang="en-US" sz="1600" b="0" baseline="0" dirty="0" smtClean="0">
                          <a:effectLst/>
                          <a:latin typeface="Century Gothic" panose="020B0502020202020204" pitchFamily="34" charset="0"/>
                          <a:ea typeface="Times New Roman"/>
                          <a:cs typeface="Times New Roman"/>
                        </a:rPr>
                        <a:t> M24</a:t>
                      </a:r>
                      <a:r>
                        <a:rPr lang="en-US" sz="1600" b="0" dirty="0" smtClean="0">
                          <a:effectLst/>
                          <a:latin typeface="Century Gothic" panose="020B0502020202020204" pitchFamily="34" charset="0"/>
                          <a:ea typeface="Times New Roman"/>
                          <a:cs typeface="Times New Roman"/>
                        </a:rPr>
                        <a:t> </a:t>
                      </a:r>
                    </a:p>
                    <a:p>
                      <a:pPr>
                        <a:spcBef>
                          <a:spcPts val="200"/>
                        </a:spcBef>
                        <a:spcAft>
                          <a:spcPts val="0"/>
                        </a:spcAft>
                      </a:pPr>
                      <a:r>
                        <a:rPr lang="en-US" sz="1600" b="0" dirty="0" smtClean="0">
                          <a:effectLst/>
                          <a:latin typeface="Century Gothic" panose="020B0502020202020204" pitchFamily="34" charset="0"/>
                          <a:ea typeface="Times New Roman"/>
                          <a:cs typeface="Times New Roman"/>
                        </a:rPr>
                        <a:t>D.G4 Agendas and minutes of Internal meetings,</a:t>
                      </a:r>
                      <a:r>
                        <a:rPr lang="en-US" sz="1600" b="0" baseline="0" dirty="0" smtClean="0">
                          <a:effectLst/>
                          <a:latin typeface="Century Gothic" panose="020B0502020202020204" pitchFamily="34" charset="0"/>
                          <a:ea typeface="Times New Roman"/>
                          <a:cs typeface="Times New Roman"/>
                        </a:rPr>
                        <a:t> M24</a:t>
                      </a:r>
                      <a:endParaRPr lang="en-US" sz="1600" b="0" dirty="0" smtClean="0">
                        <a:effectLst/>
                        <a:latin typeface="Century Gothic" panose="020B0502020202020204" pitchFamily="34" charset="0"/>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92937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Events</a:t>
            </a:r>
            <a:endParaRPr lang="el-GR" dirty="0"/>
          </a:p>
        </p:txBody>
      </p:sp>
      <p:sp>
        <p:nvSpPr>
          <p:cNvPr id="3" name="Content Placeholder 2"/>
          <p:cNvSpPr>
            <a:spLocks noGrp="1"/>
          </p:cNvSpPr>
          <p:nvPr>
            <p:ph idx="1"/>
          </p:nvPr>
        </p:nvSpPr>
        <p:spPr/>
        <p:txBody>
          <a:bodyPr/>
          <a:lstStyle/>
          <a:p>
            <a:r>
              <a:rPr lang="en-US" dirty="0" smtClean="0"/>
              <a:t>KOM Meeting, Athens, 8 Feb. 2017</a:t>
            </a:r>
          </a:p>
          <a:p>
            <a:r>
              <a:rPr lang="en-US" dirty="0"/>
              <a:t>workshop 1 in Turin </a:t>
            </a:r>
            <a:r>
              <a:rPr lang="en-US" dirty="0" smtClean="0"/>
              <a:t>Province, </a:t>
            </a:r>
            <a:r>
              <a:rPr lang="en-US" dirty="0"/>
              <a:t>1</a:t>
            </a:r>
            <a:r>
              <a:rPr lang="en-US" baseline="30000" dirty="0"/>
              <a:t>st</a:t>
            </a:r>
            <a:r>
              <a:rPr lang="en-US" dirty="0"/>
              <a:t> Semester (S1) 2018</a:t>
            </a:r>
            <a:r>
              <a:rPr lang="en-US" dirty="0" smtClean="0"/>
              <a:t> </a:t>
            </a:r>
          </a:p>
          <a:p>
            <a:r>
              <a:rPr lang="en-US" dirty="0"/>
              <a:t>workshop 2 in Palma de </a:t>
            </a:r>
            <a:r>
              <a:rPr lang="en-US" dirty="0" smtClean="0"/>
              <a:t>Mallorca, </a:t>
            </a:r>
            <a:r>
              <a:rPr lang="en-GB" dirty="0"/>
              <a:t>S2 2018</a:t>
            </a:r>
            <a:endParaRPr lang="en-US" dirty="0" smtClean="0"/>
          </a:p>
          <a:p>
            <a:r>
              <a:rPr lang="en-US" dirty="0"/>
              <a:t>workshop 3 in Sofia during EU </a:t>
            </a:r>
            <a:r>
              <a:rPr lang="en-US" dirty="0" smtClean="0"/>
              <a:t>Presidency, </a:t>
            </a:r>
            <a:r>
              <a:rPr lang="en-GB" dirty="0"/>
              <a:t>S2 2018</a:t>
            </a:r>
            <a:endParaRPr lang="en-US" dirty="0" smtClean="0"/>
          </a:p>
          <a:p>
            <a:r>
              <a:rPr lang="en-US" dirty="0" smtClean="0"/>
              <a:t>exploitation </a:t>
            </a:r>
            <a:r>
              <a:rPr lang="en-US" dirty="0"/>
              <a:t>workshop 4 in the </a:t>
            </a:r>
            <a:r>
              <a:rPr lang="en-US" dirty="0" smtClean="0"/>
              <a:t>Hague, </a:t>
            </a:r>
            <a:r>
              <a:rPr lang="en-GB" dirty="0"/>
              <a:t>S2 2018</a:t>
            </a:r>
            <a:endParaRPr lang="en-US" dirty="0"/>
          </a:p>
          <a:p>
            <a:endParaRPr lang="el-GR" dirty="0"/>
          </a:p>
        </p:txBody>
      </p:sp>
      <p:pic>
        <p:nvPicPr>
          <p:cNvPr id="4" name="Picture 3" descr="G:\!Proposals-EAA-3\!!!ECHO 2016, TRIBUTE\logo\tribute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6642" y="60519"/>
            <a:ext cx="1007879" cy="99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623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Conceptual diagram of proposed smart phone app</a:t>
            </a:r>
            <a:endParaRPr lang="en-US" dirty="0"/>
          </a:p>
        </p:txBody>
      </p:sp>
      <p:pic>
        <p:nvPicPr>
          <p:cNvPr id="11" name="Picture 10" descr="smartphone"/>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32173"/>
            <a:ext cx="6119192" cy="3373536"/>
          </a:xfrm>
          <a:prstGeom prst="rect">
            <a:avLst/>
          </a:prstGeom>
          <a:noFill/>
          <a:ln>
            <a:noFill/>
          </a:ln>
        </p:spPr>
      </p:pic>
      <p:sp>
        <p:nvSpPr>
          <p:cNvPr id="2" name="Rectangle 1"/>
          <p:cNvSpPr/>
          <p:nvPr/>
        </p:nvSpPr>
        <p:spPr>
          <a:xfrm>
            <a:off x="395536" y="5041418"/>
            <a:ext cx="8202678" cy="1754326"/>
          </a:xfrm>
          <a:prstGeom prst="rect">
            <a:avLst/>
          </a:prstGeom>
        </p:spPr>
        <p:txBody>
          <a:bodyPr wrap="square">
            <a:spAutoFit/>
          </a:bodyPr>
          <a:lstStyle/>
          <a:p>
            <a:r>
              <a:rPr lang="en-GB" dirty="0">
                <a:solidFill>
                  <a:schemeClr val="bg1"/>
                </a:solidFill>
              </a:rPr>
              <a:t>Users and stakeholders will be able to run TRIBUTE from their mobile devices. A native mobile application to provide trigger buffer zones in inundation events as well as relevant information in the area, like meteorological hazard and population vulnerability will be provided. The app will be able to run with current meteorological data from satellites or with data entered by the user. The app will run for the user current position or any other location entered. </a:t>
            </a:r>
            <a:endParaRPr lang="el-GR" dirty="0">
              <a:solidFill>
                <a:schemeClr val="bg1"/>
              </a:solidFill>
            </a:endParaRPr>
          </a:p>
        </p:txBody>
      </p:sp>
      <p:pic>
        <p:nvPicPr>
          <p:cNvPr id="12" name="Picture 11" descr="G:\!Proposals-EAA-3\!!!ECHO 2016, TRIBUTE\logo\tribute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6642" y="60519"/>
            <a:ext cx="1007879" cy="99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140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Iphigenia Keramitsoglou Stoxothesia Oct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Iphigenia Keramitsoglou Stoxothesia Oct 2014</Template>
  <TotalTime>386</TotalTime>
  <Words>846</Words>
  <Application>Microsoft Office PowerPoint</Application>
  <PresentationFormat>On-screen Show (4:3)</PresentationFormat>
  <Paragraphs>78</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Iphigenia Keramitsoglou Stoxothesia Oct 2014</vt:lpstr>
      <vt:lpstr>TRIBUTE – TRigger BUffer zones for inundaTion Events</vt:lpstr>
      <vt:lpstr>PowerPoint Presentation</vt:lpstr>
      <vt:lpstr>TRIBUTE</vt:lpstr>
      <vt:lpstr>Current meteo hazard</vt:lpstr>
      <vt:lpstr>Tasks and logical flow</vt:lpstr>
      <vt:lpstr>Deliverables</vt:lpstr>
      <vt:lpstr>Deliverables</vt:lpstr>
      <vt:lpstr>Major Events</vt:lpstr>
      <vt:lpstr>Conceptual diagram of proposed smart phone app</vt:lpstr>
      <vt:lpstr>Follow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TREASURE: Thermal Risk rEduction Actions and tools for SecURE cities</dc:title>
  <dc:creator>Iphigenia</dc:creator>
  <cp:lastModifiedBy>Iphigenia</cp:lastModifiedBy>
  <cp:revision>34</cp:revision>
  <dcterms:created xsi:type="dcterms:W3CDTF">2014-12-25T15:50:58Z</dcterms:created>
  <dcterms:modified xsi:type="dcterms:W3CDTF">2017-01-06T10:29:51Z</dcterms:modified>
</cp:coreProperties>
</file>