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2" r:id="rId5"/>
    <p:sldId id="263" r:id="rId6"/>
    <p:sldId id="264" r:id="rId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16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4047">
          <p15:clr>
            <a:srgbClr val="A4A3A4"/>
          </p15:clr>
        </p15:guide>
        <p15:guide id="4" orient="horz" pos="327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pos="2993">
          <p15:clr>
            <a:srgbClr val="A4A3A4"/>
          </p15:clr>
        </p15:guide>
        <p15:guide id="7" pos="453">
          <p15:clr>
            <a:srgbClr val="A4A3A4"/>
          </p15:clr>
        </p15:guide>
        <p15:guide id="8" pos="5307">
          <p15:clr>
            <a:srgbClr val="A4A3A4"/>
          </p15:clr>
        </p15:guide>
        <p15:guide id="9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A0B"/>
    <a:srgbClr val="BEBABB"/>
    <a:srgbClr val="C8171E"/>
    <a:srgbClr val="504C4C"/>
    <a:srgbClr val="FCE400"/>
    <a:srgbClr val="FAE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3816"/>
        <p:guide orient="horz" pos="1162"/>
        <p:guide orient="horz" pos="4047"/>
        <p:guide orient="horz" pos="327"/>
        <p:guide orient="horz" pos="3906"/>
        <p:guide pos="2993"/>
        <p:guide pos="453"/>
        <p:guide pos="5307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167D-DEF3-4005-BCDA-E375FFA6707D}" type="datetimeFigureOut">
              <a:rPr lang="da-DK" smtClean="0"/>
              <a:t>14-01-2019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7DDC-C3C3-40C7-B351-BEFD006A4E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66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1A10-BBD4-4970-A075-CF1FF7F959A1}" type="datetimeFigureOut">
              <a:rPr lang="da-DK" smtClean="0"/>
              <a:pPr/>
              <a:t>14-01-2019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FDC86-23C9-487F-A856-5CBF8F0CCAE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73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DC86-23C9-487F-A856-5CBF8F0CCAE4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39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DC86-23C9-487F-A856-5CBF8F0CCAE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39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DC86-23C9-487F-A856-5CBF8F0CCAE4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39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DC86-23C9-487F-A856-5CBF8F0CCAE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639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00" y="-3600"/>
            <a:ext cx="9151200" cy="6428213"/>
          </a:xfrm>
          <a:prstGeom prst="rect">
            <a:avLst/>
          </a:prstGeom>
          <a:solidFill>
            <a:srgbClr val="FAE3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pic>
        <p:nvPicPr>
          <p:cNvPr id="5122" name="Picture 2" descr="D:\Transfer\RødeKors\PPT\logo\stor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5750" y="2732796"/>
            <a:ext cx="952500" cy="955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499570"/>
            <a:ext cx="7705725" cy="215576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 cap="all" baseline="0"/>
            </a:lvl1pPr>
          </a:lstStyle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7" y="5056906"/>
            <a:ext cx="7705725" cy="6840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C577-613F-4461-BC68-FB109B75067A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744" y="0"/>
            <a:ext cx="2013116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-2370138" y="5700713"/>
            <a:ext cx="2281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a-DK" sz="1000" b="1" dirty="0">
                <a:solidFill>
                  <a:schemeClr val="bg1"/>
                </a:solidFill>
              </a:rPr>
              <a:t>Titel og dato i sidefod:</a:t>
            </a: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1. Vælg ’Indsæt’ i </a:t>
            </a:r>
            <a:r>
              <a:rPr lang="da-DK" sz="1000" dirty="0" err="1">
                <a:solidFill>
                  <a:schemeClr val="bg1"/>
                </a:solidFill>
              </a:rPr>
              <a:t>topmenuen</a:t>
            </a:r>
            <a:endParaRPr lang="da-DK" sz="1000" dirty="0">
              <a:solidFill>
                <a:schemeClr val="bg1"/>
              </a:solidFill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2. Vælg ’Sidehoved og Sidefod’</a:t>
            </a: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3. Skriv dato / titel på præsentation 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ind i </a:t>
            </a:r>
            <a:r>
              <a:rPr lang="da-DK" sz="1000" dirty="0" err="1">
                <a:solidFill>
                  <a:schemeClr val="bg1"/>
                </a:solidFill>
              </a:rPr>
              <a:t>sidefodfeltet</a:t>
            </a:r>
            <a:endParaRPr lang="da-DK" sz="1000" dirty="0">
              <a:solidFill>
                <a:schemeClr val="bg1"/>
              </a:solidFill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4. Tryk ’anvend på alle’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5D36-773D-4038-8125-12DAE333AD8A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1862138"/>
            <a:ext cx="7705725" cy="630237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19138" y="2492375"/>
            <a:ext cx="7705725" cy="370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pic>
        <p:nvPicPr>
          <p:cNvPr id="14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000" y="0"/>
            <a:ext cx="20117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-2196752" y="1664804"/>
            <a:ext cx="20822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Tabel, Graf</a:t>
            </a:r>
          </a:p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eller </a:t>
            </a:r>
            <a:r>
              <a:rPr lang="da-DK" sz="1000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SmartArt</a:t>
            </a:r>
            <a:endParaRPr lang="da-DK" sz="10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Red 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2519824"/>
            <a:ext cx="7705725" cy="1128498"/>
          </a:xfrm>
        </p:spPr>
        <p:txBody>
          <a:bodyPr anchor="b" anchorCtr="0">
            <a:noAutofit/>
          </a:bodyPr>
          <a:lstStyle>
            <a:lvl1pPr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-3600"/>
            <a:ext cx="9151200" cy="6424613"/>
          </a:xfrm>
          <a:solidFill>
            <a:srgbClr val="BEBABB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4613-45C4-4A60-A588-2D8FC1D88227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130735" y="1664804"/>
            <a:ext cx="201622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billede</a:t>
            </a:r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Klik på billede ikonet 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dit billede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Højre klik på billede </a:t>
            </a:r>
            <a:b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’Placér bagerst’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24000" y="0"/>
            <a:ext cx="2009489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138" y="3645024"/>
            <a:ext cx="4752962" cy="2269776"/>
          </a:xfrm>
        </p:spPr>
        <p:txBody>
          <a:bodyPr anchor="b" anchorCtr="0"/>
          <a:lstStyle>
            <a:lvl1pPr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99200" y="273600"/>
            <a:ext cx="349200" cy="349200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00" b="0">
                <a:solidFill>
                  <a:srgbClr val="E30A0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4001" y="0"/>
            <a:ext cx="201364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3600" y="-3600"/>
            <a:ext cx="9151200" cy="6426000"/>
          </a:xfrm>
          <a:prstGeom prst="rect">
            <a:avLst/>
          </a:prstGeom>
          <a:solidFill>
            <a:srgbClr val="FAE3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2519824"/>
            <a:ext cx="7705725" cy="1128498"/>
          </a:xfrm>
        </p:spPr>
        <p:txBody>
          <a:bodyPr anchor="b" anchorCtr="0">
            <a:noAutofit/>
          </a:bodyPr>
          <a:lstStyle>
            <a:lvl1pPr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14DA-A1F1-4735-AADC-1CD632872935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138" y="3645024"/>
            <a:ext cx="4752962" cy="2269776"/>
          </a:xfrm>
        </p:spPr>
        <p:txBody>
          <a:bodyPr anchor="b" anchorCtr="0"/>
          <a:lstStyle>
            <a:lvl1pPr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White Smal 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2523554"/>
            <a:ext cx="7705725" cy="1128498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A05-FF87-4CD4-9879-8C05CA65D0C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13315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24000" y="0"/>
            <a:ext cx="2014647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-2130735" y="1664804"/>
            <a:ext cx="2016224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billede</a:t>
            </a:r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Klik på billede ikonet 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dit billede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Højre klik på billede </a:t>
            </a:r>
            <a:b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’Placér bagerst’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Fremhævet tekst </a:t>
            </a:r>
          </a:p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sættes i Bold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-3600"/>
            <a:ext cx="9151200" cy="6424613"/>
          </a:xfrm>
          <a:solidFill>
            <a:srgbClr val="BEBABB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138" y="3644900"/>
            <a:ext cx="4932362" cy="2206800"/>
          </a:xfrm>
        </p:spPr>
        <p:txBody>
          <a:bodyPr anchor="b" anchorCtr="0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99200" y="273600"/>
            <a:ext cx="349200" cy="349200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00" b="0">
                <a:solidFill>
                  <a:srgbClr val="E30A0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-3600"/>
            <a:ext cx="9151200" cy="6424613"/>
          </a:xfrm>
          <a:solidFill>
            <a:srgbClr val="BEBABB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DCD4-51B2-4D2A-9B28-38ADB9754443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138" y="3644900"/>
            <a:ext cx="4932362" cy="22068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24000" y="0"/>
            <a:ext cx="2014647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000" y="0"/>
            <a:ext cx="201686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-2130735" y="1664804"/>
            <a:ext cx="201622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billede</a:t>
            </a:r>
          </a:p>
          <a:p>
            <a:pPr marL="0" indent="0" algn="r">
              <a:buFontTx/>
              <a:buNone/>
            </a:pP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Klik på billede ikonet 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dit billede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Højre klik på billede </a:t>
            </a:r>
            <a:b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vælg ’Placér bagerst’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99200" y="273600"/>
            <a:ext cx="349200" cy="349200"/>
          </a:xfrm>
          <a:blipFill>
            <a:blip r:embed="rId4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00" b="0">
                <a:solidFill>
                  <a:srgbClr val="E30A0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00" y="-3600"/>
            <a:ext cx="9151200" cy="6428213"/>
          </a:xfrm>
          <a:prstGeom prst="rect">
            <a:avLst/>
          </a:prstGeom>
          <a:solidFill>
            <a:srgbClr val="FAE3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56214"/>
            <a:ext cx="7705724" cy="1405924"/>
          </a:xfrm>
        </p:spPr>
        <p:txBody>
          <a:bodyPr>
            <a:noAutofit/>
          </a:bodyPr>
          <a:lstStyle>
            <a:lvl1pPr>
              <a:defRPr sz="4000" cap="all" baseline="0"/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B16-41F7-4D03-BABD-FBD5B44760B2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10" name="Picture 2" descr="D:\Transfer\RødeKors\PPT\logo\stor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5750" y="2732796"/>
            <a:ext cx="952500" cy="95567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000" y="0"/>
            <a:ext cx="2014647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7ADD-EB28-440F-90CA-CC8EC20BFA21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7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390B-CE85-486C-9A50-75600F790CA5}" type="datetime1">
              <a:rPr lang="en-GB" smtClean="0"/>
              <a:t>14/01/2019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Røde Kors 2019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bullet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b="0"/>
            </a:lvl1pPr>
            <a:lvl2pPr>
              <a:spcBef>
                <a:spcPts val="2400"/>
              </a:spcBef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0292-028D-4367-B142-05A940AB83B1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9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000" y="0"/>
            <a:ext cx="2007749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-2088740" y="1592796"/>
            <a:ext cx="197248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Overskrift </a:t>
            </a:r>
            <a:r>
              <a:rPr lang="da-DK" sz="1000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maks</a:t>
            </a: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 linjer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Sidste linje tekst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rot="10800000">
            <a:off x="-2016731" y="6193879"/>
            <a:ext cx="1944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b="1"/>
            </a:lvl1pPr>
            <a:lvl2pPr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84D2-83C9-442E-86DC-56CF657B9E50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9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-2088740" y="1592796"/>
            <a:ext cx="1972489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Overskrift </a:t>
            </a:r>
            <a:r>
              <a:rPr lang="da-DK" sz="1000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maks</a:t>
            </a: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 linjer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Bullets</a:t>
            </a:r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de tre første ord fremhæves i rød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Sidste linje tekst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rot="10800000">
            <a:off x="-2016731" y="6193879"/>
            <a:ext cx="1944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 descr="fke3b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81063" y="287941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2052736" y="1942765"/>
            <a:ext cx="19447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000" dirty="0">
                <a:solidFill>
                  <a:schemeClr val="bg1"/>
                </a:solidFill>
                <a:cs typeface="Arial" charset="0"/>
              </a:rPr>
            </a:br>
            <a:endParaRPr lang="da-DK" sz="1000" dirty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  <a:cs typeface="Arial" charset="0"/>
              </a:rPr>
              <a:t>For at få punktopstilling på teksten (flere niveauer findes), brug forøg listeniveau</a:t>
            </a:r>
          </a:p>
          <a:p>
            <a:pPr algn="r"/>
            <a:endParaRPr lang="da-DK" sz="1000" dirty="0">
              <a:solidFill>
                <a:schemeClr val="bg1"/>
              </a:solidFill>
              <a:cs typeface="Arial" charset="0"/>
            </a:endParaRPr>
          </a:p>
          <a:p>
            <a:pPr algn="r"/>
            <a:endParaRPr lang="da-DK" sz="1000" dirty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  <a:cs typeface="Arial" charset="0"/>
              </a:rPr>
              <a:t>For at få venstrestillet tekst uden punktopstilling, brug formindsk listeniveau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617538" y="366197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5"/>
          <p:cNvSpPr>
            <a:spLocks noChangeShapeType="1"/>
          </p:cNvSpPr>
          <p:nvPr userDrawn="1"/>
        </p:nvSpPr>
        <p:spPr bwMode="auto">
          <a:xfrm flipV="1">
            <a:off x="-864604" y="3789040"/>
            <a:ext cx="24168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sz="1000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-328613" y="366197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 sz="100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 flipH="1">
            <a:off x="-328613" y="366197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 sz="1000"/>
          </a:p>
        </p:txBody>
      </p:sp>
      <p:sp>
        <p:nvSpPr>
          <p:cNvPr id="19" name="Line 18"/>
          <p:cNvSpPr>
            <a:spLocks noChangeShapeType="1"/>
          </p:cNvSpPr>
          <p:nvPr userDrawn="1"/>
        </p:nvSpPr>
        <p:spPr bwMode="auto">
          <a:xfrm>
            <a:off x="-881063" y="285084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 sz="1000"/>
          </a:p>
        </p:txBody>
      </p:sp>
      <p:sp>
        <p:nvSpPr>
          <p:cNvPr id="20" name="Line 19"/>
          <p:cNvSpPr>
            <a:spLocks noChangeShapeType="1"/>
          </p:cNvSpPr>
          <p:nvPr userDrawn="1"/>
        </p:nvSpPr>
        <p:spPr bwMode="auto">
          <a:xfrm flipH="1">
            <a:off x="-881063" y="285084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 sz="1000"/>
          </a:p>
        </p:txBody>
      </p:sp>
      <p:sp>
        <p:nvSpPr>
          <p:cNvPr id="21" name="Line 20"/>
          <p:cNvSpPr>
            <a:spLocks noChangeShapeType="1"/>
          </p:cNvSpPr>
          <p:nvPr userDrawn="1"/>
        </p:nvSpPr>
        <p:spPr bwMode="auto">
          <a:xfrm flipH="1">
            <a:off x="-376238" y="297149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 sz="1000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124000" y="0"/>
            <a:ext cx="2013320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spcBef>
                <a:spcPts val="1200"/>
              </a:spcBef>
              <a:buClr>
                <a:srgbClr val="C8171E"/>
              </a:buClr>
              <a:buFont typeface="+mj-lt"/>
              <a:buAutoNum type="arabicPeriod"/>
              <a:defRPr b="1"/>
            </a:lvl1pPr>
            <a:lvl2pPr marL="673100" indent="-263525">
              <a:defRPr/>
            </a:lvl2pPr>
            <a:lvl3pPr marL="935038" indent="-252413">
              <a:defRPr/>
            </a:lvl3pPr>
            <a:lvl4pPr marL="1177925" indent="-242888">
              <a:defRPr/>
            </a:lvl4pPr>
            <a:lvl5pPr marL="1428750" indent="-2413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AD95-365F-4F7A-97F3-DB32CA0CED31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512676" y="1916113"/>
            <a:ext cx="133214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tre første ord beholdes i bold, resten i </a:t>
            </a:r>
            <a:r>
              <a:rPr lang="da-DK" sz="1000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Regular</a:t>
            </a:r>
            <a:endParaRPr lang="da-DK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Text align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96800" y="2732400"/>
            <a:ext cx="954000" cy="957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algn="ctr">
              <a:defRPr sz="100">
                <a:solidFill>
                  <a:srgbClr val="E30A0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3600" y="-3600"/>
            <a:ext cx="9151200" cy="64296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6C4-8C75-4ABB-AD09-ADF4DB6BBC5A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24000" y="0"/>
            <a:ext cx="2013865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-1512676" y="2859323"/>
            <a:ext cx="133214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Billedindsætning: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Klik på billede ikonen og sæt dit billede ind.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Højre klik på billede og placér bagerst for at få Røde Kors-logoet frem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4473116"/>
            <a:ext cx="2628726" cy="1440000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501242"/>
            <a:ext cx="7705725" cy="130692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00" y="-3600"/>
            <a:ext cx="9151200" cy="6428213"/>
          </a:xfrm>
          <a:prstGeom prst="rect">
            <a:avLst/>
          </a:prstGeom>
          <a:solidFill>
            <a:srgbClr val="FAE3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9FF3-F398-4085-85EA-8B840761453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1798310"/>
            <a:ext cx="7705725" cy="4402998"/>
          </a:xfrm>
        </p:spPr>
        <p:txBody>
          <a:bodyPr/>
          <a:lstStyle>
            <a:lvl1pPr algn="ctr">
              <a:lnSpc>
                <a:spcPct val="120000"/>
              </a:lnSpc>
              <a:defRPr sz="2900" b="0"/>
            </a:lvl1pPr>
            <a:lvl2pPr marL="0" indent="0" algn="ctr">
              <a:buFontTx/>
              <a:buNone/>
              <a:defRPr sz="2200"/>
            </a:lvl2pPr>
            <a:lvl3pPr marL="0" indent="0" algn="ctr">
              <a:buFontTx/>
              <a:buNone/>
              <a:defRPr/>
            </a:lvl3pPr>
            <a:lvl4pPr marL="0" indent="0" algn="ctr">
              <a:buFontTx/>
              <a:buNone/>
              <a:defRPr/>
            </a:lvl4pPr>
            <a:lvl5pPr marL="0" indent="0" algn="ctr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24000" y="0"/>
            <a:ext cx="2010764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-1512676" y="2859323"/>
            <a:ext cx="1332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Animation på teksten</a:t>
            </a:r>
          </a:p>
        </p:txBody>
      </p:sp>
      <p:pic>
        <p:nvPicPr>
          <p:cNvPr id="13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862137"/>
            <a:ext cx="3592800" cy="4338000"/>
          </a:xfrm>
        </p:spPr>
        <p:txBody>
          <a:bodyPr/>
          <a:lstStyle>
            <a:lvl1pPr>
              <a:defRPr sz="18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544" y="1862137"/>
            <a:ext cx="3592800" cy="4338000"/>
          </a:xfrm>
        </p:spPr>
        <p:txBody>
          <a:bodyPr/>
          <a:lstStyle>
            <a:lvl1pPr>
              <a:defRPr sz="18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6DBB-1B01-4EB2-9666-DFE289C109C0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pic>
        <p:nvPicPr>
          <p:cNvPr id="11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4000" y="0"/>
            <a:ext cx="201053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-2088740" y="1592796"/>
            <a:ext cx="197248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Overskrift </a:t>
            </a:r>
            <a:r>
              <a:rPr lang="da-DK" sz="1000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maks</a:t>
            </a: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 linjer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Farve underoverskrift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rød fra farveskema Grey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Fra farveskema Red</a:t>
            </a: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da-DK" sz="10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Sidste linje tekst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>
            <a:off x="-2016731" y="6193879"/>
            <a:ext cx="1944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-1764704" y="2420888"/>
            <a:ext cx="1657350" cy="1260140"/>
            <a:chOff x="-1764704" y="2276872"/>
            <a:chExt cx="1657350" cy="1260140"/>
          </a:xfrm>
        </p:grpSpPr>
        <p:pic>
          <p:nvPicPr>
            <p:cNvPr id="9219" name="Picture 3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1764704" y="2276872"/>
              <a:ext cx="1657350" cy="126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 userDrawn="1"/>
          </p:nvSpPr>
          <p:spPr>
            <a:xfrm>
              <a:off x="-1292318" y="2641246"/>
              <a:ext cx="216024" cy="21602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-1762608" y="3933056"/>
            <a:ext cx="1657350" cy="1260140"/>
            <a:chOff x="-1762608" y="3789040"/>
            <a:chExt cx="1657350" cy="1260140"/>
          </a:xfrm>
        </p:grpSpPr>
        <p:pic>
          <p:nvPicPr>
            <p:cNvPr id="9220" name="Picture 4"/>
            <p:cNvPicPr>
              <a:picLocks noChangeAspect="1" noChangeArrowheads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1762608" y="3789040"/>
              <a:ext cx="1657350" cy="126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 userDrawn="1"/>
          </p:nvSpPr>
          <p:spPr>
            <a:xfrm>
              <a:off x="-1292318" y="4157748"/>
              <a:ext cx="216024" cy="21602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860342"/>
            <a:ext cx="3852862" cy="87647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862137"/>
            <a:ext cx="3852862" cy="4338000"/>
          </a:xfrm>
        </p:spPr>
        <p:txBody>
          <a:bodyPr/>
          <a:lstStyle>
            <a:lvl1pPr>
              <a:spcBef>
                <a:spcPts val="2400"/>
              </a:spcBef>
              <a:defRPr sz="1800" b="0"/>
            </a:lvl1pPr>
            <a:lvl2pPr>
              <a:spcBef>
                <a:spcPts val="24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B238-9026-49AF-87D5-793A08588373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32000" y="-1"/>
            <a:ext cx="4215600" cy="6424613"/>
          </a:xfrm>
          <a:solidFill>
            <a:srgbClr val="BEBAB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13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23999" y="0"/>
            <a:ext cx="2018217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860342"/>
            <a:ext cx="4032249" cy="87647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862137"/>
            <a:ext cx="4032250" cy="4338638"/>
          </a:xfrm>
        </p:spPr>
        <p:txBody>
          <a:bodyPr/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E5D-7D6B-4281-8E06-DA960D98B25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932363" y="1862775"/>
            <a:ext cx="3852484" cy="433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da-DK"/>
          </a:p>
        </p:txBody>
      </p:sp>
      <p:pic>
        <p:nvPicPr>
          <p:cNvPr id="17" name="Picture 2" descr="D:\Transfer\RødeKors\PPT\logo\lille logo.wm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75" y="274934"/>
            <a:ext cx="349250" cy="34925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64704" y="2780928"/>
            <a:ext cx="1638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2304764" y="1664804"/>
            <a:ext cx="219025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Fremhæv søjle </a:t>
            </a:r>
          </a:p>
          <a:p>
            <a:pPr algn="r"/>
            <a:r>
              <a:rPr lang="da-DK" sz="10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rødt farvetema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1. Dobbeltklik på søjlen, højreklik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Vælg ’Formatér datapunkt’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3. Vælg ’Fyld’/Hel fyldning/Farve </a:t>
            </a:r>
          </a:p>
          <a:p>
            <a:pPr algn="r"/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4. Vælg Grå 80/76/76 </a:t>
            </a:r>
            <a:b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fra farveskemaet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-1872716" y="4293096"/>
            <a:ext cx="360040" cy="32403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24000" y="0"/>
            <a:ext cx="20117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860342"/>
            <a:ext cx="7705725" cy="8764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1862138"/>
            <a:ext cx="7705725" cy="43391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14756"/>
            <a:ext cx="719138" cy="1432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>
                <a:solidFill>
                  <a:schemeClr val="bg1"/>
                </a:solidFill>
              </a:defRPr>
            </a:lvl1pPr>
          </a:lstStyle>
          <a:p>
            <a:fld id="{023BA689-F717-424C-A1D2-069FE86B0816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39" y="6519157"/>
            <a:ext cx="7705724" cy="2321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2" y="6519157"/>
            <a:ext cx="501445" cy="2321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537C4-461C-40AD-BBFE-FC34AD250033}" type="slidenum">
              <a:rPr lang="da-DK" noProof="0" smtClean="0"/>
              <a:pPr/>
              <a:t>‹#›</a:t>
            </a:fld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3" r:id="rId3"/>
    <p:sldLayoutId id="2147483664" r:id="rId4"/>
    <p:sldLayoutId id="2147483660" r:id="rId5"/>
    <p:sldLayoutId id="2147483662" r:id="rId6"/>
    <p:sldLayoutId id="2147483652" r:id="rId7"/>
    <p:sldLayoutId id="2147483668" r:id="rId8"/>
    <p:sldLayoutId id="2147483670" r:id="rId9"/>
    <p:sldLayoutId id="2147483671" r:id="rId10"/>
    <p:sldLayoutId id="2147483666" r:id="rId11"/>
    <p:sldLayoutId id="2147483674" r:id="rId12"/>
    <p:sldLayoutId id="2147483669" r:id="rId13"/>
    <p:sldLayoutId id="2147483675" r:id="rId14"/>
    <p:sldLayoutId id="2147483672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1"/>
        </a:buClr>
        <a:buFont typeface="Verdana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788" indent="-296863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268288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4765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940652"/>
            <a:ext cx="7705725" cy="876470"/>
          </a:xfrm>
        </p:spPr>
        <p:txBody>
          <a:bodyPr>
            <a:normAutofit fontScale="90000"/>
          </a:bodyPr>
          <a:lstStyle/>
          <a:p>
            <a:r>
              <a:rPr lang="da-DK" sz="6000" dirty="0" err="1" smtClean="0"/>
              <a:t>Ready</a:t>
            </a:r>
            <a:r>
              <a:rPr lang="da-DK" sz="6000" dirty="0" smtClean="0"/>
              <a:t> 2 </a:t>
            </a:r>
            <a:r>
              <a:rPr lang="da-DK" sz="6000" dirty="0" err="1" smtClean="0"/>
              <a:t>Respond</a:t>
            </a:r>
            <a:r>
              <a:rPr lang="da-DK" sz="5400" dirty="0"/>
              <a:t/>
            </a:r>
            <a:br>
              <a:rPr lang="da-DK" sz="5400" dirty="0"/>
            </a:br>
            <a:endParaRPr lang="da-DK" sz="5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19138" y="2082573"/>
            <a:ext cx="7705725" cy="2588031"/>
          </a:xfrm>
        </p:spPr>
        <p:txBody>
          <a:bodyPr>
            <a:normAutofit/>
          </a:bodyPr>
          <a:lstStyle/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Modernised </a:t>
            </a:r>
            <a:r>
              <a:rPr lang="en-GB" sz="2800" b="1" dirty="0"/>
              <a:t>Preparedness and </a:t>
            </a:r>
            <a:r>
              <a:rPr lang="en-GB" sz="2800" b="1" dirty="0" smtClean="0"/>
              <a:t>Response </a:t>
            </a:r>
            <a:r>
              <a:rPr lang="en-GB" sz="2800" b="1" dirty="0"/>
              <a:t>Capacity in South </a:t>
            </a:r>
            <a:r>
              <a:rPr lang="en-GB" sz="2800" b="1" dirty="0" smtClean="0"/>
              <a:t>Caucasus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endParaRPr lang="da-DK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68D1-A7F8-495D-AFF1-75C23CCBAD3D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Røde Kors </a:t>
            </a:r>
            <a:r>
              <a:rPr lang="da-DK" dirty="0" smtClean="0"/>
              <a:t>2019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1</a:t>
            </a:fld>
            <a:endParaRPr lang="da-DK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8712968" cy="109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50F3D29-FA5F-4EA0-9D9F-FF02165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52" y="1305537"/>
            <a:ext cx="7705725" cy="700189"/>
          </a:xfrm>
        </p:spPr>
        <p:txBody>
          <a:bodyPr/>
          <a:lstStyle/>
          <a:p>
            <a:r>
              <a:rPr lang="da-DK" dirty="0" err="1" smtClean="0"/>
              <a:t>Consortium</a:t>
            </a:r>
            <a:r>
              <a:rPr lang="da-DK" dirty="0" smtClean="0"/>
              <a:t>, </a:t>
            </a:r>
            <a:r>
              <a:rPr lang="da-DK" dirty="0" err="1" smtClean="0"/>
              <a:t>Stakeholders</a:t>
            </a:r>
            <a:r>
              <a:rPr lang="da-DK" dirty="0" smtClean="0"/>
              <a:t> &amp; Partners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D572E-3EAC-47B8-96E0-87BBD3B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CDBA-446B-4CD0-AEFD-C0E22940AC6C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B733B8-1C10-410E-8912-7428575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13765-B4BC-4036-A74C-72388361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7AD24C9-B6C1-4637-B32F-0CDB196AD7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568" y="1772816"/>
            <a:ext cx="7741293" cy="4701701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da-DK" sz="2000" b="0" dirty="0" smtClean="0"/>
              <a:t>	</a:t>
            </a:r>
            <a:r>
              <a:rPr lang="da-DK" sz="1900" b="0" u="sng" dirty="0" err="1" smtClean="0"/>
              <a:t>Consortium</a:t>
            </a:r>
            <a:endParaRPr lang="da-DK" sz="1900" b="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smtClean="0"/>
              <a:t>Danish Red Cross (grant holder)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smtClean="0"/>
              <a:t>Austrian Red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err="1" smtClean="0"/>
              <a:t>Icelandic</a:t>
            </a:r>
            <a:r>
              <a:rPr lang="da-DK" sz="1900" b="0" dirty="0" smtClean="0"/>
              <a:t> Red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smtClean="0"/>
              <a:t>Armenian Red Cross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smtClean="0"/>
              <a:t>Georgia Red Cross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b="0" dirty="0" smtClean="0"/>
              <a:t>International Federation of Red Cross </a:t>
            </a:r>
            <a:r>
              <a:rPr lang="da-DK" sz="1900" b="0" dirty="0" smtClean="0"/>
              <a:t>and </a:t>
            </a:r>
            <a:r>
              <a:rPr lang="da-DK" sz="1900" b="0" dirty="0" smtClean="0"/>
              <a:t>Red </a:t>
            </a:r>
            <a:r>
              <a:rPr lang="da-DK" sz="1900" b="0" dirty="0" err="1" smtClean="0"/>
              <a:t>Crescent</a:t>
            </a:r>
            <a:r>
              <a:rPr lang="da-DK" sz="1900" b="0" dirty="0" smtClean="0"/>
              <a:t> </a:t>
            </a:r>
            <a:r>
              <a:rPr lang="da-DK" sz="1900" b="0" dirty="0" err="1" smtClean="0"/>
              <a:t>Societies</a:t>
            </a:r>
            <a:r>
              <a:rPr lang="da-DK" sz="1900" b="0" dirty="0" smtClean="0"/>
              <a:t> (IFRC)</a:t>
            </a:r>
          </a:p>
          <a:p>
            <a:r>
              <a:rPr lang="da-DK" sz="1900" b="0" dirty="0" smtClean="0"/>
              <a:t>	</a:t>
            </a:r>
            <a:r>
              <a:rPr lang="da-DK" sz="1900" b="0" u="sng" dirty="0" err="1" smtClean="0"/>
              <a:t>Observing</a:t>
            </a:r>
            <a:r>
              <a:rPr lang="da-DK" sz="1900" b="0" u="sng" dirty="0" smtClean="0"/>
              <a:t>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 smtClean="0"/>
              <a:t>Azerbaijan Red Crescent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 smtClean="0"/>
              <a:t>Swiss Red </a:t>
            </a:r>
            <a:r>
              <a:rPr lang="en-US" sz="1900" b="0" dirty="0" smtClean="0"/>
              <a:t>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 smtClean="0"/>
              <a:t>International Committee of the Red Cross (ICRC)</a:t>
            </a:r>
            <a:endParaRPr lang="da-DK" sz="1900" b="0" dirty="0" smtClean="0"/>
          </a:p>
          <a:p>
            <a:r>
              <a:rPr lang="da-DK" sz="1900" b="0" dirty="0" smtClean="0"/>
              <a:t>	</a:t>
            </a:r>
            <a:r>
              <a:rPr lang="da-DK" sz="1900" b="0" u="sng" dirty="0" err="1" smtClean="0"/>
              <a:t>Stakeholders</a:t>
            </a:r>
            <a:endParaRPr lang="da-DK" sz="1900" b="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0" dirty="0" smtClean="0"/>
              <a:t>Emergency Management Service (EMS) in Georgia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0" dirty="0" err="1" smtClean="0"/>
              <a:t>Ministry</a:t>
            </a:r>
            <a:r>
              <a:rPr lang="da-DK" sz="1900" b="0" dirty="0" smtClean="0"/>
              <a:t> of Emergency Situations (MES) in </a:t>
            </a:r>
            <a:r>
              <a:rPr lang="da-DK" sz="1900" b="0" dirty="0" err="1" smtClean="0"/>
              <a:t>Armenia</a:t>
            </a:r>
            <a:endParaRPr lang="da-DK" sz="1900" b="0" dirty="0" smtClean="0"/>
          </a:p>
          <a:p>
            <a:endParaRPr lang="da-DK" sz="2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078"/>
            <a:ext cx="76501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50F3D29-FA5F-4EA0-9D9F-FF02165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52" y="1305537"/>
            <a:ext cx="7705725" cy="700189"/>
          </a:xfrm>
        </p:spPr>
        <p:txBody>
          <a:bodyPr/>
          <a:lstStyle/>
          <a:p>
            <a:r>
              <a:rPr lang="da-DK" dirty="0" smtClean="0"/>
              <a:t>Project Data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D572E-3EAC-47B8-96E0-87BBD3B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D753-457B-4A36-A04A-2D3458F0DF7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B733B8-1C10-410E-8912-7428575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13765-B4BC-4036-A74C-72388361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7AD24C9-B6C1-4637-B32F-0CDB196AD7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6" y="1772816"/>
            <a:ext cx="7705725" cy="4701701"/>
          </a:xfrm>
        </p:spPr>
        <p:txBody>
          <a:bodyPr/>
          <a:lstStyle/>
          <a:p>
            <a:pPr marL="628650" lvl="1">
              <a:buFont typeface="Arial" panose="020B0604020202020204" pitchFamily="34" charset="0"/>
              <a:buChar char="•"/>
            </a:pPr>
            <a:r>
              <a:rPr lang="da-DK" sz="2000" b="1" noProof="1" smtClean="0"/>
              <a:t>Duration</a:t>
            </a:r>
            <a:r>
              <a:rPr lang="da-DK" sz="2000" noProof="1"/>
              <a:t>: </a:t>
            </a:r>
            <a:r>
              <a:rPr lang="da-DK" sz="2000" noProof="1" smtClean="0"/>
              <a:t>January</a:t>
            </a:r>
            <a:r>
              <a:rPr lang="da-DK" sz="2000" dirty="0" smtClean="0"/>
              <a:t> 2019 </a:t>
            </a:r>
            <a:r>
              <a:rPr lang="da-DK" sz="2000" dirty="0"/>
              <a:t>– </a:t>
            </a:r>
            <a:r>
              <a:rPr lang="da-DK" sz="2000" dirty="0" smtClean="0"/>
              <a:t>December 2020</a:t>
            </a:r>
            <a:endParaRPr lang="da-DK" sz="2000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da-DK" sz="2000" b="1" dirty="0"/>
              <a:t>Budget:  </a:t>
            </a:r>
            <a:r>
              <a:rPr lang="da-DK" sz="2000" dirty="0"/>
              <a:t>Total </a:t>
            </a:r>
            <a:r>
              <a:rPr lang="da-DK" sz="2000" dirty="0" err="1"/>
              <a:t>eligible</a:t>
            </a:r>
            <a:r>
              <a:rPr lang="da-DK" sz="2000" dirty="0"/>
              <a:t> </a:t>
            </a:r>
            <a:r>
              <a:rPr lang="da-DK" sz="2000" dirty="0" err="1"/>
              <a:t>costs</a:t>
            </a:r>
            <a:r>
              <a:rPr lang="da-DK" sz="2000" dirty="0"/>
              <a:t>: 	€ </a:t>
            </a:r>
            <a:r>
              <a:rPr lang="da-DK" sz="2000" dirty="0" smtClean="0"/>
              <a:t>567.536 </a:t>
            </a:r>
            <a:r>
              <a:rPr lang="da-DK" sz="2000" dirty="0"/>
              <a:t>		    </a:t>
            </a:r>
            <a:r>
              <a:rPr lang="da-DK" sz="2000" dirty="0" smtClean="0"/>
              <a:t>		 EC </a:t>
            </a:r>
            <a:r>
              <a:rPr lang="da-DK" sz="2000" dirty="0" err="1"/>
              <a:t>contribution</a:t>
            </a:r>
            <a:r>
              <a:rPr lang="da-DK" sz="2000" dirty="0"/>
              <a:t>:	€ </a:t>
            </a:r>
            <a:r>
              <a:rPr lang="fr-BE" sz="2000" dirty="0" smtClean="0"/>
              <a:t>425.652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fr-BE" sz="2000" b="1" dirty="0" err="1" smtClean="0"/>
              <a:t>Geography</a:t>
            </a:r>
            <a:r>
              <a:rPr lang="fr-BE" sz="2000" b="1" dirty="0" smtClean="0"/>
              <a:t>: </a:t>
            </a:r>
            <a:r>
              <a:rPr lang="fr-BE" sz="2000" dirty="0" smtClean="0"/>
              <a:t>South </a:t>
            </a:r>
            <a:r>
              <a:rPr lang="fr-BE" sz="2000" dirty="0" err="1" smtClean="0"/>
              <a:t>Caucasus</a:t>
            </a:r>
            <a:endParaRPr lang="fr-BE" sz="2000" dirty="0" smtClean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fr-BE" sz="2000" b="1" dirty="0" err="1" smtClean="0"/>
              <a:t>Needs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Adressed</a:t>
            </a:r>
            <a:r>
              <a:rPr lang="fr-BE" sz="2000" b="1" dirty="0" smtClean="0"/>
              <a:t>:</a:t>
            </a:r>
          </a:p>
          <a:p>
            <a:pPr lvl="1" indent="0">
              <a:buNone/>
            </a:pPr>
            <a:r>
              <a:rPr lang="fr-BE" sz="2400" dirty="0" smtClean="0"/>
              <a:t>	</a:t>
            </a:r>
            <a:r>
              <a:rPr lang="fr-BE" sz="1600" dirty="0" smtClean="0"/>
              <a:t>- </a:t>
            </a:r>
            <a:r>
              <a:rPr lang="en-GB" sz="1600" dirty="0" smtClean="0"/>
              <a:t>Area prone </a:t>
            </a:r>
            <a:r>
              <a:rPr lang="en-GB" sz="1600" dirty="0"/>
              <a:t>to natural and manmade </a:t>
            </a:r>
            <a:r>
              <a:rPr lang="en-GB" sz="1600" dirty="0" smtClean="0"/>
              <a:t>disasters</a:t>
            </a:r>
          </a:p>
          <a:p>
            <a:pPr lvl="1" indent="0">
              <a:buNone/>
            </a:pPr>
            <a:r>
              <a:rPr lang="en-GB" sz="1600" dirty="0"/>
              <a:t>	</a:t>
            </a:r>
            <a:r>
              <a:rPr lang="en-GB" sz="1600" b="1" dirty="0" smtClean="0"/>
              <a:t>-</a:t>
            </a:r>
            <a:r>
              <a:rPr lang="en-GB" sz="1600" dirty="0" smtClean="0"/>
              <a:t> </a:t>
            </a:r>
            <a:r>
              <a:rPr lang="en-GB" sz="1600" dirty="0"/>
              <a:t>D</a:t>
            </a:r>
            <a:r>
              <a:rPr lang="en-GB" sz="1600" dirty="0" smtClean="0"/>
              <a:t>iversify </a:t>
            </a:r>
            <a:r>
              <a:rPr lang="en-GB" sz="1600" dirty="0"/>
              <a:t>preparedness and response </a:t>
            </a:r>
            <a:r>
              <a:rPr lang="en-GB" sz="1600" dirty="0" smtClean="0"/>
              <a:t>capacities and </a:t>
            </a:r>
            <a:r>
              <a:rPr lang="en-GB" sz="1600" dirty="0"/>
              <a:t>aid </a:t>
            </a:r>
            <a:r>
              <a:rPr lang="en-GB" sz="1600" dirty="0" smtClean="0"/>
              <a:t>at </a:t>
            </a:r>
            <a:r>
              <a:rPr lang="en-GB" sz="1600" dirty="0"/>
              <a:t>scale</a:t>
            </a:r>
            <a:endParaRPr lang="en-GB" sz="1600" dirty="0" smtClean="0"/>
          </a:p>
          <a:p>
            <a:pPr lvl="1" indent="0">
              <a:buNone/>
            </a:pPr>
            <a:r>
              <a:rPr lang="en-GB" sz="1600" dirty="0"/>
              <a:t>	</a:t>
            </a:r>
            <a:r>
              <a:rPr lang="en-GB" sz="1600" dirty="0"/>
              <a:t>- Core Humanitarian Standards</a:t>
            </a:r>
          </a:p>
          <a:p>
            <a:pPr lvl="1" indent="0">
              <a:buNone/>
            </a:pPr>
            <a:r>
              <a:rPr lang="en-GB" sz="1600" b="1" dirty="0" smtClean="0"/>
              <a:t>	-</a:t>
            </a:r>
            <a:r>
              <a:rPr lang="en-GB" sz="1600" dirty="0" smtClean="0"/>
              <a:t> </a:t>
            </a:r>
            <a:r>
              <a:rPr lang="en-GB" sz="1600" dirty="0" smtClean="0"/>
              <a:t>Current developments in the Civil </a:t>
            </a:r>
            <a:r>
              <a:rPr lang="en-GB" sz="1600" dirty="0"/>
              <a:t>Protection </a:t>
            </a:r>
            <a:r>
              <a:rPr lang="en-GB" sz="1600" dirty="0" smtClean="0"/>
              <a:t>Mechanism 	locally</a:t>
            </a:r>
          </a:p>
          <a:p>
            <a:pPr lvl="1" indent="0">
              <a:buNone/>
            </a:pPr>
            <a:r>
              <a:rPr lang="en-GB" sz="1600" dirty="0"/>
              <a:t>	</a:t>
            </a:r>
            <a:endParaRPr lang="en-GB" dirty="0" smtClean="0"/>
          </a:p>
          <a:p>
            <a:pPr lvl="1" indent="0">
              <a:buNone/>
            </a:pPr>
            <a:endParaRPr lang="da-DK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49" y="229193"/>
            <a:ext cx="6120130" cy="8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078"/>
            <a:ext cx="76501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50F3D29-FA5F-4EA0-9D9F-FF02165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52" y="1305537"/>
            <a:ext cx="7705725" cy="700189"/>
          </a:xfrm>
        </p:spPr>
        <p:txBody>
          <a:bodyPr/>
          <a:lstStyle/>
          <a:p>
            <a:r>
              <a:rPr lang="da-DK" dirty="0" smtClean="0"/>
              <a:t>Project </a:t>
            </a:r>
            <a:r>
              <a:rPr lang="da-DK" dirty="0" err="1" smtClean="0"/>
              <a:t>Objectives</a:t>
            </a:r>
            <a:r>
              <a:rPr lang="da-DK" dirty="0" smtClean="0"/>
              <a:t> &amp; Outputs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D572E-3EAC-47B8-96E0-87BBD3B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D753-457B-4A36-A04A-2D3458F0DF7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B733B8-1C10-410E-8912-7428575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13765-B4BC-4036-A74C-72388361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7AD24C9-B6C1-4637-B32F-0CDB196AD7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6" y="1772816"/>
            <a:ext cx="7705725" cy="4701701"/>
          </a:xfrm>
        </p:spPr>
        <p:txBody>
          <a:bodyPr>
            <a:normAutofit fontScale="47500" lnSpcReduction="20000"/>
          </a:bodyPr>
          <a:lstStyle/>
          <a:p>
            <a:r>
              <a:rPr lang="en-GB" sz="3300" b="0" dirty="0"/>
              <a:t>Specific objective 1: </a:t>
            </a:r>
            <a:endParaRPr lang="da-DK" sz="3300" b="0" dirty="0"/>
          </a:p>
          <a:p>
            <a:r>
              <a:rPr lang="en-GB" sz="3300" b="0" dirty="0"/>
              <a:t>ARCS and GRCS have effective disaster response capacities (DRTs) at national and community level.</a:t>
            </a:r>
            <a:endParaRPr lang="da-DK" sz="3300" b="0" dirty="0"/>
          </a:p>
          <a:p>
            <a:endParaRPr lang="en-GB" sz="29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900" b="0" dirty="0"/>
              <a:t>ARCS and GRCS have improved emergency preparedness through a network of national and regional DRTs.</a:t>
            </a:r>
            <a:endParaRPr lang="da-DK" sz="29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900" b="0" dirty="0"/>
              <a:t>ARCS and GRCS have improved capacity to supervise, lead, manage and deploy volunteers in emergency situations through established Emergency Operation Centres (EOC).</a:t>
            </a:r>
            <a:endParaRPr lang="da-DK" sz="29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900" b="0" dirty="0"/>
              <a:t>Testing the response capacity of ARCS and GRCS assessing the effectiveness of SOPs, cooperation and command structures together with Civil Protection (CP) stakeholders and local authorities</a:t>
            </a:r>
            <a:endParaRPr lang="da-DK" sz="29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900" b="0" dirty="0"/>
              <a:t>Preparation of Disaster Response Teams (DRTs) for deployment and improved border cooperation</a:t>
            </a:r>
            <a:endParaRPr lang="da-DK" sz="2900" b="0" dirty="0"/>
          </a:p>
          <a:p>
            <a:endParaRPr lang="en-GB" sz="3300" b="0" dirty="0" smtClean="0"/>
          </a:p>
          <a:p>
            <a:r>
              <a:rPr lang="en-GB" sz="3300" b="0" dirty="0" smtClean="0"/>
              <a:t>Specific </a:t>
            </a:r>
            <a:r>
              <a:rPr lang="en-GB" sz="3300" b="0" dirty="0"/>
              <a:t>objective 2:</a:t>
            </a:r>
            <a:endParaRPr lang="da-DK" sz="3300" b="0" dirty="0"/>
          </a:p>
          <a:p>
            <a:r>
              <a:rPr lang="en-GB" sz="3300" b="0" dirty="0"/>
              <a:t>CTP is routinely considered as a response option in GRCS and ARCS enabling timely, effective and efficient responses to emergencies</a:t>
            </a:r>
            <a:r>
              <a:rPr lang="en-GB" sz="3300" b="0" dirty="0" smtClean="0"/>
              <a:t>.</a:t>
            </a:r>
          </a:p>
          <a:p>
            <a:endParaRPr lang="en-GB" sz="2900" b="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900" b="0" dirty="0"/>
              <a:t>To integrate CTP as a response option in GRCS and ARCS’ emergency response</a:t>
            </a:r>
            <a:endParaRPr lang="da-DK" sz="29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900" b="0" dirty="0"/>
              <a:t>Reinforcing of the capacity development and training activities in cash preparedness and emergency </a:t>
            </a:r>
            <a:r>
              <a:rPr lang="en-GB" sz="2900" b="0" dirty="0" smtClean="0"/>
              <a:t>response</a:t>
            </a:r>
            <a:endParaRPr lang="da-DK" sz="29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49" y="229193"/>
            <a:ext cx="6120130" cy="8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078"/>
            <a:ext cx="76501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50F3D29-FA5F-4EA0-9D9F-FF02165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52" y="1305537"/>
            <a:ext cx="7705725" cy="700189"/>
          </a:xfrm>
        </p:spPr>
        <p:txBody>
          <a:bodyPr/>
          <a:lstStyle/>
          <a:p>
            <a:r>
              <a:rPr lang="da-DK" dirty="0" smtClean="0"/>
              <a:t>Project </a:t>
            </a:r>
            <a:r>
              <a:rPr lang="da-DK" dirty="0" err="1" smtClean="0"/>
              <a:t>Objectives</a:t>
            </a:r>
            <a:r>
              <a:rPr lang="da-DK" dirty="0" smtClean="0"/>
              <a:t> &amp; Outputs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D572E-3EAC-47B8-96E0-87BBD3B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D753-457B-4A36-A04A-2D3458F0DF7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B733B8-1C10-410E-8912-7428575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13765-B4BC-4036-A74C-72388361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7AD24C9-B6C1-4637-B32F-0CDB196AD7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6" y="1772816"/>
            <a:ext cx="7705725" cy="4701701"/>
          </a:xfrm>
        </p:spPr>
        <p:txBody>
          <a:bodyPr>
            <a:normAutofit/>
          </a:bodyPr>
          <a:lstStyle/>
          <a:p>
            <a:r>
              <a:rPr lang="en-GB" sz="1600" b="0" dirty="0"/>
              <a:t>Specific objective 3:</a:t>
            </a:r>
            <a:endParaRPr lang="da-DK" sz="1600" b="0" dirty="0"/>
          </a:p>
          <a:p>
            <a:r>
              <a:rPr lang="en-GB" sz="1600" b="0" dirty="0"/>
              <a:t>Mental health and psychosocial needs of disaster-affected people are met in a timely, efficient and effective manner</a:t>
            </a:r>
            <a:r>
              <a:rPr lang="en-GB" sz="1600" b="0" dirty="0" smtClean="0"/>
              <a:t>.</a:t>
            </a:r>
          </a:p>
          <a:p>
            <a:endParaRPr lang="en-GB" sz="14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Increased capacity of the ARCS and the GRCS to respond timely and effectively to mental health and psychosocial needs of disaster effected people in the region</a:t>
            </a:r>
            <a:endParaRPr lang="da-DK" sz="14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Strengthened regional cooperation and coordination in the field of disaster related MHPSS</a:t>
            </a:r>
            <a:endParaRPr lang="da-DK" sz="1400" b="0" dirty="0"/>
          </a:p>
          <a:p>
            <a:endParaRPr lang="da-DK" sz="1400" b="0" dirty="0"/>
          </a:p>
          <a:p>
            <a:r>
              <a:rPr lang="en-GB" sz="1600" b="0" dirty="0"/>
              <a:t>Specific objective 4:</a:t>
            </a:r>
            <a:endParaRPr lang="da-DK" sz="1600" b="0" dirty="0"/>
          </a:p>
          <a:p>
            <a:r>
              <a:rPr lang="en-GB" sz="1600" b="0" dirty="0"/>
              <a:t>Enhanced cooperation between CP actors through effective dissemination of results and </a:t>
            </a:r>
            <a:r>
              <a:rPr lang="en-GB" sz="1600" b="0" dirty="0" err="1" smtClean="0"/>
              <a:t>learnings</a:t>
            </a:r>
            <a:endParaRPr lang="en-GB" sz="1600" b="0" dirty="0" smtClean="0"/>
          </a:p>
          <a:p>
            <a:endParaRPr lang="en-GB" sz="1400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Support the effective dissemination, outreach and coordination for impact of the planned Work Packages </a:t>
            </a:r>
            <a:endParaRPr lang="da-DK" sz="14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Close coordination, exchange and collaboration with CP authorities</a:t>
            </a:r>
            <a:endParaRPr lang="da-DK" sz="14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To collect data that will help measure the process, outcome and impact of the activities to ensure sustainability and further development.</a:t>
            </a:r>
            <a:endParaRPr lang="da-DK" sz="1400" b="0" dirty="0"/>
          </a:p>
          <a:p>
            <a:endParaRPr lang="da-DK" sz="1500" b="0" dirty="0"/>
          </a:p>
          <a:p>
            <a:endParaRPr lang="da-DK" sz="5400" b="1" noProof="1" smtClean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49" y="229193"/>
            <a:ext cx="6120130" cy="8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078"/>
            <a:ext cx="76501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50F3D29-FA5F-4EA0-9D9F-FF021656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52" y="1305537"/>
            <a:ext cx="7705725" cy="700189"/>
          </a:xfrm>
        </p:spPr>
        <p:txBody>
          <a:bodyPr/>
          <a:lstStyle/>
          <a:p>
            <a:r>
              <a:rPr lang="da-DK" dirty="0" smtClean="0"/>
              <a:t>Main Events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DD572E-3EAC-47B8-96E0-87BBD3B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D753-457B-4A36-A04A-2D3458F0DF79}" type="datetime1">
              <a:rPr lang="en-GB" noProof="0" smtClean="0"/>
              <a:t>14/01/2019</a:t>
            </a:fld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B733B8-1C10-410E-8912-7428575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Røde Kors 2019</a:t>
            </a:r>
            <a:endParaRPr lang="da-DK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13765-B4BC-4036-A74C-72388361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37C4-461C-40AD-BBFE-FC34AD250033}" type="slidenum">
              <a:rPr lang="da-DK" noProof="0" smtClean="0"/>
              <a:pPr/>
              <a:t>6</a:t>
            </a:fld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7AD24C9-B6C1-4637-B32F-0CDB196AD7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36" y="1772816"/>
            <a:ext cx="7705725" cy="4701701"/>
          </a:xfrm>
        </p:spPr>
        <p:txBody>
          <a:bodyPr>
            <a:normAutofit/>
          </a:bodyPr>
          <a:lstStyle/>
          <a:p>
            <a:r>
              <a:rPr lang="da-DK" sz="1600" b="1" noProof="1" smtClean="0"/>
              <a:t>Simulation exercises are planned for year 2</a:t>
            </a:r>
          </a:p>
          <a:p>
            <a:r>
              <a:rPr lang="da-DK" sz="1600" noProof="1"/>
              <a:t>	</a:t>
            </a:r>
            <a:r>
              <a:rPr lang="da-DK" sz="1600" noProof="1" smtClean="0"/>
              <a:t>- </a:t>
            </a:r>
            <a:r>
              <a:rPr lang="da-DK" sz="1600" b="0" noProof="1" smtClean="0"/>
              <a:t>National exercise in Armenia (summer 2020)</a:t>
            </a:r>
          </a:p>
          <a:p>
            <a:r>
              <a:rPr lang="da-DK" sz="1600" b="0" noProof="1"/>
              <a:t>	</a:t>
            </a:r>
            <a:r>
              <a:rPr lang="da-DK" sz="1600" b="0" noProof="1" smtClean="0"/>
              <a:t>- National exercise in Georgia (summer 2020)</a:t>
            </a:r>
          </a:p>
          <a:p>
            <a:r>
              <a:rPr lang="da-DK" sz="1600" b="0" noProof="1"/>
              <a:t>	</a:t>
            </a:r>
            <a:r>
              <a:rPr lang="da-DK" sz="1600" b="0" noProof="1" smtClean="0"/>
              <a:t>- Cross-border exercise (autumn 2020)</a:t>
            </a:r>
          </a:p>
          <a:p>
            <a:endParaRPr lang="da-DK" sz="1600" b="1" noProof="1"/>
          </a:p>
          <a:p>
            <a:endParaRPr lang="da-DK" sz="1600" b="1" noProof="1" smtClean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49" y="229193"/>
            <a:ext cx="6120130" cy="8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B48A5E-5B93-499B-84C0-A7966D02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078"/>
            <a:ext cx="7650165" cy="9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5076000" cy="36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sk Roede Kors">
  <a:themeElements>
    <a:clrScheme name="Dansk Røde Kors Red">
      <a:dk1>
        <a:sysClr val="windowText" lastClr="000000"/>
      </a:dk1>
      <a:lt1>
        <a:sysClr val="window" lastClr="FFFFFF"/>
      </a:lt1>
      <a:dk2>
        <a:srgbClr val="E30A0B"/>
      </a:dk2>
      <a:lt2>
        <a:srgbClr val="FFFFFF"/>
      </a:lt2>
      <a:accent1>
        <a:srgbClr val="C8171E"/>
      </a:accent1>
      <a:accent2>
        <a:srgbClr val="F27581"/>
      </a:accent2>
      <a:accent3>
        <a:srgbClr val="F7B0BD"/>
      </a:accent3>
      <a:accent4>
        <a:srgbClr val="FCD2DD"/>
      </a:accent4>
      <a:accent5>
        <a:srgbClr val="FAF2F4"/>
      </a:accent5>
      <a:accent6>
        <a:srgbClr val="C6C4C5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Dansk Roede Kors</Template>
  <TotalTime>1297</TotalTime>
  <Words>366</Words>
  <Application>Microsoft Office PowerPoint</Application>
  <PresentationFormat>On-screen Show (4:3)</PresentationFormat>
  <Paragraphs>85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Dansk Roede Kors</vt:lpstr>
      <vt:lpstr>Ready 2 Respond </vt:lpstr>
      <vt:lpstr>Consortium, Stakeholders &amp; Partners</vt:lpstr>
      <vt:lpstr>Project Data</vt:lpstr>
      <vt:lpstr>Project Objectives &amp; Outputs</vt:lpstr>
      <vt:lpstr>Project Objectives &amp; Outputs</vt:lpstr>
      <vt:lpstr>Main Events</vt:lpstr>
    </vt:vector>
  </TitlesOfParts>
  <Company>RDK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stores</dc:title>
  <dc:creator>Tina Breum Mariegaard</dc:creator>
  <cp:lastModifiedBy>Mads Østergaard</cp:lastModifiedBy>
  <cp:revision>112</cp:revision>
  <cp:lastPrinted>2017-04-24T10:37:37Z</cp:lastPrinted>
  <dcterms:created xsi:type="dcterms:W3CDTF">2016-08-17T06:39:52Z</dcterms:created>
  <dcterms:modified xsi:type="dcterms:W3CDTF">2019-01-14T12:22:19Z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