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chael Marx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9-01-16T20:08:33.216" idx="1">
    <p:pos x="7018" y="3700"/>
    <p:text>1-2 sentences on the general call--&gt; TORs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8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07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7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673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500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9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12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79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411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116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E9D9C-3BEF-4163-B468-FC6EAE781BB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3E75CE-3FD5-475D-B10D-26787C285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35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SCORCH</a:t>
            </a:r>
            <a:br>
              <a:rPr lang="en-US" dirty="0"/>
            </a:br>
            <a:r>
              <a:rPr lang="en-US" sz="2400" dirty="0"/>
              <a:t>Supportive Risk Awareness and Communication to Reduce Impact of Cross-Border Heatwaves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55478"/>
            <a:ext cx="9144000" cy="1655762"/>
          </a:xfrm>
        </p:spPr>
        <p:txBody>
          <a:bodyPr>
            <a:normAutofit fontScale="70000" lnSpcReduction="20000"/>
          </a:bodyPr>
          <a:lstStyle/>
          <a:p>
            <a:r>
              <a:rPr lang="en-US" sz="2000" b="1" dirty="0"/>
              <a:t>evaplan at the University Hospital Heidelberg</a:t>
            </a:r>
          </a:p>
          <a:p>
            <a:r>
              <a:rPr lang="en-US" sz="2000" dirty="0"/>
              <a:t>Dr. Ahmad Zia Shams</a:t>
            </a:r>
          </a:p>
          <a:p>
            <a:r>
              <a:rPr lang="en-US" sz="2000" dirty="0"/>
              <a:t>Prof. Dr. Michael Marx</a:t>
            </a:r>
          </a:p>
          <a:p>
            <a:r>
              <a:rPr lang="en-US" sz="2000" b="1" dirty="0"/>
              <a:t>UCLouvain</a:t>
            </a:r>
          </a:p>
          <a:p>
            <a:r>
              <a:rPr lang="en-US" sz="2000" dirty="0"/>
              <a:t>Dr. Joris van Loenhout</a:t>
            </a:r>
          </a:p>
          <a:p>
            <a:r>
              <a:rPr lang="en-US" sz="2000" dirty="0"/>
              <a:t>Prof. Dr. Debarati Guha-Sapir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1451" y="4751569"/>
            <a:ext cx="2948738" cy="98291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5C885C6-A92A-4C75-98B2-00EF374AE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01" y="4800828"/>
            <a:ext cx="3187287" cy="98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365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Call: Prevention in Civil Protection and Marine Pollution</a:t>
            </a:r>
          </a:p>
          <a:p>
            <a:r>
              <a:rPr lang="en-US" dirty="0"/>
              <a:t>Eligible Costs: € 953,616.10</a:t>
            </a:r>
          </a:p>
          <a:p>
            <a:r>
              <a:rPr lang="en-US" dirty="0"/>
              <a:t>EU Contribution: € 715,212.09</a:t>
            </a:r>
          </a:p>
          <a:p>
            <a:r>
              <a:rPr lang="en-US" dirty="0"/>
              <a:t>Duration: 24 Months (starting from 1</a:t>
            </a:r>
            <a:r>
              <a:rPr lang="en-US" baseline="30000" dirty="0"/>
              <a:t>st</a:t>
            </a:r>
            <a:r>
              <a:rPr lang="en-US" dirty="0"/>
              <a:t> February 2019)</a:t>
            </a:r>
          </a:p>
          <a:p>
            <a:endParaRPr lang="en-US" dirty="0"/>
          </a:p>
          <a:p>
            <a:r>
              <a:rPr lang="en-US" dirty="0"/>
              <a:t>Overall objective: </a:t>
            </a:r>
          </a:p>
          <a:p>
            <a:pPr marL="0" indent="0">
              <a:buNone/>
            </a:pPr>
            <a:r>
              <a:rPr lang="en-US" dirty="0"/>
              <a:t>to reduce the impact of heat waves on vulnerable, urban populations through improved risk communication strategies, based on existing EU plans and guidelines.</a:t>
            </a:r>
          </a:p>
        </p:txBody>
      </p:sp>
    </p:spTree>
    <p:extLst>
      <p:ext uri="{BB962C8B-B14F-4D97-AF65-F5344CB8AC3E}">
        <p14:creationId xmlns:p14="http://schemas.microsoft.com/office/powerpoint/2010/main" val="3718035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Consortium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evaplan at the University Hospital Heidelberg, </a:t>
            </a:r>
            <a:r>
              <a:rPr lang="en-US" b="1" dirty="0"/>
              <a:t>Germany</a:t>
            </a:r>
            <a:r>
              <a:rPr lang="en-US" dirty="0"/>
              <a:t> (Coordinator)</a:t>
            </a:r>
          </a:p>
          <a:p>
            <a:pPr marL="0" indent="0">
              <a:buNone/>
            </a:pPr>
            <a:endParaRPr lang="en-US" sz="1700" dirty="0"/>
          </a:p>
          <a:p>
            <a:r>
              <a:rPr lang="en-US" dirty="0"/>
              <a:t>Université catholique de Louvain, </a:t>
            </a:r>
            <a:r>
              <a:rPr lang="en-US" b="1" dirty="0"/>
              <a:t>Belgium</a:t>
            </a:r>
          </a:p>
          <a:p>
            <a:pPr marL="0" indent="0">
              <a:buNone/>
            </a:pPr>
            <a:endParaRPr lang="en-US" sz="1700" b="1" dirty="0"/>
          </a:p>
          <a:p>
            <a:r>
              <a:rPr lang="en-US" dirty="0"/>
              <a:t>INCHES, </a:t>
            </a:r>
            <a:r>
              <a:rPr lang="en-US" b="1" dirty="0"/>
              <a:t>Netherlands</a:t>
            </a:r>
          </a:p>
          <a:p>
            <a:pPr marL="0" indent="0">
              <a:buNone/>
            </a:pPr>
            <a:endParaRPr lang="en-US" sz="2100" b="1" dirty="0"/>
          </a:p>
          <a:p>
            <a:r>
              <a:rPr lang="en-US" dirty="0"/>
              <a:t>Tel Aviv University, </a:t>
            </a:r>
            <a:r>
              <a:rPr lang="en-US" b="1" dirty="0"/>
              <a:t>Israel</a:t>
            </a:r>
          </a:p>
          <a:p>
            <a:pPr marL="0" indent="0">
              <a:buNone/>
            </a:pPr>
            <a:endParaRPr lang="en-US" sz="2300" b="1" dirty="0"/>
          </a:p>
          <a:p>
            <a:r>
              <a:rPr lang="en-US" dirty="0"/>
              <a:t>Educational Research Center for Environment and Health, </a:t>
            </a:r>
            <a:r>
              <a:rPr lang="en-US" b="1" dirty="0"/>
              <a:t>Georgia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*</a:t>
            </a:r>
            <a:r>
              <a:rPr lang="en-US" dirty="0"/>
              <a:t>Sub-contracting is planned with a public health agency in </a:t>
            </a:r>
            <a:r>
              <a:rPr lang="en-US" b="1" dirty="0"/>
              <a:t>Tunisia </a:t>
            </a:r>
          </a:p>
        </p:txBody>
      </p:sp>
    </p:spTree>
    <p:extLst>
      <p:ext uri="{BB962C8B-B14F-4D97-AF65-F5344CB8AC3E}">
        <p14:creationId xmlns:p14="http://schemas.microsoft.com/office/powerpoint/2010/main" val="3487781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Rationale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0443"/>
            <a:ext cx="10515600" cy="461652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Heatwaves have a large public health impact</a:t>
            </a:r>
          </a:p>
          <a:p>
            <a:pPr marL="0" indent="0">
              <a:buNone/>
            </a:pPr>
            <a:endParaRPr lang="en-US" sz="1800" dirty="0"/>
          </a:p>
          <a:p>
            <a:pPr lvl="1"/>
            <a:r>
              <a:rPr lang="en-US" dirty="0"/>
              <a:t>Cross-border phenomenon</a:t>
            </a:r>
          </a:p>
          <a:p>
            <a:pPr lvl="1"/>
            <a:r>
              <a:rPr lang="en-US" dirty="0"/>
              <a:t>Risk groups: small children and elderly</a:t>
            </a:r>
          </a:p>
          <a:p>
            <a:pPr lvl="1"/>
            <a:r>
              <a:rPr lang="en-US" dirty="0"/>
              <a:t>Cities are especially affected due to Urban Heat Island effect</a:t>
            </a:r>
          </a:p>
          <a:p>
            <a:pPr lvl="1"/>
            <a:r>
              <a:rPr lang="en-US" dirty="0"/>
              <a:t>Expected increase in frequency and intensity because of climate change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Human impact can be reduced by appropriate risk communication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Several countries have developed ‘National Heatwave Plans’</a:t>
            </a:r>
          </a:p>
          <a:p>
            <a:pPr lvl="1"/>
            <a:r>
              <a:rPr lang="en-US" dirty="0"/>
              <a:t>Learn from previous experiences</a:t>
            </a:r>
          </a:p>
        </p:txBody>
      </p:sp>
    </p:spTree>
    <p:extLst>
      <p:ext uri="{BB962C8B-B14F-4D97-AF65-F5344CB8AC3E}">
        <p14:creationId xmlns:p14="http://schemas.microsoft.com/office/powerpoint/2010/main" val="42402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6658"/>
          </a:xfrm>
        </p:spPr>
        <p:txBody>
          <a:bodyPr/>
          <a:lstStyle/>
          <a:p>
            <a:r>
              <a:rPr lang="en-US" dirty="0"/>
              <a:t>Expected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1174"/>
            <a:ext cx="10515600" cy="4735789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Main Output</a:t>
            </a:r>
          </a:p>
          <a:p>
            <a:r>
              <a:rPr lang="en-US" dirty="0"/>
              <a:t>Heat risk communication strategies, adapted to country needs</a:t>
            </a:r>
          </a:p>
          <a:p>
            <a:pPr lvl="1"/>
            <a:r>
              <a:rPr lang="en-US" dirty="0"/>
              <a:t>Primary target countries: Tunisia, Israel, Georgia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Other outputs</a:t>
            </a:r>
          </a:p>
          <a:p>
            <a:r>
              <a:rPr lang="en-US" dirty="0"/>
              <a:t>Improved understanding of risky and protective </a:t>
            </a:r>
            <a:r>
              <a:rPr lang="en-US" dirty="0" err="1"/>
              <a:t>behaviours</a:t>
            </a:r>
            <a:endParaRPr lang="en-US" dirty="0"/>
          </a:p>
          <a:p>
            <a:r>
              <a:rPr lang="en-US" dirty="0"/>
              <a:t>Review of heatwave plans and guidelines</a:t>
            </a:r>
          </a:p>
          <a:p>
            <a:r>
              <a:rPr lang="en-US" dirty="0"/>
              <a:t>Strengthened cross-border collaboration on heat impact prevention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8339" t="12886" r="10587" b="5877"/>
          <a:stretch/>
        </p:blipFill>
        <p:spPr>
          <a:xfrm>
            <a:off x="9204922" y="2464904"/>
            <a:ext cx="2610529" cy="1953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956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Timelines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0985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700" dirty="0"/>
          </a:p>
          <a:p>
            <a:r>
              <a:rPr lang="en-US" dirty="0"/>
              <a:t>M6 – Compilation of heatwave plans and literature review</a:t>
            </a:r>
          </a:p>
          <a:p>
            <a:r>
              <a:rPr lang="en-US" dirty="0"/>
              <a:t>M12 – Critical analysis of heatwave plans and population surveys </a:t>
            </a:r>
          </a:p>
          <a:p>
            <a:r>
              <a:rPr lang="en-US" dirty="0"/>
              <a:t>M18 – Targeted risk communication campaigns - </a:t>
            </a:r>
            <a:r>
              <a:rPr lang="en-US" b="1" dirty="0"/>
              <a:t>Israel, Georgia, Tunisia</a:t>
            </a:r>
          </a:p>
          <a:p>
            <a:r>
              <a:rPr lang="en-US" dirty="0"/>
              <a:t>M21 – Stakeholder workshops - </a:t>
            </a:r>
            <a:r>
              <a:rPr lang="en-US" b="1" dirty="0"/>
              <a:t>Israel, Georgia, Tunisia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Project meetings: M2 (</a:t>
            </a:r>
            <a:r>
              <a:rPr lang="en-US" b="1" dirty="0"/>
              <a:t>Heidelberg</a:t>
            </a:r>
            <a:r>
              <a:rPr lang="en-US" dirty="0"/>
              <a:t>), M11 (</a:t>
            </a:r>
            <a:r>
              <a:rPr lang="en-US" b="1" dirty="0"/>
              <a:t>Israel</a:t>
            </a:r>
            <a:r>
              <a:rPr lang="en-US" dirty="0"/>
              <a:t>) and M20 (</a:t>
            </a:r>
            <a:r>
              <a:rPr lang="en-US" b="1" dirty="0"/>
              <a:t>Georgia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2634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</TotalTime>
  <Words>298</Words>
  <Application>Microsoft Office PowerPoint</Application>
  <PresentationFormat>Widescreen</PresentationFormat>
  <Paragraphs>60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SCORCH Supportive Risk Awareness and Communication to Reduce Impact of Cross-Border Heatwaves</vt:lpstr>
      <vt:lpstr>SCORCH</vt:lpstr>
      <vt:lpstr>Consortium</vt:lpstr>
      <vt:lpstr>Rationale</vt:lpstr>
      <vt:lpstr>Expected Output</vt:lpstr>
      <vt:lpstr>Important Timelines</vt:lpstr>
    </vt:vector>
  </TitlesOfParts>
  <Company>Université Catholique de Louvain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SCORCH Supportive Risk Awareness and Communication to Reduce Impact of Cross-Border Heatwaves</dc:title>
  <dc:creator>Joris van Loenhout</dc:creator>
  <cp:lastModifiedBy>Ahmad Zia Shams</cp:lastModifiedBy>
  <cp:revision>30</cp:revision>
  <dcterms:created xsi:type="dcterms:W3CDTF">2019-01-16T10:07:40Z</dcterms:created>
  <dcterms:modified xsi:type="dcterms:W3CDTF">2019-01-17T21:22:28Z</dcterms:modified>
</cp:coreProperties>
</file>