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3" r:id="rId3"/>
    <p:sldId id="317" r:id="rId4"/>
    <p:sldId id="310" r:id="rId5"/>
    <p:sldId id="327" r:id="rId6"/>
    <p:sldId id="325" r:id="rId7"/>
    <p:sldId id="322" r:id="rId8"/>
    <p:sldId id="326" r:id="rId9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Bellert Felicitas" initials="BF" lastIdx="2" clrIdx="1">
    <p:extLst>
      <p:ext uri="{19B8F6BF-5375-455C-9EA6-DF929625EA0E}">
        <p15:presenceInfo xmlns:p15="http://schemas.microsoft.com/office/powerpoint/2012/main" userId="S-1-5-21-1798534943-2042364729-658706113-2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ABA5-93A0-4C95-AAFD-B558B3214578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96FD-929A-4276-881A-2A1AC3C2F3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6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3F161-3D2E-43FC-9AAD-0266E8A9D2F5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BD07-C2C2-4C2B-B384-CFF57D7F8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4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0" y="-26515"/>
            <a:ext cx="12192000" cy="6894075"/>
            <a:chOff x="0" y="0"/>
            <a:chExt cx="12192000" cy="6894075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0" y="0"/>
              <a:ext cx="12192000" cy="1703070"/>
              <a:chOff x="0" y="0"/>
              <a:chExt cx="12192000" cy="1703070"/>
            </a:xfrm>
          </p:grpSpPr>
          <p:sp>
            <p:nvSpPr>
              <p:cNvPr id="7" name="object 76"/>
              <p:cNvSpPr/>
              <p:nvPr userDrawn="1"/>
            </p:nvSpPr>
            <p:spPr>
              <a:xfrm>
                <a:off x="0" y="480061"/>
                <a:ext cx="12192000" cy="1223009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76"/>
              <p:cNvSpPr/>
              <p:nvPr userDrawn="1"/>
            </p:nvSpPr>
            <p:spPr>
              <a:xfrm>
                <a:off x="0" y="0"/>
                <a:ext cx="12192000" cy="871433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74"/>
              <p:cNvSpPr txBox="1">
                <a:spLocks/>
              </p:cNvSpPr>
              <p:nvPr userDrawn="1"/>
            </p:nvSpPr>
            <p:spPr>
              <a:xfrm>
                <a:off x="2419183" y="735921"/>
                <a:ext cx="9511197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>
                <a:lvl1pPr>
                  <a:defRPr sz="4700" b="0" i="0">
                    <a:solidFill>
                      <a:srgbClr val="3965A7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>
                  <a:spcBef>
                    <a:spcPts val="95"/>
                  </a:spcBef>
                  <a:tabLst>
                    <a:tab pos="6782434" algn="l"/>
                  </a:tabLst>
                </a:pPr>
                <a:r>
                  <a:rPr lang="de-DE" sz="2800" kern="0" dirty="0" smtClean="0"/>
                  <a:t>	</a:t>
                </a:r>
                <a:endParaRPr lang="de-DE" sz="2800" kern="0" dirty="0"/>
              </a:p>
            </p:txBody>
          </p:sp>
        </p:grpSp>
        <p:grpSp>
          <p:nvGrpSpPr>
            <p:cNvPr id="22" name="Gruppieren 21"/>
            <p:cNvGrpSpPr/>
            <p:nvPr userDrawn="1"/>
          </p:nvGrpSpPr>
          <p:grpSpPr>
            <a:xfrm>
              <a:off x="0" y="6236431"/>
              <a:ext cx="12192000" cy="657644"/>
              <a:chOff x="0" y="6236431"/>
              <a:chExt cx="12192000" cy="657644"/>
            </a:xfrm>
          </p:grpSpPr>
          <p:sp>
            <p:nvSpPr>
              <p:cNvPr id="15" name="object 76"/>
              <p:cNvSpPr/>
              <p:nvPr userDrawn="1"/>
            </p:nvSpPr>
            <p:spPr>
              <a:xfrm>
                <a:off x="0" y="6272507"/>
                <a:ext cx="12192000" cy="585493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74"/>
              <p:cNvSpPr txBox="1">
                <a:spLocks/>
              </p:cNvSpPr>
              <p:nvPr userDrawn="1"/>
            </p:nvSpPr>
            <p:spPr>
              <a:xfrm>
                <a:off x="255269" y="6295424"/>
                <a:ext cx="1126851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algn="l">
                  <a:lnSpc>
                    <a:spcPct val="100000"/>
                  </a:lnSpc>
                  <a:spcBef>
                    <a:spcPts val="95"/>
                  </a:spcBef>
                  <a:tabLst>
                    <a:tab pos="6782434" algn="l"/>
                  </a:tabLst>
                </a:pPr>
                <a:r>
                  <a:rPr lang="de-DE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IABG ● UNU EHS ● CIMA ● RESING ● CADI</a:t>
                </a:r>
                <a:endParaRPr lang="de-DE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4700" y="6236431"/>
                <a:ext cx="986048" cy="657644"/>
              </a:xfrm>
              <a:prstGeom prst="rect">
                <a:avLst/>
              </a:prstGeom>
            </p:spPr>
          </p:pic>
          <p:sp>
            <p:nvSpPr>
              <p:cNvPr id="19" name="Rechteck 18"/>
              <p:cNvSpPr/>
              <p:nvPr userDrawn="1"/>
            </p:nvSpPr>
            <p:spPr>
              <a:xfrm>
                <a:off x="8547309" y="6259309"/>
                <a:ext cx="36075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Funded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</a:t>
                </a: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by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</a:t>
                </a: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the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EU</a:t>
                </a:r>
                <a:endParaRPr lang="de-DE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r>
                  <a:rPr lang="en-GB" sz="1600" b="1" kern="1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Ref. No. </a:t>
                </a:r>
                <a:r>
                  <a:rPr lang="en-GB" sz="1400" b="1" kern="1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826542 – </a:t>
                </a:r>
                <a:r>
                  <a:rPr lang="en-GB" sz="1400" b="1" kern="1200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ARiMA</a:t>
                </a:r>
                <a:r>
                  <a:rPr lang="en-GB" sz="1400" b="1" kern="1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 – UCPM-2018-PP-AG </a:t>
                </a:r>
                <a:endParaRPr lang="de-DE" sz="1600" b="1" kern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9" name="Rechteck 8"/>
          <p:cNvSpPr/>
          <p:nvPr userDrawn="1"/>
        </p:nvSpPr>
        <p:spPr>
          <a:xfrm>
            <a:off x="20131" y="187732"/>
            <a:ext cx="12183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ARiMA</a:t>
            </a:r>
            <a:r>
              <a:rPr 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- Assessment and Simulation of Present and Future Multi-hazard Risk in the Marrakech-Safi Region </a:t>
            </a:r>
            <a:endParaRPr lang="de-DE" sz="2200" b="1" dirty="0" smtClean="0">
              <a:latin typeface="+mj-lt"/>
            </a:endParaRPr>
          </a:p>
          <a:p>
            <a:pPr algn="ctr"/>
            <a:endParaRPr lang="de-DE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1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5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03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0" y="-26515"/>
            <a:ext cx="12192000" cy="6894075"/>
            <a:chOff x="0" y="0"/>
            <a:chExt cx="12192000" cy="6894075"/>
          </a:xfrm>
        </p:grpSpPr>
        <p:grpSp>
          <p:nvGrpSpPr>
            <p:cNvPr id="25" name="Gruppieren 24"/>
            <p:cNvGrpSpPr/>
            <p:nvPr userDrawn="1"/>
          </p:nvGrpSpPr>
          <p:grpSpPr>
            <a:xfrm>
              <a:off x="0" y="0"/>
              <a:ext cx="12192000" cy="1703070"/>
              <a:chOff x="0" y="0"/>
              <a:chExt cx="12192000" cy="1703070"/>
            </a:xfrm>
          </p:grpSpPr>
          <p:sp>
            <p:nvSpPr>
              <p:cNvPr id="31" name="object 76"/>
              <p:cNvSpPr/>
              <p:nvPr userDrawn="1"/>
            </p:nvSpPr>
            <p:spPr>
              <a:xfrm>
                <a:off x="0" y="480061"/>
                <a:ext cx="12192000" cy="1223009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76"/>
              <p:cNvSpPr/>
              <p:nvPr userDrawn="1"/>
            </p:nvSpPr>
            <p:spPr>
              <a:xfrm>
                <a:off x="0" y="0"/>
                <a:ext cx="12192000" cy="871433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" name="object 74"/>
              <p:cNvSpPr txBox="1">
                <a:spLocks/>
              </p:cNvSpPr>
              <p:nvPr userDrawn="1"/>
            </p:nvSpPr>
            <p:spPr>
              <a:xfrm>
                <a:off x="2419183" y="735921"/>
                <a:ext cx="9511197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>
                <a:lvl1pPr>
                  <a:defRPr sz="4700" b="0" i="0">
                    <a:solidFill>
                      <a:srgbClr val="3965A7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>
                  <a:spcBef>
                    <a:spcPts val="95"/>
                  </a:spcBef>
                  <a:tabLst>
                    <a:tab pos="6782434" algn="l"/>
                  </a:tabLst>
                </a:pPr>
                <a:r>
                  <a:rPr lang="de-DE" sz="2800" kern="0" dirty="0" smtClean="0"/>
                  <a:t>	</a:t>
                </a:r>
                <a:endParaRPr lang="de-DE" sz="2800" kern="0" dirty="0"/>
              </a:p>
            </p:txBody>
          </p:sp>
        </p:grpSp>
        <p:grpSp>
          <p:nvGrpSpPr>
            <p:cNvPr id="26" name="Gruppieren 25"/>
            <p:cNvGrpSpPr/>
            <p:nvPr userDrawn="1"/>
          </p:nvGrpSpPr>
          <p:grpSpPr>
            <a:xfrm>
              <a:off x="0" y="6236431"/>
              <a:ext cx="12192000" cy="657644"/>
              <a:chOff x="0" y="6236431"/>
              <a:chExt cx="12192000" cy="657644"/>
            </a:xfrm>
          </p:grpSpPr>
          <p:sp>
            <p:nvSpPr>
              <p:cNvPr id="27" name="object 76"/>
              <p:cNvSpPr/>
              <p:nvPr userDrawn="1"/>
            </p:nvSpPr>
            <p:spPr>
              <a:xfrm>
                <a:off x="0" y="6272507"/>
                <a:ext cx="12192000" cy="585493"/>
              </a:xfrm>
              <a:custGeom>
                <a:avLst/>
                <a:gdLst/>
                <a:ahLst/>
                <a:cxnLst/>
                <a:rect l="l" t="t" r="r" b="b"/>
                <a:pathLst>
                  <a:path w="1318894" h="1318895">
                    <a:moveTo>
                      <a:pt x="0" y="1318855"/>
                    </a:moveTo>
                    <a:lnTo>
                      <a:pt x="1318861" y="1318855"/>
                    </a:lnTo>
                    <a:lnTo>
                      <a:pt x="1318861" y="0"/>
                    </a:lnTo>
                    <a:lnTo>
                      <a:pt x="0" y="0"/>
                    </a:lnTo>
                    <a:lnTo>
                      <a:pt x="0" y="13188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74"/>
              <p:cNvSpPr txBox="1">
                <a:spLocks/>
              </p:cNvSpPr>
              <p:nvPr userDrawn="1"/>
            </p:nvSpPr>
            <p:spPr>
              <a:xfrm>
                <a:off x="255269" y="6295424"/>
                <a:ext cx="1126851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algn="l">
                  <a:lnSpc>
                    <a:spcPct val="100000"/>
                  </a:lnSpc>
                  <a:spcBef>
                    <a:spcPts val="95"/>
                  </a:spcBef>
                  <a:tabLst>
                    <a:tab pos="6782434" algn="l"/>
                  </a:tabLst>
                </a:pPr>
                <a:r>
                  <a:rPr lang="de-DE" sz="2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IABG ● UNU EHS ● CIMA ● RESING ● CADI</a:t>
                </a:r>
                <a:endParaRPr lang="de-DE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pic>
            <p:nvPicPr>
              <p:cNvPr id="29" name="Grafik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9445" y="6236431"/>
                <a:ext cx="986048" cy="657644"/>
              </a:xfrm>
              <a:prstGeom prst="rect">
                <a:avLst/>
              </a:prstGeom>
            </p:spPr>
          </p:pic>
          <p:sp>
            <p:nvSpPr>
              <p:cNvPr id="30" name="Rechteck 29"/>
              <p:cNvSpPr/>
              <p:nvPr userDrawn="1"/>
            </p:nvSpPr>
            <p:spPr>
              <a:xfrm>
                <a:off x="8872054" y="6259309"/>
                <a:ext cx="32476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Funded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</a:t>
                </a: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by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</a:t>
                </a:r>
                <a:r>
                  <a:rPr lang="de-DE" sz="1600" b="1" dirty="0" err="1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the</a:t>
                </a:r>
                <a:r>
                  <a:rPr lang="de-DE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/>
                    <a:latin typeface="+mj-lt"/>
                  </a:rPr>
                  <a:t> EU</a:t>
                </a:r>
                <a:endParaRPr lang="de-DE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</a:endParaRPr>
              </a:p>
              <a:p>
                <a:r>
                  <a:rPr lang="en-GB" sz="1600" b="1" kern="1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Ref. No. </a:t>
                </a:r>
                <a:r>
                  <a:rPr lang="en-GB" sz="1400" b="1" kern="1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j-lt"/>
                    <a:ea typeface="+mj-ea"/>
                    <a:cs typeface="+mj-cs"/>
                  </a:rPr>
                  <a:t>ECHO/SUB/2018/826542/PREV19</a:t>
                </a:r>
                <a:endParaRPr lang="de-DE" sz="1600" b="1" kern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35" name="Rechteck 34"/>
          <p:cNvSpPr/>
          <p:nvPr userDrawn="1"/>
        </p:nvSpPr>
        <p:spPr>
          <a:xfrm>
            <a:off x="20131" y="187732"/>
            <a:ext cx="12183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ARiMA</a:t>
            </a:r>
            <a:r>
              <a:rPr 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- Assessment and Simulation of Present and Future Multi-hazard Risk in the Marrakech-Safi Region </a:t>
            </a:r>
            <a:endParaRPr lang="de-DE" sz="2200" b="1" dirty="0" smtClean="0">
              <a:latin typeface="+mj-lt"/>
            </a:endParaRPr>
          </a:p>
          <a:p>
            <a:pPr algn="ctr"/>
            <a:endParaRPr lang="de-DE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376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3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8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9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7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0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8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03BF-C4BF-4D3B-8188-507B832ED15B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1253-6FA8-444C-B23B-3B8977E2EB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garschagen@ehs.unu.edu" TargetMode="External"/><Relationship Id="rId13" Type="http://schemas.openxmlformats.org/officeDocument/2006/relationships/hyperlink" Target="mailto:m.aboufirass@resing.ma" TargetMode="External"/><Relationship Id="rId18" Type="http://schemas.openxmlformats.org/officeDocument/2006/relationships/image" Target="../media/image15.jpeg"/><Relationship Id="rId3" Type="http://schemas.openxmlformats.org/officeDocument/2006/relationships/hyperlink" Target="mailto:Mezzadri@partner.iabg.de" TargetMode="External"/><Relationship Id="rId7" Type="http://schemas.openxmlformats.org/officeDocument/2006/relationships/hyperlink" Target="mailto:hagenlocher@ehs.unu.edu" TargetMode="External"/><Relationship Id="rId12" Type="http://schemas.openxmlformats.org/officeDocument/2006/relationships/hyperlink" Target="http://www.cimafoundation.org/" TargetMode="External"/><Relationship Id="rId17" Type="http://schemas.openxmlformats.org/officeDocument/2006/relationships/image" Target="../media/image14.png"/><Relationship Id="rId2" Type="http://schemas.openxmlformats.org/officeDocument/2006/relationships/hyperlink" Target="mailto:bellert@iabg.de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mailto:eva.trasforini@cimafoundation.org" TargetMode="External"/><Relationship Id="rId5" Type="http://schemas.openxmlformats.org/officeDocument/2006/relationships/image" Target="../media/image11.png"/><Relationship Id="rId15" Type="http://schemas.openxmlformats.org/officeDocument/2006/relationships/hyperlink" Target="http://www.resing.ma/" TargetMode="External"/><Relationship Id="rId10" Type="http://schemas.openxmlformats.org/officeDocument/2006/relationships/hyperlink" Target="mailto:roberto.rudari@cimafoundation.org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www.iabg.de/" TargetMode="External"/><Relationship Id="rId9" Type="http://schemas.openxmlformats.org/officeDocument/2006/relationships/hyperlink" Target="http://www.ehs.unu.edu/" TargetMode="External"/><Relationship Id="rId14" Type="http://schemas.openxmlformats.org/officeDocument/2006/relationships/hyperlink" Target="mailto:a.chancel@resing.m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/>
        </p:blipFill>
        <p:spPr>
          <a:xfrm>
            <a:off x="6877791" y="1847849"/>
            <a:ext cx="4952309" cy="419100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0795" y="2211800"/>
            <a:ext cx="6340055" cy="1741075"/>
          </a:xfrm>
        </p:spPr>
        <p:txBody>
          <a:bodyPr anchor="t">
            <a:noAutofit/>
          </a:bodyPr>
          <a:lstStyle/>
          <a:p>
            <a:pPr algn="l"/>
            <a:r>
              <a:rPr lang="fr-FR" sz="3200" dirty="0" err="1" smtClean="0">
                <a:solidFill>
                  <a:schemeClr val="accent5">
                    <a:lumMod val="75000"/>
                  </a:schemeClr>
                </a:solidFill>
              </a:rPr>
              <a:t>ARiMA</a:t>
            </a: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  -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Assessment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and Simulation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Present and Future Multi-hazard Risk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Marrakech-Safi Region </a:t>
            </a: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6995" y="3869025"/>
            <a:ext cx="52065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Project presentation by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IABG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Felicitas Bellert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Brussels,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January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2019</a:t>
            </a:r>
            <a:endParaRPr lang="de-DE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2415" y="918706"/>
            <a:ext cx="1108416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chemeClr val="accent5">
                    <a:lumMod val="75000"/>
                  </a:schemeClr>
                </a:solidFill>
              </a:rPr>
              <a:t>Consortium </a:t>
            </a: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</a:rPr>
              <a:t>Budget</a:t>
            </a:r>
            <a:endParaRPr lang="de-DE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672586" y="1823878"/>
            <a:ext cx="5218472" cy="4667302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spcBef>
                <a:spcPts val="334"/>
              </a:spcBef>
            </a:pPr>
            <a:r>
              <a:rPr lang="de-DE" sz="1750" b="1" spc="-5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Coordinator</a:t>
            </a:r>
            <a:r>
              <a:rPr lang="de-DE"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endParaRPr lang="de-DE" sz="1750" spc="-5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334"/>
              </a:spcBef>
              <a:buFont typeface="Wingdings" panose="05000000000000000000" pitchFamily="2" charset="2"/>
              <a:buChar char="ü"/>
            </a:pPr>
            <a:r>
              <a:rPr lang="de-DE" sz="175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IABG </a:t>
            </a:r>
            <a:r>
              <a:rPr lang="de-DE"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mbH</a:t>
            </a:r>
            <a:r>
              <a:rPr lang="de-DE" sz="1750" spc="-6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(Germany)</a:t>
            </a:r>
            <a:endParaRPr lang="de-DE" sz="175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endParaRPr lang="de-DE" sz="1200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75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Project </a:t>
            </a:r>
            <a:r>
              <a:rPr sz="175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Partners</a:t>
            </a:r>
            <a:r>
              <a:rPr sz="175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endParaRPr lang="de-DE" sz="1750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4"/>
              </a:spcBef>
              <a:buFont typeface="Wingdings" panose="05000000000000000000" pitchFamily="2" charset="2"/>
              <a:buChar char="ü"/>
            </a:pPr>
            <a:r>
              <a:rPr sz="1750" spc="4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UNITED </a:t>
            </a:r>
            <a:r>
              <a:rPr sz="1750" spc="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NATIONS</a:t>
            </a:r>
            <a:r>
              <a:rPr sz="1750" spc="1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750" spc="5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de-DE" sz="1750" spc="5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de-DE" sz="1750" spc="5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sz="1750" spc="-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Institute </a:t>
            </a:r>
            <a:r>
              <a:rPr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for Environment and Human Security  (UNU-EHS) • </a:t>
            </a:r>
            <a:r>
              <a:rPr sz="1750" spc="-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Germany</a:t>
            </a:r>
            <a:endParaRPr lang="de-DE" sz="1750" spc="-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334"/>
              </a:spcBef>
              <a:buFont typeface="Wingdings" panose="05000000000000000000" pitchFamily="2" charset="2"/>
              <a:buChar char="ü"/>
            </a:pPr>
            <a:r>
              <a:rPr lang="de-DE"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CIMA • </a:t>
            </a:r>
            <a:r>
              <a:rPr lang="de-DE" sz="1750" spc="-5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Italy</a:t>
            </a:r>
            <a:endParaRPr lang="de-DE" sz="1750" spc="-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334"/>
              </a:spcBef>
              <a:buFont typeface="Wingdings" panose="05000000000000000000" pitchFamily="2" charset="2"/>
              <a:buChar char="ü"/>
            </a:pPr>
            <a:r>
              <a:rPr lang="de-DE" sz="1750" spc="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RESING </a:t>
            </a:r>
            <a:r>
              <a:rPr lang="de-DE" sz="175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• </a:t>
            </a:r>
            <a:r>
              <a:rPr lang="de-DE" sz="1750" spc="-5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Morocco</a:t>
            </a:r>
            <a:endParaRPr lang="de-DE" sz="1750" spc="-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34"/>
              </a:spcBef>
              <a:buFont typeface="Wingdings" panose="05000000000000000000" pitchFamily="2" charset="2"/>
              <a:buChar char="ü"/>
            </a:pPr>
            <a:r>
              <a:rPr lang="de-DE" sz="1750" spc="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University </a:t>
            </a:r>
            <a:r>
              <a:rPr lang="de-DE" sz="1750" spc="25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Cadi</a:t>
            </a:r>
            <a:r>
              <a:rPr lang="de-DE" sz="1750" spc="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750" spc="25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Ayyad</a:t>
            </a:r>
            <a:r>
              <a:rPr lang="de-DE" sz="1750" spc="2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175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• </a:t>
            </a:r>
            <a:r>
              <a:rPr lang="de-DE" sz="1750" spc="-5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Morocco</a:t>
            </a:r>
            <a:endParaRPr lang="de-DE" sz="1750" spc="-5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endParaRPr lang="de-DE" sz="1200" spc="-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334"/>
              </a:spcBef>
            </a:pPr>
            <a:r>
              <a:rPr lang="de-DE" sz="1750" b="1" spc="35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Beneficiaries</a:t>
            </a:r>
            <a:r>
              <a:rPr lang="de-DE" sz="1750" b="1" spc="35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de-DE" sz="1750" b="1" spc="3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6510">
              <a:spcBef>
                <a:spcPts val="334"/>
              </a:spcBef>
            </a:pPr>
            <a:r>
              <a:rPr lang="en-US" sz="1750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Hydraulic agency, Urban agency, Agriculture agency, Civil protection, Forest and Water Agency, local authorities  </a:t>
            </a:r>
            <a:r>
              <a:rPr lang="de-DE" sz="175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• </a:t>
            </a:r>
            <a:r>
              <a:rPr lang="de-DE" sz="1750" spc="-5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Morocco</a:t>
            </a:r>
            <a:endParaRPr lang="de-DE" sz="1750" spc="-5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6510">
              <a:spcBef>
                <a:spcPts val="334"/>
              </a:spcBef>
            </a:pPr>
            <a:endParaRPr sz="1750" spc="-5" dirty="0">
              <a:solidFill>
                <a:srgbClr val="2A79BE"/>
              </a:solidFill>
              <a:latin typeface="Arial"/>
              <a:cs typeface="Arial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6155872" y="2112301"/>
            <a:ext cx="5705475" cy="2708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External budget - Prevention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priority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Pilot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and demonstration project focusing on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regional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resilience to disasters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Total eligible costs: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EUR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929,409.49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EC co-financing: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	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EUR 697,057 (75 %)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Project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duration: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 	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24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months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			01.01.2019 – 31.12.2020</a:t>
            </a:r>
            <a:endParaRPr lang="fr-BE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094" y="1357429"/>
            <a:ext cx="1395040" cy="1033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49435" y="5257200"/>
            <a:ext cx="3789179" cy="6540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marL="0" lvl="2" algn="ctr">
              <a:lnSpc>
                <a:spcPct val="90000"/>
              </a:lnSpc>
              <a:spcBef>
                <a:spcPts val="600"/>
              </a:spcBef>
            </a:pPr>
            <a:r>
              <a:rPr lang="en-US" sz="1750" b="1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Area of activity: </a:t>
            </a:r>
          </a:p>
          <a:p>
            <a:pPr marL="0" lvl="2" algn="ctr">
              <a:lnSpc>
                <a:spcPct val="90000"/>
              </a:lnSpc>
              <a:spcBef>
                <a:spcPts val="600"/>
              </a:spcBef>
            </a:pPr>
            <a:r>
              <a:rPr lang="en-US" sz="1750" b="1" spc="-5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Marrakech-Safi Region – Morocco</a:t>
            </a:r>
          </a:p>
        </p:txBody>
      </p:sp>
    </p:spTree>
    <p:extLst>
      <p:ext uri="{BB962C8B-B14F-4D97-AF65-F5344CB8AC3E}">
        <p14:creationId xmlns:p14="http://schemas.microsoft.com/office/powerpoint/2010/main" val="12125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77611" y="942362"/>
            <a:ext cx="6788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Core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Activities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packages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650248"/>
            <a:ext cx="7748239" cy="449447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034428" y="1758439"/>
            <a:ext cx="40051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WP 1: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Management &amp; coordination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Phase I - 2019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WP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User needs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&amp; stakeholder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engagement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WP 3: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Development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production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geo-spatial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database for multi-hazard risk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assessment</a:t>
            </a:r>
          </a:p>
          <a:p>
            <a:r>
              <a:rPr lang="en-US" sz="1600" b="1" cap="small" dirty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II – 2019/2020</a:t>
            </a:r>
            <a:endParaRPr lang="en-US" sz="1600" b="1" cap="small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WP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4: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Multi-hazard risk assessment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WP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5: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Future scenarios of multi-hazard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risk</a:t>
            </a:r>
          </a:p>
          <a:p>
            <a:r>
              <a:rPr lang="en-US" sz="1600" b="1" cap="small" dirty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III - 2020</a:t>
            </a:r>
            <a:endParaRPr lang="en-US" sz="1600" b="1" cap="small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WP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6: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Development of a spatial multi-hazard risk information 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WP 7: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Analysis of prevention strategies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WP 8: Capacity building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knowledge transfer</a:t>
            </a:r>
          </a:p>
        </p:txBody>
      </p:sp>
    </p:spTree>
    <p:extLst>
      <p:ext uri="{BB962C8B-B14F-4D97-AF65-F5344CB8AC3E}">
        <p14:creationId xmlns:p14="http://schemas.microsoft.com/office/powerpoint/2010/main" val="25110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19429"/>
          <a:stretch/>
        </p:blipFill>
        <p:spPr>
          <a:xfrm>
            <a:off x="7893231" y="1888109"/>
            <a:ext cx="3767546" cy="18669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588009" y="950526"/>
            <a:ext cx="5234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Objectives 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Project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009" y="2209632"/>
            <a:ext cx="707843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Development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 a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spatial multi-hazard risk information system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(floods, drought, erosion) for Marrakech-Safi Region –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Morocco </a:t>
            </a: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Support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disaster risk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decision making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improving risk-informed rural and urban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planning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Evaluate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drivers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delineate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hotspots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and understand the dynamics of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current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future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single and multi-hazard disaster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risk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Mainstream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acquired knowledge into the regional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prevention actions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7236"/>
          <a:stretch/>
        </p:blipFill>
        <p:spPr>
          <a:xfrm>
            <a:off x="7893936" y="3840792"/>
            <a:ext cx="3789732" cy="22026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pieren 5"/>
          <p:cNvGrpSpPr/>
          <p:nvPr/>
        </p:nvGrpSpPr>
        <p:grpSpPr>
          <a:xfrm>
            <a:off x="9466494" y="2468299"/>
            <a:ext cx="2725506" cy="2868095"/>
            <a:chOff x="562414" y="4085335"/>
            <a:chExt cx="1651120" cy="1630902"/>
          </a:xfrm>
          <a:effectLst/>
        </p:grpSpPr>
        <p:grpSp>
          <p:nvGrpSpPr>
            <p:cNvPr id="8" name="Gruppieren 7"/>
            <p:cNvGrpSpPr/>
            <p:nvPr/>
          </p:nvGrpSpPr>
          <p:grpSpPr>
            <a:xfrm>
              <a:off x="562414" y="4085335"/>
              <a:ext cx="1579034" cy="1630902"/>
              <a:chOff x="3794478" y="981382"/>
              <a:chExt cx="4828446" cy="4987051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3794478" y="2230684"/>
                <a:ext cx="2024819" cy="2448021"/>
              </a:xfrm>
              <a:custGeom>
                <a:avLst/>
                <a:gdLst>
                  <a:gd name="T0" fmla="*/ 579 w 579"/>
                  <a:gd name="T1" fmla="*/ 698 h 700"/>
                  <a:gd name="T2" fmla="*/ 578 w 579"/>
                  <a:gd name="T3" fmla="*/ 0 h 700"/>
                  <a:gd name="T4" fmla="*/ 0 w 579"/>
                  <a:gd name="T5" fmla="*/ 353 h 700"/>
                  <a:gd name="T6" fmla="*/ 579 w 579"/>
                  <a:gd name="T7" fmla="*/ 69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9" h="700">
                    <a:moveTo>
                      <a:pt x="579" y="698"/>
                    </a:moveTo>
                    <a:cubicBezTo>
                      <a:pt x="579" y="698"/>
                      <a:pt x="348" y="366"/>
                      <a:pt x="578" y="0"/>
                    </a:cubicBezTo>
                    <a:cubicBezTo>
                      <a:pt x="376" y="2"/>
                      <a:pt x="0" y="90"/>
                      <a:pt x="0" y="353"/>
                    </a:cubicBezTo>
                    <a:cubicBezTo>
                      <a:pt x="1" y="594"/>
                      <a:pt x="346" y="700"/>
                      <a:pt x="579" y="698"/>
                    </a:cubicBezTo>
                    <a:close/>
                  </a:path>
                </a:pathLst>
              </a:custGeom>
              <a:solidFill>
                <a:srgbClr val="44546A"/>
              </a:solidFill>
              <a:ln w="15875">
                <a:solidFill>
                  <a:sysClr val="window" lastClr="FFFF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4469330">
                <a:off x="6335428" y="3732013"/>
                <a:ext cx="2024819" cy="2448021"/>
              </a:xfrm>
              <a:custGeom>
                <a:avLst/>
                <a:gdLst>
                  <a:gd name="T0" fmla="*/ 579 w 579"/>
                  <a:gd name="T1" fmla="*/ 698 h 700"/>
                  <a:gd name="T2" fmla="*/ 578 w 579"/>
                  <a:gd name="T3" fmla="*/ 0 h 700"/>
                  <a:gd name="T4" fmla="*/ 0 w 579"/>
                  <a:gd name="T5" fmla="*/ 353 h 700"/>
                  <a:gd name="T6" fmla="*/ 579 w 579"/>
                  <a:gd name="T7" fmla="*/ 69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9" h="700">
                    <a:moveTo>
                      <a:pt x="579" y="698"/>
                    </a:moveTo>
                    <a:cubicBezTo>
                      <a:pt x="579" y="698"/>
                      <a:pt x="348" y="366"/>
                      <a:pt x="578" y="0"/>
                    </a:cubicBezTo>
                    <a:cubicBezTo>
                      <a:pt x="376" y="2"/>
                      <a:pt x="0" y="90"/>
                      <a:pt x="0" y="353"/>
                    </a:cubicBezTo>
                    <a:cubicBezTo>
                      <a:pt x="1" y="594"/>
                      <a:pt x="346" y="700"/>
                      <a:pt x="579" y="698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 w="15875">
                <a:solidFill>
                  <a:sysClr val="window" lastClr="FFFF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7225911">
                <a:off x="6371136" y="754413"/>
                <a:ext cx="2024819" cy="2478757"/>
              </a:xfrm>
              <a:custGeom>
                <a:avLst/>
                <a:gdLst>
                  <a:gd name="T0" fmla="*/ 579 w 579"/>
                  <a:gd name="T1" fmla="*/ 698 h 700"/>
                  <a:gd name="T2" fmla="*/ 578 w 579"/>
                  <a:gd name="T3" fmla="*/ 0 h 700"/>
                  <a:gd name="T4" fmla="*/ 0 w 579"/>
                  <a:gd name="T5" fmla="*/ 353 h 700"/>
                  <a:gd name="T6" fmla="*/ 579 w 579"/>
                  <a:gd name="T7" fmla="*/ 69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9" h="700">
                    <a:moveTo>
                      <a:pt x="579" y="698"/>
                    </a:moveTo>
                    <a:cubicBezTo>
                      <a:pt x="579" y="698"/>
                      <a:pt x="348" y="366"/>
                      <a:pt x="578" y="0"/>
                    </a:cubicBezTo>
                    <a:cubicBezTo>
                      <a:pt x="376" y="2"/>
                      <a:pt x="0" y="90"/>
                      <a:pt x="0" y="353"/>
                    </a:cubicBezTo>
                    <a:cubicBezTo>
                      <a:pt x="1" y="594"/>
                      <a:pt x="346" y="700"/>
                      <a:pt x="579" y="698"/>
                    </a:cubicBez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15875">
                <a:solidFill>
                  <a:sysClr val="window" lastClr="FFFFFF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0" name="Rechteck 9"/>
            <p:cNvSpPr/>
            <p:nvPr/>
          </p:nvSpPr>
          <p:spPr>
            <a:xfrm>
              <a:off x="1275522" y="4781193"/>
              <a:ext cx="411936" cy="2541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fr-FR" sz="2400" b="1" i="1" dirty="0" err="1" smtClean="0">
                  <a:solidFill>
                    <a:schemeClr val="bg1"/>
                  </a:solidFill>
                </a:rPr>
                <a:t>Risk</a:t>
              </a:r>
              <a:endParaRPr lang="de-DE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290856" y="4289987"/>
              <a:ext cx="922678" cy="2033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r>
                <a:rPr lang="fr-FR" b="1" i="1" dirty="0" err="1" smtClean="0">
                  <a:solidFill>
                    <a:schemeClr val="bg1"/>
                  </a:solidFill>
                </a:rPr>
                <a:t>Vulnerability</a:t>
              </a:r>
              <a:endParaRPr lang="de-DE" i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415077" y="5311704"/>
              <a:ext cx="618751" cy="2033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fr-FR" b="1" i="1" dirty="0" err="1" smtClean="0">
                  <a:solidFill>
                    <a:schemeClr val="bg1"/>
                  </a:solidFill>
                </a:rPr>
                <a:t>Exposure</a:t>
              </a:r>
              <a:endParaRPr lang="de-DE" b="1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62946" y="4781193"/>
              <a:ext cx="507672" cy="2033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fr-FR" b="1" i="1" dirty="0" smtClean="0">
                  <a:solidFill>
                    <a:schemeClr val="bg1"/>
                  </a:solidFill>
                </a:rPr>
                <a:t>Hazard</a:t>
              </a:r>
              <a:endParaRPr lang="de-DE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6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12349" y="926034"/>
            <a:ext cx="6565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Main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Benefits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Sustainability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63" y="2073025"/>
            <a:ext cx="66307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Implementation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of a system based on accessible data 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f.e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Copernicus) and local or national data.</a:t>
            </a:r>
          </a:p>
          <a:p>
            <a:pPr marL="342900" lvl="2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Intensive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trainings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for Moroccan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public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authorities </a:t>
            </a: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maintain the risk assessment process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operate the system on their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own</a:t>
            </a:r>
          </a:p>
          <a:p>
            <a:pPr marL="342900" lvl="2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Set of a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governance system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(implementation/ monitoring) for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sustainability of its use.</a:t>
            </a:r>
          </a:p>
          <a:p>
            <a:pPr marL="342900" lvl="2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Improved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awareness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for sustainable planning and the use of natural resources.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Contribution to increase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capacity for preventing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or reducing the impacts of future hazardous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events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1"/>
          <a:stretch/>
        </p:blipFill>
        <p:spPr>
          <a:xfrm>
            <a:off x="7375473" y="1963443"/>
            <a:ext cx="4371566" cy="38509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4152" r="3484"/>
          <a:stretch/>
        </p:blipFill>
        <p:spPr>
          <a:xfrm>
            <a:off x="8258481" y="3024190"/>
            <a:ext cx="2841523" cy="20992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6" y="1876380"/>
            <a:ext cx="3789732" cy="21226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596457" y="926033"/>
            <a:ext cx="636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Expected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Results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&amp;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Next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teps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951264"/>
            <a:ext cx="780867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Regional risk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information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system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to identify current and future multi-hazard risk zones in its geospatial context.</a:t>
            </a: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Decision making and planning tool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for better management 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prevention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activities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facing potential future risks within the Region.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Involvement of Moroccan regional and national partners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 all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processes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during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project lifetime to ensure acceptance and usability of outputs.</a:t>
            </a:r>
          </a:p>
          <a:p>
            <a:pPr marL="457200" lvl="2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Complement local 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national activities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and fit into the national plan for disaster risk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prevention.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6" y="4146829"/>
            <a:ext cx="3789732" cy="174788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457664" y="4840330"/>
            <a:ext cx="81638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KO and 1</a:t>
            </a:r>
            <a:r>
              <a:rPr lang="en-US" sz="2000" b="1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Workshop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 Marrakech (Jan/March 2019)</a:t>
            </a:r>
          </a:p>
          <a:p>
            <a:pPr marL="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Stakeholder engagement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data collection, interviews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       field visits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(Jan/March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2019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ff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Launch communication/ dissemination actions (Feb 2019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ff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46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59642" y="951025"/>
            <a:ext cx="1975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Contacts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365218" y="1802924"/>
            <a:ext cx="11427096" cy="4261450"/>
            <a:chOff x="365218" y="1880558"/>
            <a:chExt cx="11427096" cy="4261450"/>
          </a:xfrm>
        </p:grpSpPr>
        <p:sp>
          <p:nvSpPr>
            <p:cNvPr id="23" name="Rechteck 22"/>
            <p:cNvSpPr/>
            <p:nvPr/>
          </p:nvSpPr>
          <p:spPr>
            <a:xfrm>
              <a:off x="365218" y="1880558"/>
              <a:ext cx="1997241" cy="4261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407123" y="2056577"/>
              <a:ext cx="1997241" cy="26914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b="1" dirty="0">
                  <a:solidFill>
                    <a:schemeClr val="accent5">
                      <a:lumMod val="50000"/>
                    </a:schemeClr>
                  </a:solidFill>
                </a:rPr>
                <a:t>IABG mbH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dirty="0">
                  <a:solidFill>
                    <a:schemeClr val="accent5">
                      <a:lumMod val="50000"/>
                    </a:schemeClr>
                  </a:solidFill>
                </a:rPr>
                <a:t>Felicitas Bellert 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dirty="0" smtClean="0">
                  <a:solidFill>
                    <a:schemeClr val="accent5">
                      <a:lumMod val="50000"/>
                    </a:schemeClr>
                  </a:solidFill>
                </a:rPr>
                <a:t>Sandra Mezzadri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endParaRPr lang="de-DE" altLang="de-DE" sz="15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dirty="0" err="1" smtClean="0">
                  <a:solidFill>
                    <a:schemeClr val="accent5">
                      <a:lumMod val="50000"/>
                    </a:schemeClr>
                  </a:solidFill>
                </a:rPr>
                <a:t>Geodata</a:t>
              </a:r>
              <a:r>
                <a:rPr lang="de-DE" altLang="de-DE" sz="1500" dirty="0" smtClean="0">
                  <a:solidFill>
                    <a:schemeClr val="accent5">
                      <a:lumMod val="50000"/>
                    </a:schemeClr>
                  </a:solidFill>
                </a:rPr>
                <a:t>/</a:t>
              </a:r>
              <a:r>
                <a:rPr lang="de-DE" altLang="de-DE" sz="1500" dirty="0" err="1" smtClean="0">
                  <a:solidFill>
                    <a:schemeClr val="accent5">
                      <a:lumMod val="50000"/>
                    </a:schemeClr>
                  </a:solidFill>
                </a:rPr>
                <a:t>Geoinfirmatics</a:t>
              </a:r>
              <a:endParaRPr lang="de-DE" altLang="de-DE" sz="15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dirty="0" smtClean="0">
                  <a:solidFill>
                    <a:schemeClr val="accent5">
                      <a:lumMod val="50000"/>
                    </a:schemeClr>
                  </a:solidFill>
                </a:rPr>
                <a:t>Einsteinstrasse </a:t>
              </a:r>
              <a:r>
                <a:rPr lang="de-DE" altLang="de-DE" sz="1500" dirty="0">
                  <a:solidFill>
                    <a:schemeClr val="accent5">
                      <a:lumMod val="50000"/>
                    </a:schemeClr>
                  </a:solidFill>
                </a:rPr>
                <a:t>20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dirty="0">
                  <a:solidFill>
                    <a:schemeClr val="accent5">
                      <a:lumMod val="50000"/>
                    </a:schemeClr>
                  </a:solidFill>
                </a:rPr>
                <a:t>85521 Ottobrunn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500" b="1" dirty="0" smtClean="0">
                  <a:solidFill>
                    <a:schemeClr val="accent5">
                      <a:lumMod val="50000"/>
                    </a:schemeClr>
                  </a:solidFill>
                </a:rPr>
                <a:t>Germany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accent5">
                      <a:lumMod val="50000"/>
                    </a:schemeClr>
                  </a:solidFill>
                </a:rPr>
                <a:t>Phone  +49 89 6088-3299</a:t>
              </a: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100" dirty="0">
                  <a:solidFill>
                    <a:schemeClr val="tx2"/>
                  </a:solidFill>
                  <a:hlinkClick r:id="rId2"/>
                </a:rPr>
                <a:t>B</a:t>
              </a:r>
              <a:r>
                <a:rPr lang="de-DE" altLang="de-DE" sz="1100" dirty="0" smtClean="0">
                  <a:solidFill>
                    <a:schemeClr val="tx2"/>
                  </a:solidFill>
                  <a:hlinkClick r:id="rId2"/>
                </a:rPr>
                <a:t>ellert@iabg.de</a:t>
              </a:r>
              <a:endParaRPr lang="de-DE" altLang="de-DE" sz="1100" dirty="0" smtClean="0">
                <a:solidFill>
                  <a:schemeClr val="tx2"/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de-DE" altLang="de-DE" sz="1100" dirty="0" smtClean="0">
                  <a:solidFill>
                    <a:schemeClr val="tx2"/>
                  </a:solidFill>
                  <a:hlinkClick r:id="rId3"/>
                </a:rPr>
                <a:t>Mezzadri@partner.iabg.de</a:t>
              </a:r>
              <a:endParaRPr lang="de-DE" altLang="de-DE" sz="1100" dirty="0" smtClean="0">
                <a:solidFill>
                  <a:schemeClr val="tx2"/>
                </a:solidFill>
              </a:endParaRPr>
            </a:p>
            <a:p>
              <a:pPr algn="l">
                <a:lnSpc>
                  <a:spcPct val="110000"/>
                </a:lnSpc>
                <a:spcBef>
                  <a:spcPts val="0"/>
                </a:spcBef>
                <a:buFontTx/>
                <a:buNone/>
              </a:pPr>
              <a:r>
                <a:rPr lang="de-DE" altLang="de-DE" sz="1100" b="1" dirty="0" smtClean="0">
                  <a:solidFill>
                    <a:schemeClr val="tx2"/>
                  </a:solidFill>
                  <a:hlinkClick r:id="rId4"/>
                </a:rPr>
                <a:t>www.iabg.de</a:t>
              </a:r>
              <a:endParaRPr lang="de-DE" altLang="de-DE" sz="1100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573271" y="2046745"/>
              <a:ext cx="2499472" cy="267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3738" indent="-3492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011238" indent="-31591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304925" indent="-2921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6113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5pPr>
              <a:lvl6pPr marL="20685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6pPr>
              <a:lvl7pPr marL="25257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7pPr>
              <a:lvl8pPr marL="29829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8pPr>
              <a:lvl9pPr marL="34401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</a:rPr>
                <a:t>United Nations </a:t>
              </a:r>
              <a:r>
                <a:rPr lang="en-US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University - EHS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Michael </a:t>
              </a:r>
              <a:r>
                <a:rPr lang="de-DE" altLang="de-DE" sz="1400" dirty="0">
                  <a:solidFill>
                    <a:schemeClr val="accent5">
                      <a:lumMod val="50000"/>
                    </a:schemeClr>
                  </a:solidFill>
                </a:rPr>
                <a:t>Hagenlocher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Mostapha Harb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endParaRPr 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</a:rPr>
                <a:t>Institute for Environment and Human Security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Platz </a:t>
              </a:r>
              <a:r>
                <a:rPr lang="de-DE" sz="1400" dirty="0">
                  <a:solidFill>
                    <a:schemeClr val="accent5">
                      <a:lumMod val="50000"/>
                    </a:schemeClr>
                  </a:solidFill>
                </a:rPr>
                <a:t>der Vereinten Nationen 1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sz="1400" dirty="0">
                  <a:solidFill>
                    <a:schemeClr val="accent5">
                      <a:lumMod val="50000"/>
                    </a:schemeClr>
                  </a:solidFill>
                </a:rPr>
                <a:t>53113 Bonn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Germany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de-DE" sz="1200" dirty="0">
                  <a:solidFill>
                    <a:schemeClr val="accent5">
                      <a:lumMod val="50000"/>
                    </a:schemeClr>
                  </a:solidFill>
                </a:rPr>
                <a:t>Phone +49-228-815-0250</a:t>
              </a:r>
            </a:p>
            <a:p>
              <a:pPr marL="0">
                <a:spcBef>
                  <a:spcPts val="0"/>
                </a:spcBef>
                <a:buNone/>
              </a:pPr>
              <a:r>
                <a:rPr lang="de-DE" sz="1100" dirty="0" smtClean="0">
                  <a:hlinkClick r:id="rId7"/>
                </a:rPr>
                <a:t>hagenlocher@ehs.unu.edu</a:t>
              </a:r>
              <a:endParaRPr lang="de-DE" sz="1100" dirty="0" smtClean="0"/>
            </a:p>
            <a:p>
              <a:pPr marL="0">
                <a:spcBef>
                  <a:spcPts val="0"/>
                </a:spcBef>
                <a:buNone/>
              </a:pPr>
              <a:r>
                <a:rPr lang="de-DE" sz="1100" dirty="0" smtClean="0">
                  <a:hlinkClick r:id="rId8"/>
                </a:rPr>
                <a:t>harb@ehs.unu.edu</a:t>
              </a:r>
              <a:endParaRPr lang="de-DE" sz="1100" dirty="0" smtClean="0"/>
            </a:p>
            <a:p>
              <a:pPr marL="0">
                <a:spcBef>
                  <a:spcPts val="0"/>
                </a:spcBef>
                <a:buNone/>
              </a:pPr>
              <a:r>
                <a:rPr lang="en-US" sz="1100" b="1" dirty="0" smtClean="0">
                  <a:hlinkClick r:id="rId9"/>
                </a:rPr>
                <a:t>www.ehs.unu.edu</a:t>
              </a:r>
              <a:endParaRPr lang="de-DE" sz="1100" b="1" dirty="0"/>
            </a:p>
            <a:p>
              <a:pPr>
                <a:buNone/>
              </a:pPr>
              <a:r>
                <a:rPr lang="de-DE" altLang="de-DE" sz="1400" dirty="0"/>
                <a:t> </a:t>
              </a:r>
            </a:p>
            <a:p>
              <a:pPr>
                <a:buFontTx/>
                <a:buNone/>
              </a:pPr>
              <a:endParaRPr lang="de-DE" altLang="de-DE" sz="1400" kern="0" dirty="0" smtClean="0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5166159" y="2046745"/>
              <a:ext cx="2228478" cy="268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3738" indent="-3492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011238" indent="-31591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304925" indent="-2921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6113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5pPr>
              <a:lvl6pPr marL="20685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6pPr>
              <a:lvl7pPr marL="25257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7pPr>
              <a:lvl8pPr marL="29829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8pPr>
              <a:lvl9pPr marL="34401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CIMA</a:t>
              </a:r>
              <a:endParaRPr lang="de-DE" alt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Roberto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Rudari</a:t>
              </a:r>
              <a:endParaRPr lang="de-DE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Eva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Trasforini</a:t>
              </a: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endParaRPr lang="en-US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en-US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Disaster </a:t>
              </a:r>
              <a:r>
                <a:rPr lang="en-US" altLang="de-DE" sz="1400" dirty="0">
                  <a:solidFill>
                    <a:schemeClr val="accent5">
                      <a:lumMod val="50000"/>
                    </a:schemeClr>
                  </a:solidFill>
                </a:rPr>
                <a:t>Risk Reduction and Climate Change Adaption 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en-US" altLang="de-DE" sz="14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it-IT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Via </a:t>
              </a:r>
              <a:r>
                <a:rPr lang="it-IT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A.Magliotto</a:t>
              </a:r>
              <a:r>
                <a:rPr lang="it-IT" altLang="de-DE" sz="1400" dirty="0">
                  <a:solidFill>
                    <a:schemeClr val="accent5">
                      <a:lumMod val="50000"/>
                    </a:schemeClr>
                  </a:solidFill>
                </a:rPr>
                <a:t>, 2 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it-IT" altLang="de-DE" sz="1400" dirty="0">
                  <a:solidFill>
                    <a:schemeClr val="accent5">
                      <a:lumMod val="50000"/>
                    </a:schemeClr>
                  </a:solidFill>
                </a:rPr>
                <a:t>17100 </a:t>
              </a:r>
              <a:r>
                <a:rPr lang="it-IT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Savona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Italy</a:t>
              </a:r>
              <a:endParaRPr lang="de-DE" altLang="de-DE" sz="14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None/>
              </a:pPr>
              <a:endParaRPr lang="de-DE" altLang="de-DE" sz="12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None/>
              </a:pPr>
              <a:r>
                <a:rPr lang="de-DE" altLang="de-DE" sz="1200" dirty="0" smtClean="0">
                  <a:solidFill>
                    <a:schemeClr val="accent5">
                      <a:lumMod val="50000"/>
                    </a:schemeClr>
                  </a:solidFill>
                </a:rPr>
                <a:t>Phone </a:t>
              </a:r>
              <a:r>
                <a:rPr lang="de-DE" altLang="de-DE" sz="1200" dirty="0">
                  <a:solidFill>
                    <a:schemeClr val="accent5">
                      <a:lumMod val="50000"/>
                    </a:schemeClr>
                  </a:solidFill>
                </a:rPr>
                <a:t>+39 019230271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100" dirty="0" smtClean="0">
                  <a:hlinkClick r:id="rId10"/>
                </a:rPr>
                <a:t>roberto.rudari@cimafoundation.org</a:t>
              </a:r>
              <a:endParaRPr lang="de-DE" altLang="de-DE" sz="1100" dirty="0" smtClean="0"/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100" dirty="0" smtClean="0">
                  <a:hlinkClick r:id="rId11"/>
                </a:rPr>
                <a:t>eva.trasforini@cimafoundation.org</a:t>
              </a:r>
              <a:endParaRPr lang="de-DE" altLang="de-DE" sz="1100" dirty="0" smtClean="0"/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100" b="1" dirty="0" smtClean="0">
                  <a:hlinkClick r:id="rId12"/>
                </a:rPr>
                <a:t>www.cimafoundation.org</a:t>
              </a:r>
              <a:endParaRPr lang="de-DE" altLang="de-DE" sz="1100" b="1" dirty="0"/>
            </a:p>
            <a:p>
              <a:pPr marL="0">
                <a:buFontTx/>
                <a:buNone/>
              </a:pPr>
              <a:endParaRPr lang="de-DE" altLang="de-DE" sz="1400" kern="0" dirty="0" smtClean="0"/>
            </a:p>
            <a:p>
              <a:pPr marL="0">
                <a:buFontTx/>
                <a:buNone/>
              </a:pPr>
              <a:endParaRPr lang="de-DE" altLang="de-DE" sz="1400" kern="0" dirty="0" smtClean="0"/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7595843" y="2046744"/>
              <a:ext cx="1851994" cy="278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3738" indent="-3492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011238" indent="-31591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304925" indent="-2921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6113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5pPr>
              <a:lvl6pPr marL="20685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6pPr>
              <a:lvl7pPr marL="25257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7pPr>
              <a:lvl8pPr marL="29829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8pPr>
              <a:lvl9pPr marL="34401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RESING</a:t>
              </a:r>
              <a:endParaRPr lang="de-DE" alt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>
                  <a:solidFill>
                    <a:schemeClr val="accent5">
                      <a:lumMod val="50000"/>
                    </a:schemeClr>
                  </a:solidFill>
                </a:rPr>
                <a:t>Mohamed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Aboufirass</a:t>
              </a:r>
              <a:endParaRPr lang="de-DE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Aurélie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Chancel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endParaRPr lang="de-DE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435 Rue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Annanhda</a:t>
              </a: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de-DE" altLang="de-DE" sz="1400" dirty="0" err="1" smtClean="0">
                  <a:solidFill>
                    <a:schemeClr val="accent5">
                      <a:lumMod val="50000"/>
                    </a:schemeClr>
                  </a:solidFill>
                </a:rPr>
                <a:t>Annakhil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40016 </a:t>
              </a:r>
              <a:r>
                <a:rPr lang="de-DE" altLang="de-DE" sz="1400" dirty="0">
                  <a:solidFill>
                    <a:schemeClr val="accent5">
                      <a:lumMod val="50000"/>
                    </a:schemeClr>
                  </a:solidFill>
                </a:rPr>
                <a:t>, </a:t>
              </a: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Marrakech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Morocco</a:t>
              </a:r>
              <a:endParaRPr lang="de-DE" altLang="de-DE" sz="14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endParaRPr lang="de-DE" altLang="de-DE" sz="12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200" dirty="0">
                  <a:solidFill>
                    <a:schemeClr val="accent5">
                      <a:lumMod val="50000"/>
                    </a:schemeClr>
                  </a:solidFill>
                </a:rPr>
                <a:t>Phone +212524329817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200" dirty="0" smtClean="0">
                  <a:solidFill>
                    <a:schemeClr val="accent5">
                      <a:lumMod val="50000"/>
                    </a:schemeClr>
                  </a:solidFill>
                </a:rPr>
                <a:t>+212524329818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sz="1100" dirty="0" smtClean="0">
                  <a:hlinkClick r:id="rId13"/>
                </a:rPr>
                <a:t>m.aboufirass@resing.ma</a:t>
              </a:r>
              <a:endParaRPr lang="de-DE" sz="1100" dirty="0" smtClean="0"/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sz="1100" dirty="0" smtClean="0">
                  <a:hlinkClick r:id="rId14"/>
                </a:rPr>
                <a:t>a.chancel@resing.ma</a:t>
              </a:r>
              <a:endParaRPr lang="de-DE" sz="1100" dirty="0" smtClean="0"/>
            </a:p>
            <a:p>
              <a:pPr marL="0">
                <a:spcBef>
                  <a:spcPts val="0"/>
                </a:spcBef>
                <a:buNone/>
              </a:pPr>
              <a:r>
                <a:rPr lang="de-DE" sz="1100" b="1" dirty="0" smtClean="0">
                  <a:hlinkClick r:id="rId15"/>
                </a:rPr>
                <a:t>www.resing.ma</a:t>
              </a:r>
              <a:endParaRPr lang="de-DE" sz="1100" b="1" dirty="0" smtClean="0"/>
            </a:p>
            <a:p>
              <a:pPr marL="0">
                <a:spcBef>
                  <a:spcPts val="0"/>
                </a:spcBef>
                <a:buNone/>
              </a:pPr>
              <a:endParaRPr lang="de-DE" altLang="de-DE" sz="1100" b="1" dirty="0"/>
            </a:p>
            <a:p>
              <a:pPr>
                <a:buFontTx/>
                <a:buNone/>
              </a:pPr>
              <a:endParaRPr lang="de-DE" altLang="de-DE" sz="1600" kern="0" dirty="0" smtClean="0"/>
            </a:p>
            <a:p>
              <a:pPr>
                <a:buFontTx/>
                <a:buNone/>
              </a:pPr>
              <a:endParaRPr lang="de-DE" altLang="de-DE" sz="1600" kern="0" dirty="0" smtClean="0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9513804" y="2046745"/>
              <a:ext cx="2179188" cy="304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3738" indent="-3492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011238" indent="-31591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304925" indent="-2921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6113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5pPr>
              <a:lvl6pPr marL="20685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6pPr>
              <a:lvl7pPr marL="25257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7pPr>
              <a:lvl8pPr marL="29829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8pPr>
              <a:lvl9pPr marL="3440113" indent="-304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University </a:t>
              </a:r>
              <a:r>
                <a:rPr lang="de-DE" altLang="de-DE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Cadi</a:t>
              </a:r>
              <a:r>
                <a:rPr lang="de-DE" altLang="de-DE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de-DE" altLang="de-DE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Ayyad</a:t>
              </a:r>
              <a:endParaRPr lang="de-DE" altLang="de-DE" sz="14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Khalid Rkha Chaham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endParaRPr lang="fr-FR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endParaRPr lang="fr-FR" altLang="de-DE" sz="1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fr-FR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Faculté </a:t>
              </a:r>
              <a:r>
                <a:rPr lang="fr-FR" altLang="de-DE" sz="1400" dirty="0">
                  <a:solidFill>
                    <a:schemeClr val="accent5">
                      <a:lumMod val="50000"/>
                    </a:schemeClr>
                  </a:solidFill>
                </a:rPr>
                <a:t>des Sciences-</a:t>
              </a:r>
              <a:r>
                <a:rPr lang="fr-FR" altLang="de-DE" sz="1400" dirty="0" err="1">
                  <a:solidFill>
                    <a:schemeClr val="accent5">
                      <a:lumMod val="50000"/>
                    </a:schemeClr>
                  </a:solidFill>
                </a:rPr>
                <a:t>Semlalia</a:t>
              </a:r>
              <a:r>
                <a:rPr lang="fr-FR" altLang="de-DE" sz="1400" dirty="0">
                  <a:solidFill>
                    <a:schemeClr val="accent5">
                      <a:lumMod val="50000"/>
                    </a:schemeClr>
                  </a:solidFill>
                </a:rPr>
                <a:t>, Laboratoire 3geo-lab</a:t>
              </a:r>
              <a:endParaRPr lang="de-DE" altLang="de-DE" sz="14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Boulevard </a:t>
              </a:r>
              <a:r>
                <a:rPr lang="de-DE" altLang="de-DE" sz="1400" dirty="0">
                  <a:solidFill>
                    <a:schemeClr val="accent5">
                      <a:lumMod val="50000"/>
                    </a:schemeClr>
                  </a:solidFill>
                </a:rPr>
                <a:t>Prince </a:t>
              </a:r>
              <a:r>
                <a:rPr lang="de-DE" altLang="de-DE" sz="1400" dirty="0" err="1">
                  <a:solidFill>
                    <a:schemeClr val="accent5">
                      <a:lumMod val="50000"/>
                    </a:schemeClr>
                  </a:solidFill>
                </a:rPr>
                <a:t>Moulay</a:t>
              </a:r>
              <a:r>
                <a:rPr lang="de-DE" altLang="de-DE" sz="1400" dirty="0">
                  <a:solidFill>
                    <a:schemeClr val="accent5">
                      <a:lumMod val="50000"/>
                    </a:schemeClr>
                  </a:solidFill>
                </a:rPr>
                <a:t> Abdellah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dirty="0" smtClean="0">
                  <a:solidFill>
                    <a:schemeClr val="accent5">
                      <a:lumMod val="50000"/>
                    </a:schemeClr>
                  </a:solidFill>
                </a:rPr>
                <a:t>40000, Marrakech </a:t>
              </a:r>
            </a:p>
            <a:p>
              <a:pPr marL="0">
                <a:spcBef>
                  <a:spcPts val="0"/>
                </a:spcBef>
                <a:buFontTx/>
                <a:buNone/>
              </a:pPr>
              <a:r>
                <a:rPr lang="de-DE" altLang="de-DE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Morocco</a:t>
              </a:r>
              <a:endParaRPr lang="de-DE" altLang="de-DE" sz="14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None/>
              </a:pPr>
              <a:endParaRPr lang="de-DE" altLang="de-DE" sz="12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>
                <a:spcBef>
                  <a:spcPts val="0"/>
                </a:spcBef>
                <a:buNone/>
              </a:pPr>
              <a:r>
                <a:rPr lang="de-DE" altLang="de-DE" sz="1200" dirty="0">
                  <a:solidFill>
                    <a:schemeClr val="accent5">
                      <a:lumMod val="50000"/>
                    </a:schemeClr>
                  </a:solidFill>
                </a:rPr>
                <a:t>Phone +212-524434885</a:t>
              </a:r>
            </a:p>
            <a:p>
              <a:pPr marL="0">
                <a:spcBef>
                  <a:spcPts val="0"/>
                </a:spcBef>
                <a:buNone/>
              </a:pPr>
              <a:r>
                <a:rPr lang="de-DE" altLang="de-DE" sz="1100" dirty="0"/>
                <a:t>rkha@uca.ac.ma</a:t>
              </a:r>
            </a:p>
            <a:p>
              <a:pPr marL="0">
                <a:spcBef>
                  <a:spcPts val="0"/>
                </a:spcBef>
                <a:buNone/>
              </a:pPr>
              <a:r>
                <a:rPr lang="de-DE" altLang="de-DE" sz="1100" b="1" dirty="0"/>
                <a:t>www.ucam.ma</a:t>
              </a:r>
            </a:p>
            <a:p>
              <a:pPr marL="0">
                <a:buFontTx/>
                <a:buNone/>
              </a:pPr>
              <a:endParaRPr lang="de-DE" altLang="de-DE" sz="1600" kern="0" dirty="0" smtClean="0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2" y="4954257"/>
              <a:ext cx="825614" cy="1025951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434" y="4966247"/>
              <a:ext cx="1806334" cy="1031748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42" y="5266944"/>
              <a:ext cx="1388241" cy="430354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456" y="4920822"/>
              <a:ext cx="1498182" cy="1059386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9114" y="4984033"/>
              <a:ext cx="788639" cy="996176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>
              <a:off x="2398980" y="1880558"/>
              <a:ext cx="2569999" cy="4261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005500" y="1880558"/>
              <a:ext cx="2389137" cy="4261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439405" y="1880558"/>
              <a:ext cx="1871582" cy="4261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9370204" y="1880558"/>
              <a:ext cx="2422110" cy="4261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/>
          <p:cNvSpPr/>
          <p:nvPr/>
        </p:nvSpPr>
        <p:spPr>
          <a:xfrm>
            <a:off x="5712783" y="912300"/>
            <a:ext cx="6337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your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attention! 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8144" y="4641152"/>
            <a:ext cx="19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Arima.iabg.de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61158" y="909704"/>
            <a:ext cx="530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Activities</a:t>
            </a: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sz="4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Milestones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561158" y="5224105"/>
            <a:ext cx="11303315" cy="578903"/>
          </a:xfrm>
          <a:prstGeom prst="rightArrow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Stakeholder </a:t>
            </a:r>
            <a:r>
              <a:rPr lang="de-DE" b="1" dirty="0" err="1" smtClean="0"/>
              <a:t>engagement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participation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150622"/>
            <a:ext cx="12105407" cy="2928937"/>
          </a:xfrm>
          <a:prstGeom prst="rect">
            <a:avLst/>
          </a:prstGeom>
        </p:spPr>
      </p:pic>
      <p:sp>
        <p:nvSpPr>
          <p:cNvPr id="5" name="Geschweifte Klammer rechts 4"/>
          <p:cNvSpPr/>
          <p:nvPr/>
        </p:nvSpPr>
        <p:spPr>
          <a:xfrm>
            <a:off x="7978119" y="3031932"/>
            <a:ext cx="266700" cy="5715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382150" y="3031932"/>
            <a:ext cx="11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cap="small" dirty="0" smtClean="0">
                <a:solidFill>
                  <a:srgbClr val="C00000"/>
                </a:solidFill>
              </a:rPr>
              <a:t>Phase  I</a:t>
            </a:r>
            <a:endParaRPr lang="de-DE" sz="2400" b="1" cap="small" dirty="0">
              <a:solidFill>
                <a:srgbClr val="C00000"/>
              </a:solidFill>
            </a:endParaRPr>
          </a:p>
        </p:txBody>
      </p:sp>
      <p:sp>
        <p:nvSpPr>
          <p:cNvPr id="8" name="Geschweifte Klammer rechts 7"/>
          <p:cNvSpPr/>
          <p:nvPr/>
        </p:nvSpPr>
        <p:spPr>
          <a:xfrm>
            <a:off x="9553325" y="3513082"/>
            <a:ext cx="289450" cy="64236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033460" y="3538858"/>
            <a:ext cx="172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cap="small" dirty="0" smtClean="0">
                <a:solidFill>
                  <a:srgbClr val="C00000"/>
                </a:solidFill>
              </a:rPr>
              <a:t>Phase  II</a:t>
            </a:r>
            <a:endParaRPr lang="de-DE" sz="2400" b="1" cap="small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642872" y="4372242"/>
            <a:ext cx="163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cap="small" dirty="0" smtClean="0">
                <a:solidFill>
                  <a:srgbClr val="C00000"/>
                </a:solidFill>
              </a:rPr>
              <a:t>Phase  III</a:t>
            </a:r>
            <a:endParaRPr lang="de-DE" sz="2400" b="1" cap="small" dirty="0">
              <a:solidFill>
                <a:srgbClr val="C00000"/>
              </a:solidFill>
            </a:endParaRPr>
          </a:p>
        </p:txBody>
      </p:sp>
      <p:sp>
        <p:nvSpPr>
          <p:cNvPr id="11" name="Geschweifte Klammer rechts 10"/>
          <p:cNvSpPr/>
          <p:nvPr/>
        </p:nvSpPr>
        <p:spPr>
          <a:xfrm>
            <a:off x="10164536" y="4155446"/>
            <a:ext cx="314434" cy="813369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Breitbild</PresentationFormat>
  <Paragraphs>134</Paragraphs>
  <Slides>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</vt:lpstr>
      <vt:lpstr>ARiMA  - Assessment and Simulation  of Present and Future Multi-hazard Risk in the Marrakech-Safi Region  </vt:lpstr>
      <vt:lpstr>Consortium &amp; Budget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IABG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Bellert Felicitas</dc:creator>
  <cp:lastModifiedBy>Bellert Felicitas</cp:lastModifiedBy>
  <cp:revision>238</cp:revision>
  <cp:lastPrinted>2019-01-27T16:52:56Z</cp:lastPrinted>
  <dcterms:created xsi:type="dcterms:W3CDTF">2018-09-24T09:29:58Z</dcterms:created>
  <dcterms:modified xsi:type="dcterms:W3CDTF">2019-01-27T19:22:57Z</dcterms:modified>
</cp:coreProperties>
</file>