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E848C-F29F-4167-A486-6A1DB6505AA3}" type="datetimeFigureOut">
              <a:rPr lang="de-DE" smtClean="0"/>
              <a:t>11.01.2017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79AA1-834B-48E2-8A9A-63BB04487BD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251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950D5-22DA-4DF7-8DFB-B98DDD8CDFAD}" type="datetimeFigureOut">
              <a:rPr lang="en-GB" smtClean="0"/>
              <a:t>11/01/2017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A048-BB56-4855-9234-CA97ABD7D3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3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976815"/>
            <a:ext cx="9144000" cy="82792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994694"/>
            <a:ext cx="9144000" cy="12498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1C5-8665-4572-A423-B6F75C02BB6F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808" y="217054"/>
            <a:ext cx="3466381" cy="346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8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3252" y="365125"/>
            <a:ext cx="9050547" cy="1325563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B8E5-B490-4880-9B23-8A1FD58E38BE}" type="datetime1">
              <a:rPr lang="en-GB" smtClean="0"/>
              <a:t>11/01/2017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276709" cy="127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3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1C57-B03D-4828-A524-483BFF1893FC}" type="datetime1">
              <a:rPr lang="en-GB" smtClean="0"/>
              <a:t>11/01/2017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7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365125"/>
            <a:ext cx="9069388" cy="1325563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3910-DFD1-4D74-BBFB-044A22D24C90}" type="datetime1">
              <a:rPr lang="en-GB" smtClean="0"/>
              <a:t>11/01/2017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65125"/>
            <a:ext cx="1274174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5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5782-271C-4E62-90E4-F31518ADC19D}" type="datetime1">
              <a:rPr lang="en-GB" smtClean="0"/>
              <a:t>11/01/2017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33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66E8-3CCE-4797-BDD3-D8E9F01D9555}" type="datetime1">
              <a:rPr lang="en-GB" smtClean="0"/>
              <a:t>11/01/2017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4586" y="403624"/>
            <a:ext cx="3462828" cy="3462828"/>
          </a:xfrm>
          <a:prstGeom prst="rect">
            <a:avLst/>
          </a:prstGeom>
        </p:spPr>
      </p:pic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933089" y="5710687"/>
            <a:ext cx="10515599" cy="406734"/>
          </a:xfrm>
        </p:spPr>
        <p:txBody>
          <a:bodyPr>
            <a:normAutofit/>
          </a:bodyPr>
          <a:lstStyle>
            <a:lvl1pPr algn="ctr">
              <a:defRPr sz="1800" baseline="0"/>
            </a:lvl1pPr>
          </a:lstStyle>
          <a:p>
            <a:r>
              <a:rPr lang="nl-NL" dirty="0" err="1"/>
              <a:t>Questions</a:t>
            </a:r>
            <a:r>
              <a:rPr lang="nl-NL" dirty="0"/>
              <a:t> and info: info@eumfh.eu</a:t>
            </a:r>
            <a:endParaRPr lang="en-GB" dirty="0"/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933090" y="4310332"/>
            <a:ext cx="10515599" cy="406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l-NL" sz="5400" dirty="0" err="1"/>
              <a:t>Thank</a:t>
            </a:r>
            <a:r>
              <a:rPr lang="nl-NL" sz="5400" baseline="0" dirty="0"/>
              <a:t> </a:t>
            </a:r>
            <a:r>
              <a:rPr lang="nl-NL" sz="5400" baseline="0" dirty="0" err="1"/>
              <a:t>you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75042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D7AEF35-E64D-4C1A-93F5-F1911ED9477B}" type="datetime1">
              <a:rPr lang="en-GB" smtClean="0"/>
              <a:t>11/01/2017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Kick-off meeting Jan 18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84984AA-4A44-4964-BE3E-843182FC29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3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760" y="3985524"/>
            <a:ext cx="9936480" cy="827926"/>
          </a:xfrm>
        </p:spPr>
        <p:txBody>
          <a:bodyPr>
            <a:normAutofit/>
          </a:bodyPr>
          <a:lstStyle/>
          <a:p>
            <a:r>
              <a:rPr lang="en-GB" dirty="0"/>
              <a:t>European Modular Field Hospital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5259976"/>
            <a:ext cx="9144000" cy="984529"/>
          </a:xfrm>
        </p:spPr>
        <p:txBody>
          <a:bodyPr/>
          <a:lstStyle/>
          <a:p>
            <a:r>
              <a:rPr lang="en-GB" dirty="0"/>
              <a:t>Kick – Off meeting European Commission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0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European Modular Field Hospital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8971" y="1934528"/>
            <a:ext cx="11469189" cy="459690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</a:pPr>
            <a:r>
              <a:rPr lang="en-GB" dirty="0"/>
              <a:t>Coordinator: 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Italian Civil Protection Department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Partners: 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Belgian Federal Public Service of Health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Danish Emergency Management Agency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Estonian Health Board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French DG for Civil Protection and Crisis Management</a:t>
            </a:r>
          </a:p>
          <a:p>
            <a:pPr lvl="2">
              <a:lnSpc>
                <a:spcPct val="100000"/>
              </a:lnSpc>
            </a:pPr>
            <a:r>
              <a:rPr lang="en-GB" dirty="0" err="1"/>
              <a:t>Johanniter-Unfall-Hilfe</a:t>
            </a:r>
            <a:r>
              <a:rPr lang="en-GB" dirty="0"/>
              <a:t> Germany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Leipzig University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Romanian Department for Emergency Situations / Ministry of Internal Affairs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Association Of Slovak Samaritans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European Modular Field Hospital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16479"/>
            <a:ext cx="10515600" cy="3860483"/>
          </a:xfrm>
        </p:spPr>
        <p:txBody>
          <a:bodyPr/>
          <a:lstStyle/>
          <a:p>
            <a:r>
              <a:rPr lang="en-GB" dirty="0"/>
              <a:t>Total eligible cost: 		1.045.875 Euro</a:t>
            </a:r>
          </a:p>
          <a:p>
            <a:r>
              <a:rPr lang="en-GB" dirty="0"/>
              <a:t>EC co-financing: 		784.406 (75%)</a:t>
            </a:r>
          </a:p>
          <a:p>
            <a:r>
              <a:rPr lang="en-GB" dirty="0"/>
              <a:t>Duration of the project: 	2 years (start 1/1/2017)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71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Necessity of the project: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3600" dirty="0">
                <a:ea typeface="Times New Roman" panose="02020603050405020304" pitchFamily="18" charset="0"/>
              </a:rPr>
              <a:t>A</a:t>
            </a:r>
            <a:r>
              <a:rPr lang="en-GB" sz="3600" dirty="0">
                <a:effectLst/>
                <a:ea typeface="Times New Roman" panose="02020603050405020304" pitchFamily="18" charset="0"/>
              </a:rPr>
              <a:t> clear lack of active deployable level 3 Emergency Medical Teams i.e. referral hospitals in the field.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3600" dirty="0">
                <a:ea typeface="Times New Roman" panose="02020603050405020304" pitchFamily="18" charset="0"/>
              </a:rPr>
              <a:t>A</a:t>
            </a:r>
            <a:r>
              <a:rPr lang="en-GB" sz="3600" dirty="0">
                <a:effectLst/>
                <a:ea typeface="Times New Roman" panose="02020603050405020304" pitchFamily="18" charset="0"/>
              </a:rPr>
              <a:t> need for a high level medical module, deployable for a longer term mission without putting the burden on one single Member State or organisation.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9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 of activity and description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2342606"/>
            <a:ext cx="11678653" cy="4013743"/>
          </a:xfrm>
        </p:spPr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GB" sz="3200" i="1" dirty="0"/>
              <a:t>“To explore how to improve the medical capacity of the UCPM while meeting high standards of quality, rapid deployment and accountability and sustainability for the deployment of a common European medical capacity to deliver healthcare in accordance with, or above, the minimum standards drafted by the WHO EMT Working Group”</a:t>
            </a:r>
          </a:p>
          <a:p>
            <a:pPr marL="457200" lvl="1" indent="0" algn="ctr">
              <a:buNone/>
            </a:pPr>
            <a:endParaRPr lang="en-GB" i="1" dirty="0"/>
          </a:p>
          <a:p>
            <a:pPr marL="457200" lvl="1" indent="0" algn="ctr">
              <a:buNone/>
            </a:pPr>
            <a:endParaRPr lang="en-GB" i="1" dirty="0"/>
          </a:p>
          <a:p>
            <a:pPr marL="457200" lvl="1" indent="0" algn="ctr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sz="2400" dirty="0"/>
              <a:t>The project has the permanent support of the WHO-EMT working group, Handicap International, and the Greek National Centre of Emergency Care.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9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Deliverables and timeline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6</a:t>
            </a:fld>
            <a:endParaRPr lang="en-GB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5" b="12424"/>
          <a:stretch/>
        </p:blipFill>
        <p:spPr>
          <a:xfrm>
            <a:off x="0" y="1690688"/>
            <a:ext cx="12192000" cy="529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2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7</a:t>
            </a:fld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1109959" cy="609600"/>
          </a:xfrm>
        </p:spPr>
        <p:txBody>
          <a:bodyPr>
            <a:normAutofit/>
          </a:bodyPr>
          <a:lstStyle/>
          <a:p>
            <a:r>
              <a:rPr lang="en-GB" sz="3200" dirty="0"/>
              <a:t>Tentative dates and locations for major events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330"/>
              </p:ext>
            </p:extLst>
          </p:nvPr>
        </p:nvGraphicFramePr>
        <p:xfrm>
          <a:off x="0" y="609602"/>
          <a:ext cx="12192002" cy="624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9996">
                  <a:extLst>
                    <a:ext uri="{9D8B030D-6E8A-4147-A177-3AD203B41FA5}">
                      <a16:colId xmlns:a16="http://schemas.microsoft.com/office/drawing/2014/main" xmlns="" val="2323447657"/>
                    </a:ext>
                  </a:extLst>
                </a:gridCol>
                <a:gridCol w="313375">
                  <a:extLst>
                    <a:ext uri="{9D8B030D-6E8A-4147-A177-3AD203B41FA5}">
                      <a16:colId xmlns:a16="http://schemas.microsoft.com/office/drawing/2014/main" xmlns="" val="4033539331"/>
                    </a:ext>
                  </a:extLst>
                </a:gridCol>
                <a:gridCol w="313375">
                  <a:extLst>
                    <a:ext uri="{9D8B030D-6E8A-4147-A177-3AD203B41FA5}">
                      <a16:colId xmlns:a16="http://schemas.microsoft.com/office/drawing/2014/main" xmlns="" val="3501179090"/>
                    </a:ext>
                  </a:extLst>
                </a:gridCol>
                <a:gridCol w="701801">
                  <a:extLst>
                    <a:ext uri="{9D8B030D-6E8A-4147-A177-3AD203B41FA5}">
                      <a16:colId xmlns:a16="http://schemas.microsoft.com/office/drawing/2014/main" xmlns="" val="3907718636"/>
                    </a:ext>
                  </a:extLst>
                </a:gridCol>
                <a:gridCol w="583870">
                  <a:extLst>
                    <a:ext uri="{9D8B030D-6E8A-4147-A177-3AD203B41FA5}">
                      <a16:colId xmlns:a16="http://schemas.microsoft.com/office/drawing/2014/main" xmlns="" val="2523401264"/>
                    </a:ext>
                  </a:extLst>
                </a:gridCol>
                <a:gridCol w="313375">
                  <a:extLst>
                    <a:ext uri="{9D8B030D-6E8A-4147-A177-3AD203B41FA5}">
                      <a16:colId xmlns:a16="http://schemas.microsoft.com/office/drawing/2014/main" xmlns="" val="843177021"/>
                    </a:ext>
                  </a:extLst>
                </a:gridCol>
                <a:gridCol w="701801">
                  <a:extLst>
                    <a:ext uri="{9D8B030D-6E8A-4147-A177-3AD203B41FA5}">
                      <a16:colId xmlns:a16="http://schemas.microsoft.com/office/drawing/2014/main" xmlns="" val="2421119027"/>
                    </a:ext>
                  </a:extLst>
                </a:gridCol>
                <a:gridCol w="1805213">
                  <a:extLst>
                    <a:ext uri="{9D8B030D-6E8A-4147-A177-3AD203B41FA5}">
                      <a16:colId xmlns:a16="http://schemas.microsoft.com/office/drawing/2014/main" xmlns="" val="1894877315"/>
                    </a:ext>
                  </a:extLst>
                </a:gridCol>
                <a:gridCol w="1029196">
                  <a:extLst>
                    <a:ext uri="{9D8B030D-6E8A-4147-A177-3AD203B41FA5}">
                      <a16:colId xmlns:a16="http://schemas.microsoft.com/office/drawing/2014/main" xmlns="" val="3988177917"/>
                    </a:ext>
                  </a:extLst>
                </a:gridCol>
              </a:tblGrid>
              <a:tr h="295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Activity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Start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End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Location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Duration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57195820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Kick-off meeting with EC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Brussels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 day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2807394026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Kick-off meeting = Steering Committee meeting 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Rome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611018528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Stakeholders Workshop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Antwerp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861602326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1 on Governance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Paris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98584480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1 on healthcare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Tallinn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193786496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Steering Committee meeting 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Berlin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710662196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op logistics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Denmark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071742758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2 on Governance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Paris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131825807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Steering Committee meeting 3 + sustainability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Bratislava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45472482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1 on Staff, Training and Exercise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Timisoara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2365962103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2 on Healthcare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Tallinn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332877037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EUMFH training course 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Antwerp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891174257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EUMFH training course 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Antwerp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956403973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Workshop 2 on Staff, Training and Exercise + pre-exercise meeting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Aix en Provence?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2751779646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Steering Committee meeting 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Leipzig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685799059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conduct EUMFH exercise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Aix en Provence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1922087161"/>
                  </a:ext>
                </a:extLst>
              </a:tr>
              <a:tr h="331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Final Meeting = Steering Committee meeting 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Rome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225329874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HPNW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Geneva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days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3360816590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Civil Protection Forum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2017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Brussels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 days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48" marR="38448" marT="0" marB="0" anchor="b"/>
                </a:tc>
                <a:extLst>
                  <a:ext uri="{0D108BD9-81ED-4DB2-BD59-A6C34878D82A}">
                    <a16:rowId xmlns:a16="http://schemas.microsoft.com/office/drawing/2014/main" xmlns="" val="2979359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33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Follow-up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8200" y="3039291"/>
            <a:ext cx="10515600" cy="31376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The project can be the source of a group of following activities and projects, leading to the growth of the UCPM’s medical response to be a worldwide example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 Jan 18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84AA-4A44-4964-BE3E-843182FC291B}" type="slidenum">
              <a:rPr lang="en-GB" smtClean="0"/>
              <a:t>9</a:t>
            </a:fld>
            <a:endParaRPr lang="en-GB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805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Diepblauw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7" id="{D77D88D0-C97E-4108-A9C3-8615600B2447}" vid="{7AE1DD03-CCE1-4E74-904C-9A04D9A02DD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Custom</PresentationFormat>
  <Paragraphs>215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Kantoorthema</vt:lpstr>
      <vt:lpstr>European Modular Field Hospital</vt:lpstr>
      <vt:lpstr>European Modular Field Hospital</vt:lpstr>
      <vt:lpstr>European Modular Field Hospital</vt:lpstr>
      <vt:lpstr>Necessity of the project:</vt:lpstr>
      <vt:lpstr>Area of activity and description</vt:lpstr>
      <vt:lpstr>Deliverables and timeline</vt:lpstr>
      <vt:lpstr>Tentative dates and locations for major events</vt:lpstr>
      <vt:lpstr>Follow-up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Tim Das</dc:creator>
  <cp:lastModifiedBy>ISKENDER Seval (ECHO)</cp:lastModifiedBy>
  <cp:revision>12</cp:revision>
  <cp:lastPrinted>2017-01-09T12:31:33Z</cp:lastPrinted>
  <dcterms:created xsi:type="dcterms:W3CDTF">2017-01-09T08:12:25Z</dcterms:created>
  <dcterms:modified xsi:type="dcterms:W3CDTF">2017-01-11T10:38:46Z</dcterms:modified>
</cp:coreProperties>
</file>