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1" r:id="rId6"/>
    <p:sldId id="260"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2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7C170A9-1B34-4EAB-87E8-317A0302FE7B}"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29631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C170A9-1B34-4EAB-87E8-317A0302FE7B}"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322751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C170A9-1B34-4EAB-87E8-317A0302FE7B}"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326465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C170A9-1B34-4EAB-87E8-317A0302FE7B}"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307759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67C170A9-1B34-4EAB-87E8-317A0302FE7B}" type="datetimeFigureOut">
              <a:rPr lang="it-IT" smtClean="0"/>
              <a:t>16/01/2019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307209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7C170A9-1B34-4EAB-87E8-317A0302FE7B}" type="datetimeFigureOut">
              <a:rPr lang="it-IT" smtClean="0"/>
              <a:t>16/01/2019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223934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7C170A9-1B34-4EAB-87E8-317A0302FE7B}" type="datetimeFigureOut">
              <a:rPr lang="it-IT" smtClean="0"/>
              <a:t>16/01/2019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58387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67C170A9-1B34-4EAB-87E8-317A0302FE7B}" type="datetimeFigureOut">
              <a:rPr lang="it-IT" smtClean="0"/>
              <a:t>16/01/2019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341372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170A9-1B34-4EAB-87E8-317A0302FE7B}" type="datetimeFigureOut">
              <a:rPr lang="it-IT" smtClean="0"/>
              <a:t>16/01/2019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151586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67C170A9-1B34-4EAB-87E8-317A0302FE7B}" type="datetimeFigureOut">
              <a:rPr lang="it-IT" smtClean="0"/>
              <a:t>16/01/2019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198947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67C170A9-1B34-4EAB-87E8-317A0302FE7B}" type="datetimeFigureOut">
              <a:rPr lang="it-IT" smtClean="0"/>
              <a:t>16/01/2019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175DBC-99AD-4674-84EF-0566CC28B3FA}" type="slidenum">
              <a:rPr lang="it-IT" smtClean="0"/>
              <a:t>‹#›</a:t>
            </a:fld>
            <a:endParaRPr lang="it-IT"/>
          </a:p>
        </p:txBody>
      </p:sp>
    </p:spTree>
    <p:extLst>
      <p:ext uri="{BB962C8B-B14F-4D97-AF65-F5344CB8AC3E}">
        <p14:creationId xmlns:p14="http://schemas.microsoft.com/office/powerpoint/2010/main" val="196505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170A9-1B34-4EAB-87E8-317A0302FE7B}" type="datetimeFigureOut">
              <a:rPr lang="it-IT" smtClean="0"/>
              <a:t>16/01/2019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75DBC-99AD-4674-84EF-0566CC28B3FA}" type="slidenum">
              <a:rPr lang="it-IT" smtClean="0"/>
              <a:t>‹#›</a:t>
            </a:fld>
            <a:endParaRPr lang="it-IT"/>
          </a:p>
        </p:txBody>
      </p:sp>
    </p:spTree>
    <p:extLst>
      <p:ext uri="{BB962C8B-B14F-4D97-AF65-F5344CB8AC3E}">
        <p14:creationId xmlns:p14="http://schemas.microsoft.com/office/powerpoint/2010/main" val="2161068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isa.ulisboa.pt/" TargetMode="External"/><Relationship Id="rId13" Type="http://schemas.openxmlformats.org/officeDocument/2006/relationships/image" Target="../media/image7.png"/><Relationship Id="rId3" Type="http://schemas.openxmlformats.org/officeDocument/2006/relationships/hyperlink" Target="http://www.unitus.it/it/dipartimento/dibaf/" TargetMode="External"/><Relationship Id="rId7" Type="http://schemas.openxmlformats.org/officeDocument/2006/relationships/hyperlink" Target="http://www.agreri.gr/" TargetMode="External"/><Relationship Id="rId12"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entente-valabre.com/" TargetMode="External"/><Relationship Id="rId11" Type="http://schemas.openxmlformats.org/officeDocument/2006/relationships/image" Target="../media/image5.jpeg"/><Relationship Id="rId5" Type="http://schemas.openxmlformats.org/officeDocument/2006/relationships/hyperlink" Target="http://www.ctfc.cat/en/" TargetMode="External"/><Relationship Id="rId10" Type="http://schemas.openxmlformats.org/officeDocument/2006/relationships/image" Target="../media/image4.jpeg"/><Relationship Id="rId4" Type="http://schemas.openxmlformats.org/officeDocument/2006/relationships/hyperlink" Target="http://www.unina.it/" TargetMode="External"/><Relationship Id="rId9"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isultati immagini per simbolo universitÃ  degli studi della tuscia"/>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Effect>
                      <a14:saturation sat="54000"/>
                    </a14:imgEffect>
                  </a14:imgLayer>
                </a14:imgProps>
              </a:ext>
              <a:ext uri="{28A0092B-C50C-407E-A947-70E740481C1C}">
                <a14:useLocalDpi xmlns:a14="http://schemas.microsoft.com/office/drawing/2010/main" val="0"/>
              </a:ext>
            </a:extLst>
          </a:blip>
          <a:srcRect l="25635" b="49245"/>
          <a:stretch/>
        </p:blipFill>
        <p:spPr bwMode="auto">
          <a:xfrm>
            <a:off x="0" y="959333"/>
            <a:ext cx="5292622" cy="5784368"/>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775515" y="1176460"/>
            <a:ext cx="7034213" cy="3600986"/>
          </a:xfrm>
          <a:prstGeom prst="rect">
            <a:avLst/>
          </a:prstGeom>
          <a:noFill/>
        </p:spPr>
        <p:txBody>
          <a:bodyPr>
            <a:spAutoFit/>
          </a:bodyPr>
          <a:lstStyle/>
          <a:p>
            <a:pPr algn="r">
              <a:defRPr/>
            </a:pPr>
            <a:r>
              <a:rPr lang="en-GB" sz="4400" b="1" dirty="0">
                <a:solidFill>
                  <a:schemeClr val="accent1">
                    <a:lumMod val="50000"/>
                  </a:schemeClr>
                </a:solidFill>
              </a:rPr>
              <a:t>PREVAIL</a:t>
            </a:r>
          </a:p>
          <a:p>
            <a:pPr algn="r">
              <a:defRPr/>
            </a:pPr>
            <a:endParaRPr lang="en-GB" sz="3200" b="1" dirty="0">
              <a:solidFill>
                <a:schemeClr val="accent1">
                  <a:lumMod val="50000"/>
                </a:schemeClr>
              </a:solidFill>
            </a:endParaRPr>
          </a:p>
          <a:p>
            <a:pPr algn="r">
              <a:defRPr/>
            </a:pPr>
            <a:r>
              <a:rPr lang="en-US" sz="3200" b="1" dirty="0" err="1">
                <a:solidFill>
                  <a:schemeClr val="accent1">
                    <a:lumMod val="50000"/>
                  </a:schemeClr>
                </a:solidFill>
              </a:rPr>
              <a:t>PREVention</a:t>
            </a:r>
            <a:r>
              <a:rPr lang="en-US" sz="3200" b="1" dirty="0">
                <a:solidFill>
                  <a:schemeClr val="accent1">
                    <a:lumMod val="50000"/>
                  </a:schemeClr>
                </a:solidFill>
              </a:rPr>
              <a:t> Action </a:t>
            </a:r>
          </a:p>
          <a:p>
            <a:pPr algn="r">
              <a:defRPr/>
            </a:pPr>
            <a:r>
              <a:rPr lang="en-US" sz="3200" b="1" dirty="0">
                <a:solidFill>
                  <a:schemeClr val="accent1">
                    <a:lumMod val="50000"/>
                  </a:schemeClr>
                </a:solidFill>
              </a:rPr>
              <a:t>Increases Large fire</a:t>
            </a:r>
          </a:p>
          <a:p>
            <a:pPr algn="r">
              <a:defRPr/>
            </a:pPr>
            <a:r>
              <a:rPr lang="en-US" sz="3200" b="1" dirty="0">
                <a:solidFill>
                  <a:schemeClr val="accent1">
                    <a:lumMod val="50000"/>
                  </a:schemeClr>
                </a:solidFill>
              </a:rPr>
              <a:t>response preparedness</a:t>
            </a:r>
          </a:p>
          <a:p>
            <a:pPr algn="r">
              <a:defRPr/>
            </a:pPr>
            <a:endParaRPr lang="en-US" sz="2400" b="1" dirty="0">
              <a:solidFill>
                <a:schemeClr val="accent1">
                  <a:lumMod val="50000"/>
                </a:schemeClr>
              </a:solidFill>
            </a:endParaRPr>
          </a:p>
          <a:p>
            <a:pPr algn="r">
              <a:defRPr/>
            </a:pPr>
            <a:r>
              <a:rPr lang="en-US" sz="2400" b="1" dirty="0">
                <a:solidFill>
                  <a:schemeClr val="accent1">
                    <a:lumMod val="50000"/>
                  </a:schemeClr>
                </a:solidFill>
              </a:rPr>
              <a:t>GA No. </a:t>
            </a:r>
            <a:r>
              <a:rPr lang="en-GB" sz="2400" b="1" dirty="0">
                <a:solidFill>
                  <a:schemeClr val="accent1">
                    <a:lumMod val="50000"/>
                  </a:schemeClr>
                </a:solidFill>
              </a:rPr>
              <a:t>826400-PREVAIL-UCPM-2018-PP-AG</a:t>
            </a:r>
            <a:r>
              <a:rPr lang="en-US" sz="3200" b="1" dirty="0">
                <a:solidFill>
                  <a:schemeClr val="accent1">
                    <a:lumMod val="50000"/>
                  </a:schemeClr>
                </a:solidFill>
              </a:rPr>
              <a:t> </a:t>
            </a:r>
            <a:endParaRPr lang="it-IT" sz="3200" b="1" dirty="0">
              <a:solidFill>
                <a:schemeClr val="accent1">
                  <a:lumMod val="50000"/>
                </a:schemeClr>
              </a:solidFill>
            </a:endParaRPr>
          </a:p>
        </p:txBody>
      </p:sp>
      <p:sp>
        <p:nvSpPr>
          <p:cNvPr id="9" name="CasellaDiTesto 13"/>
          <p:cNvSpPr txBox="1">
            <a:spLocks noChangeArrowheads="1"/>
          </p:cNvSpPr>
          <p:nvPr/>
        </p:nvSpPr>
        <p:spPr bwMode="auto">
          <a:xfrm>
            <a:off x="5900278" y="5021309"/>
            <a:ext cx="29094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it-IT" altLang="it-IT" sz="2000" b="1" dirty="0"/>
              <a:t>Prof. Anna Barbati</a:t>
            </a:r>
          </a:p>
          <a:p>
            <a:pPr algn="r" eaLnBrk="1" hangingPunct="1">
              <a:spcBef>
                <a:spcPct val="0"/>
              </a:spcBef>
              <a:buFontTx/>
              <a:buNone/>
            </a:pPr>
            <a:r>
              <a:rPr lang="it-IT" altLang="it-IT" sz="2000" b="1" dirty="0" err="1"/>
              <a:t>University</a:t>
            </a:r>
            <a:r>
              <a:rPr lang="it-IT" altLang="it-IT" sz="2000" b="1" dirty="0"/>
              <a:t> of Tuscia - </a:t>
            </a:r>
            <a:r>
              <a:rPr lang="it-IT" altLang="it-IT" sz="2000" b="1" dirty="0" err="1"/>
              <a:t>Italy</a:t>
            </a:r>
            <a:endParaRPr lang="it-IT" altLang="it-IT" sz="2000" b="1" dirty="0"/>
          </a:p>
          <a:p>
            <a:pPr algn="r" eaLnBrk="1" hangingPunct="1">
              <a:spcBef>
                <a:spcPct val="0"/>
              </a:spcBef>
              <a:buFontTx/>
              <a:buNone/>
            </a:pPr>
            <a:r>
              <a:rPr lang="it-IT" altLang="it-IT" sz="2000" b="1" dirty="0"/>
              <a:t>barbati.sisfor@unitus.it</a:t>
            </a:r>
          </a:p>
        </p:txBody>
      </p:sp>
      <p:sp>
        <p:nvSpPr>
          <p:cNvPr id="5" name="CasellaDiTesto 4"/>
          <p:cNvSpPr txBox="1"/>
          <p:nvPr/>
        </p:nvSpPr>
        <p:spPr>
          <a:xfrm>
            <a:off x="0" y="0"/>
            <a:ext cx="9144000" cy="830997"/>
          </a:xfrm>
          <a:prstGeom prst="rect">
            <a:avLst/>
          </a:prstGeom>
          <a:solidFill>
            <a:schemeClr val="accent1">
              <a:lumMod val="50000"/>
            </a:schemeClr>
          </a:solidFill>
        </p:spPr>
        <p:txBody>
          <a:bodyPr wrap="square" rtlCol="0">
            <a:spAutoFit/>
          </a:bodyPr>
          <a:lstStyle/>
          <a:p>
            <a:endParaRPr lang="it-IT" sz="1600" dirty="0">
              <a:solidFill>
                <a:schemeClr val="accent1">
                  <a:lumMod val="50000"/>
                </a:schemeClr>
              </a:solidFill>
            </a:endParaRPr>
          </a:p>
          <a:p>
            <a:endParaRPr lang="it-IT" sz="1600" dirty="0">
              <a:solidFill>
                <a:schemeClr val="accent1">
                  <a:lumMod val="50000"/>
                </a:schemeClr>
              </a:solidFill>
            </a:endParaRPr>
          </a:p>
          <a:p>
            <a:r>
              <a:rPr lang="it-IT" sz="1600" dirty="0" err="1">
                <a:solidFill>
                  <a:schemeClr val="accent1">
                    <a:lumMod val="50000"/>
                  </a:schemeClr>
                </a:solidFill>
              </a:rPr>
              <a:t>gy</a:t>
            </a:r>
            <a:endParaRPr lang="it-IT" sz="1600" dirty="0">
              <a:solidFill>
                <a:schemeClr val="accent1">
                  <a:lumMod val="50000"/>
                </a:schemeClr>
              </a:solidFill>
            </a:endParaRPr>
          </a:p>
        </p:txBody>
      </p:sp>
      <p:sp>
        <p:nvSpPr>
          <p:cNvPr id="11" name="Footer Placeholder 5"/>
          <p:cNvSpPr>
            <a:spLocks noGrp="1"/>
          </p:cNvSpPr>
          <p:nvPr/>
        </p:nvSpPr>
        <p:spPr bwMode="auto">
          <a:xfrm>
            <a:off x="4943475" y="204923"/>
            <a:ext cx="4200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914377">
              <a:spcBef>
                <a:spcPct val="0"/>
              </a:spcBef>
              <a:buNone/>
            </a:pPr>
            <a:r>
              <a:rPr lang="en-US" altLang="it-IT" sz="1600" dirty="0">
                <a:solidFill>
                  <a:schemeClr val="bg1"/>
                </a:solidFill>
                <a:latin typeface="+mj-lt"/>
              </a:rPr>
              <a:t>Kick-off meeting, Brussels, 28-01-2019</a:t>
            </a:r>
          </a:p>
        </p:txBody>
      </p:sp>
      <p:pic>
        <p:nvPicPr>
          <p:cNvPr id="6" name="Immagine 5"/>
          <p:cNvPicPr>
            <a:picLocks noChangeAspect="1"/>
          </p:cNvPicPr>
          <p:nvPr/>
        </p:nvPicPr>
        <p:blipFill>
          <a:blip r:embed="rId4"/>
          <a:stretch>
            <a:fillRect/>
          </a:stretch>
        </p:blipFill>
        <p:spPr>
          <a:xfrm>
            <a:off x="0" y="-39326"/>
            <a:ext cx="2065545" cy="870326"/>
          </a:xfrm>
          <a:prstGeom prst="rect">
            <a:avLst/>
          </a:prstGeom>
        </p:spPr>
      </p:pic>
    </p:spTree>
    <p:extLst>
      <p:ext uri="{BB962C8B-B14F-4D97-AF65-F5344CB8AC3E}">
        <p14:creationId xmlns:p14="http://schemas.microsoft.com/office/powerpoint/2010/main" val="204716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830997"/>
          </a:xfrm>
          <a:prstGeom prst="rect">
            <a:avLst/>
          </a:prstGeom>
          <a:solidFill>
            <a:schemeClr val="accent1">
              <a:lumMod val="50000"/>
            </a:schemeClr>
          </a:solidFill>
        </p:spPr>
        <p:txBody>
          <a:bodyPr wrap="square" rtlCol="0">
            <a:spAutoFit/>
          </a:bodyPr>
          <a:lstStyle/>
          <a:p>
            <a:endParaRPr lang="it-IT" sz="1600" dirty="0">
              <a:solidFill>
                <a:schemeClr val="accent1">
                  <a:lumMod val="50000"/>
                </a:schemeClr>
              </a:solidFill>
            </a:endParaRPr>
          </a:p>
          <a:p>
            <a:endParaRPr lang="it-IT" sz="1600" dirty="0">
              <a:solidFill>
                <a:schemeClr val="accent1">
                  <a:lumMod val="50000"/>
                </a:schemeClr>
              </a:solidFill>
            </a:endParaRPr>
          </a:p>
          <a:p>
            <a:r>
              <a:rPr lang="it-IT" sz="1600" dirty="0" err="1">
                <a:solidFill>
                  <a:schemeClr val="accent1">
                    <a:lumMod val="50000"/>
                  </a:schemeClr>
                </a:solidFill>
              </a:rPr>
              <a:t>gy</a:t>
            </a:r>
            <a:endParaRPr lang="it-IT" sz="1600" dirty="0">
              <a:solidFill>
                <a:schemeClr val="accent1">
                  <a:lumMod val="50000"/>
                </a:schemeClr>
              </a:solidFill>
            </a:endParaRPr>
          </a:p>
        </p:txBody>
      </p:sp>
      <p:sp>
        <p:nvSpPr>
          <p:cNvPr id="11" name="Footer Placeholder 5"/>
          <p:cNvSpPr>
            <a:spLocks noGrp="1"/>
          </p:cNvSpPr>
          <p:nvPr/>
        </p:nvSpPr>
        <p:spPr bwMode="auto">
          <a:xfrm>
            <a:off x="4943475" y="204923"/>
            <a:ext cx="4200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914377">
              <a:spcBef>
                <a:spcPct val="0"/>
              </a:spcBef>
              <a:buNone/>
            </a:pPr>
            <a:r>
              <a:rPr lang="en-US" altLang="it-IT" sz="1600" dirty="0">
                <a:solidFill>
                  <a:schemeClr val="bg1"/>
                </a:solidFill>
                <a:latin typeface="+mj-lt"/>
              </a:rPr>
              <a:t>Kick-off meeting, Brussels, 28-01-2019</a:t>
            </a:r>
          </a:p>
        </p:txBody>
      </p:sp>
      <p:pic>
        <p:nvPicPr>
          <p:cNvPr id="6" name="Immagine 5"/>
          <p:cNvPicPr>
            <a:picLocks noChangeAspect="1"/>
          </p:cNvPicPr>
          <p:nvPr/>
        </p:nvPicPr>
        <p:blipFill>
          <a:blip r:embed="rId2"/>
          <a:stretch>
            <a:fillRect/>
          </a:stretch>
        </p:blipFill>
        <p:spPr>
          <a:xfrm>
            <a:off x="0" y="-39326"/>
            <a:ext cx="2065545" cy="870326"/>
          </a:xfrm>
          <a:prstGeom prst="rect">
            <a:avLst/>
          </a:prstGeom>
        </p:spPr>
      </p:pic>
      <p:sp>
        <p:nvSpPr>
          <p:cNvPr id="7" name="Title 1"/>
          <p:cNvSpPr txBox="1">
            <a:spLocks/>
          </p:cNvSpPr>
          <p:nvPr/>
        </p:nvSpPr>
        <p:spPr>
          <a:xfrm>
            <a:off x="809626" y="838333"/>
            <a:ext cx="8229600" cy="7651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defRPr/>
            </a:pPr>
            <a:r>
              <a:rPr lang="en-US" sz="3200" b="1" dirty="0">
                <a:solidFill>
                  <a:schemeClr val="accent1">
                    <a:lumMod val="50000"/>
                  </a:schemeClr>
                </a:solidFill>
                <a:latin typeface=""/>
                <a:ea typeface="+mn-ea"/>
                <a:cs typeface="+mn-cs"/>
              </a:rPr>
              <a:t>1.</a:t>
            </a:r>
            <a:r>
              <a:rPr lang="en-US" sz="3600" dirty="0">
                <a:solidFill>
                  <a:schemeClr val="accent1">
                    <a:lumMod val="50000"/>
                  </a:schemeClr>
                </a:solidFill>
              </a:rPr>
              <a:t> </a:t>
            </a:r>
            <a:r>
              <a:rPr lang="en-US" sz="3200" b="1" dirty="0">
                <a:solidFill>
                  <a:schemeClr val="accent1">
                    <a:lumMod val="50000"/>
                  </a:schemeClr>
                </a:solidFill>
                <a:latin typeface=""/>
                <a:ea typeface="+mn-ea"/>
                <a:cs typeface="+mn-cs"/>
              </a:rPr>
              <a:t>Project consortium</a:t>
            </a:r>
            <a:endParaRPr lang="el-GR" sz="3200" b="1" dirty="0">
              <a:solidFill>
                <a:schemeClr val="accent1">
                  <a:lumMod val="50000"/>
                </a:schemeClr>
              </a:solidFill>
              <a:latin typeface=""/>
              <a:ea typeface="+mn-ea"/>
              <a:cs typeface="+mn-cs"/>
            </a:endParaRPr>
          </a:p>
        </p:txBody>
      </p:sp>
      <p:sp>
        <p:nvSpPr>
          <p:cNvPr id="8" name="Subtitle 2"/>
          <p:cNvSpPr txBox="1">
            <a:spLocks/>
          </p:cNvSpPr>
          <p:nvPr/>
        </p:nvSpPr>
        <p:spPr>
          <a:xfrm>
            <a:off x="1166369" y="1554614"/>
            <a:ext cx="7743825" cy="5583237"/>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spcBef>
                <a:spcPts val="0"/>
              </a:spcBef>
              <a:spcAft>
                <a:spcPts val="300"/>
              </a:spcAft>
              <a:buFont typeface="Arial" pitchFamily="34" charset="0"/>
              <a:buNone/>
              <a:defRPr/>
            </a:pPr>
            <a:endParaRPr lang="en-US" sz="1800" b="1" i="1" u="sng" dirty="0">
              <a:solidFill>
                <a:schemeClr val="tx1"/>
              </a:solidFill>
            </a:endParaRPr>
          </a:p>
          <a:p>
            <a:pPr marL="0" indent="0" algn="just">
              <a:spcBef>
                <a:spcPts val="0"/>
              </a:spcBef>
              <a:spcAft>
                <a:spcPts val="300"/>
              </a:spcAft>
              <a:buNone/>
              <a:defRPr/>
            </a:pPr>
            <a:r>
              <a:rPr lang="en-US" sz="1800" b="1" i="1" u="sng" dirty="0">
                <a:solidFill>
                  <a:schemeClr val="tx1"/>
                </a:solidFill>
              </a:rPr>
              <a:t>CO</a:t>
            </a:r>
            <a:r>
              <a:rPr lang="en-US" sz="1800" dirty="0">
                <a:solidFill>
                  <a:schemeClr val="tx1"/>
                </a:solidFill>
              </a:rPr>
              <a:t> – </a:t>
            </a:r>
            <a:r>
              <a:rPr lang="en-US" sz="1800" b="1" dirty="0">
                <a:solidFill>
                  <a:schemeClr val="tx1"/>
                </a:solidFill>
              </a:rPr>
              <a:t>UNITUS </a:t>
            </a:r>
            <a:r>
              <a:rPr lang="en-US" sz="1800" dirty="0">
                <a:solidFill>
                  <a:schemeClr val="tx1"/>
                </a:solidFill>
              </a:rPr>
              <a:t>- </a:t>
            </a:r>
            <a:r>
              <a:rPr lang="en-US" sz="1800" i="1" dirty="0">
                <a:solidFill>
                  <a:schemeClr val="tx1"/>
                </a:solidFill>
              </a:rPr>
              <a:t>UNIVERSITÀ DEGLI STUDI DELLA TUSCIA </a:t>
            </a:r>
            <a:r>
              <a:rPr lang="en-US" sz="1800" dirty="0">
                <a:solidFill>
                  <a:schemeClr val="tx1"/>
                </a:solidFill>
              </a:rPr>
              <a:t>- </a:t>
            </a:r>
            <a:r>
              <a:rPr lang="it-IT" sz="1800" dirty="0">
                <a:solidFill>
                  <a:schemeClr val="tx1"/>
                </a:solidFill>
              </a:rPr>
              <a:t>Dipartimento per la Innovazione nei sistemi biologici, agroalimentari e forestali - DIBAF</a:t>
            </a:r>
            <a:r>
              <a:rPr lang="en-US" sz="1800" dirty="0">
                <a:solidFill>
                  <a:schemeClr val="tx1"/>
                </a:solidFill>
              </a:rPr>
              <a:t> – </a:t>
            </a:r>
            <a:r>
              <a:rPr lang="en-US" sz="1800" b="1" u="sng" dirty="0">
                <a:solidFill>
                  <a:schemeClr val="tx1"/>
                </a:solidFill>
              </a:rPr>
              <a:t>Italy</a:t>
            </a:r>
            <a:r>
              <a:rPr lang="en-US" sz="1800" dirty="0">
                <a:solidFill>
                  <a:schemeClr val="tx1"/>
                </a:solidFill>
              </a:rPr>
              <a:t>,</a:t>
            </a:r>
          </a:p>
          <a:p>
            <a:pPr marL="0" indent="0" algn="just">
              <a:spcBef>
                <a:spcPts val="0"/>
              </a:spcBef>
              <a:spcAft>
                <a:spcPts val="300"/>
              </a:spcAft>
              <a:buNone/>
              <a:defRPr/>
            </a:pPr>
            <a:r>
              <a:rPr lang="en-US" sz="1800" dirty="0">
                <a:hlinkClick r:id="rId3"/>
              </a:rPr>
              <a:t>http://www.unitus.it/it/dipartimento/dibaf/</a:t>
            </a:r>
            <a:endParaRPr lang="en-US" sz="1800" dirty="0"/>
          </a:p>
          <a:p>
            <a:pPr marL="0" indent="0" algn="just">
              <a:spcBef>
                <a:spcPts val="0"/>
              </a:spcBef>
              <a:spcAft>
                <a:spcPts val="300"/>
              </a:spcAft>
              <a:buFont typeface="Arial" pitchFamily="34" charset="0"/>
              <a:buNone/>
              <a:defRPr/>
            </a:pPr>
            <a:r>
              <a:rPr lang="en-US" sz="1600" dirty="0">
                <a:solidFill>
                  <a:schemeClr val="accent6">
                    <a:lumMod val="75000"/>
                  </a:schemeClr>
                </a:solidFill>
              </a:rPr>
              <a:t>.</a:t>
            </a:r>
          </a:p>
          <a:p>
            <a:pPr marL="0" indent="0" algn="just">
              <a:spcBef>
                <a:spcPts val="0"/>
              </a:spcBef>
              <a:buFont typeface="Arial" pitchFamily="34" charset="0"/>
              <a:buNone/>
              <a:defRPr/>
            </a:pPr>
            <a:endParaRPr lang="el-GR" sz="1600" dirty="0">
              <a:solidFill>
                <a:schemeClr val="accent6">
                  <a:lumMod val="75000"/>
                </a:schemeClr>
              </a:solidFill>
            </a:endParaRPr>
          </a:p>
          <a:p>
            <a:pPr marL="0" indent="0" algn="just">
              <a:spcBef>
                <a:spcPts val="0"/>
              </a:spcBef>
              <a:buFont typeface="Arial" pitchFamily="34" charset="0"/>
              <a:buNone/>
              <a:defRPr/>
            </a:pPr>
            <a:endParaRPr lang="en-GB" sz="1800" b="1" i="1" u="sng" dirty="0">
              <a:solidFill>
                <a:schemeClr val="tx1"/>
              </a:solidFill>
            </a:endParaRPr>
          </a:p>
          <a:p>
            <a:pPr marL="0" indent="0" algn="just">
              <a:spcBef>
                <a:spcPts val="0"/>
              </a:spcBef>
              <a:buNone/>
              <a:defRPr/>
            </a:pPr>
            <a:r>
              <a:rPr lang="en-GB" sz="1800" b="1" i="1" u="sng" dirty="0">
                <a:solidFill>
                  <a:schemeClr val="tx1"/>
                </a:solidFill>
              </a:rPr>
              <a:t>BE1</a:t>
            </a:r>
            <a:r>
              <a:rPr lang="en-GB" sz="1800" dirty="0">
                <a:solidFill>
                  <a:schemeClr val="tx1"/>
                </a:solidFill>
              </a:rPr>
              <a:t> – </a:t>
            </a:r>
            <a:r>
              <a:rPr lang="en-GB" sz="1800" b="1" dirty="0">
                <a:solidFill>
                  <a:schemeClr val="tx1"/>
                </a:solidFill>
              </a:rPr>
              <a:t>UNINA </a:t>
            </a:r>
            <a:r>
              <a:rPr lang="en-GB" sz="1800" dirty="0">
                <a:solidFill>
                  <a:schemeClr val="tx1"/>
                </a:solidFill>
              </a:rPr>
              <a:t>- </a:t>
            </a:r>
            <a:r>
              <a:rPr lang="en-US" sz="1800" i="1" dirty="0">
                <a:solidFill>
                  <a:schemeClr val="tx1"/>
                </a:solidFill>
              </a:rPr>
              <a:t>UNIVERSITÀ</a:t>
            </a:r>
            <a:r>
              <a:rPr lang="it-IT" sz="1800" i="1" dirty="0">
                <a:solidFill>
                  <a:schemeClr val="tx1"/>
                </a:solidFill>
              </a:rPr>
              <a:t> DEGLI STUDI DI NAPOLI FEDERICO II. </a:t>
            </a:r>
            <a:r>
              <a:rPr lang="en-GB" sz="1800" dirty="0">
                <a:solidFill>
                  <a:schemeClr val="tx1"/>
                </a:solidFill>
              </a:rPr>
              <a:t>– </a:t>
            </a:r>
            <a:r>
              <a:rPr lang="en-GB" sz="1800" b="1" u="sng" dirty="0">
                <a:solidFill>
                  <a:schemeClr val="tx1"/>
                </a:solidFill>
              </a:rPr>
              <a:t>Italy,</a:t>
            </a:r>
          </a:p>
          <a:p>
            <a:pPr marL="0" indent="0" algn="just">
              <a:spcBef>
                <a:spcPts val="0"/>
              </a:spcBef>
              <a:buNone/>
              <a:defRPr/>
            </a:pPr>
            <a:r>
              <a:rPr lang="it-IT" sz="1800" dirty="0">
                <a:hlinkClick r:id="rId4"/>
              </a:rPr>
              <a:t>http://www.unina.it/</a:t>
            </a:r>
          </a:p>
          <a:p>
            <a:pPr marL="0" indent="0" algn="just">
              <a:spcBef>
                <a:spcPts val="0"/>
              </a:spcBef>
              <a:buNone/>
              <a:defRPr/>
            </a:pPr>
            <a:r>
              <a:rPr lang="en-GB" sz="1800" dirty="0">
                <a:solidFill>
                  <a:schemeClr val="tx1"/>
                </a:solidFill>
              </a:rPr>
              <a:t>.</a:t>
            </a:r>
            <a:r>
              <a:rPr lang="en-GB" sz="1800" dirty="0">
                <a:solidFill>
                  <a:schemeClr val="accent6">
                    <a:lumMod val="75000"/>
                  </a:schemeClr>
                </a:solidFill>
              </a:rPr>
              <a:t> </a:t>
            </a:r>
            <a:endParaRPr lang="el-GR" sz="1600" dirty="0">
              <a:solidFill>
                <a:schemeClr val="accent6">
                  <a:lumMod val="75000"/>
                </a:schemeClr>
              </a:solidFill>
            </a:endParaRPr>
          </a:p>
          <a:p>
            <a:pPr marL="0" indent="0" algn="just">
              <a:spcBef>
                <a:spcPts val="0"/>
              </a:spcBef>
              <a:buNone/>
              <a:defRPr/>
            </a:pPr>
            <a:r>
              <a:rPr lang="en-US" sz="1800" b="1" i="1" u="sng" dirty="0">
                <a:solidFill>
                  <a:schemeClr val="tx1"/>
                </a:solidFill>
              </a:rPr>
              <a:t>BE2</a:t>
            </a:r>
            <a:r>
              <a:rPr lang="en-US" sz="1800" dirty="0">
                <a:solidFill>
                  <a:schemeClr val="tx1"/>
                </a:solidFill>
              </a:rPr>
              <a:t> – </a:t>
            </a:r>
            <a:r>
              <a:rPr lang="en-US" sz="1800" b="1" dirty="0">
                <a:solidFill>
                  <a:schemeClr val="tx1"/>
                </a:solidFill>
              </a:rPr>
              <a:t>CTFC </a:t>
            </a:r>
            <a:r>
              <a:rPr lang="en-US" sz="1800" dirty="0">
                <a:solidFill>
                  <a:schemeClr val="tx1"/>
                </a:solidFill>
              </a:rPr>
              <a:t>- </a:t>
            </a:r>
            <a:r>
              <a:rPr lang="en-US" sz="1800" i="1" dirty="0">
                <a:solidFill>
                  <a:schemeClr val="tx1"/>
                </a:solidFill>
              </a:rPr>
              <a:t>CONSORCI CENTRE DE CIENCIA I TECNOLOGIA FORESTAL DE CATALUNYA </a:t>
            </a:r>
            <a:r>
              <a:rPr lang="en-US" sz="1800" dirty="0">
                <a:solidFill>
                  <a:schemeClr val="tx1"/>
                </a:solidFill>
              </a:rPr>
              <a:t>– </a:t>
            </a:r>
            <a:r>
              <a:rPr lang="en-US" sz="1800" b="1" u="sng" dirty="0">
                <a:solidFill>
                  <a:schemeClr val="tx1"/>
                </a:solidFill>
              </a:rPr>
              <a:t>Spain</a:t>
            </a:r>
            <a:r>
              <a:rPr lang="en-US" sz="1800" dirty="0">
                <a:solidFill>
                  <a:schemeClr val="tx1"/>
                </a:solidFill>
              </a:rPr>
              <a:t>, http://</a:t>
            </a:r>
            <a:r>
              <a:rPr lang="en-US" sz="1800" dirty="0">
                <a:hlinkClick r:id="rId5"/>
              </a:rPr>
              <a:t>www.ctfc.cat/en/</a:t>
            </a:r>
            <a:endParaRPr lang="en-US" sz="1800" dirty="0"/>
          </a:p>
          <a:p>
            <a:pPr marL="0" indent="0" algn="just">
              <a:spcBef>
                <a:spcPts val="0"/>
              </a:spcBef>
              <a:buNone/>
              <a:defRPr/>
            </a:pPr>
            <a:r>
              <a:rPr lang="en-US" sz="1800" dirty="0"/>
              <a:t> </a:t>
            </a:r>
            <a:endParaRPr lang="en-US" sz="1600" dirty="0">
              <a:solidFill>
                <a:schemeClr val="accent6">
                  <a:lumMod val="75000"/>
                </a:schemeClr>
              </a:solidFill>
            </a:endParaRPr>
          </a:p>
          <a:p>
            <a:pPr marL="0" indent="0" algn="just">
              <a:spcBef>
                <a:spcPts val="0"/>
              </a:spcBef>
              <a:buNone/>
              <a:defRPr/>
            </a:pPr>
            <a:r>
              <a:rPr lang="en-GB" sz="1800" b="1" i="1" u="sng" dirty="0">
                <a:solidFill>
                  <a:schemeClr val="tx1"/>
                </a:solidFill>
              </a:rPr>
              <a:t>BE3</a:t>
            </a:r>
            <a:r>
              <a:rPr lang="en-GB" sz="1800" dirty="0">
                <a:solidFill>
                  <a:schemeClr val="tx1"/>
                </a:solidFill>
              </a:rPr>
              <a:t> – </a:t>
            </a:r>
            <a:r>
              <a:rPr lang="en-GB" sz="1800" b="1" dirty="0">
                <a:solidFill>
                  <a:schemeClr val="tx1"/>
                </a:solidFill>
              </a:rPr>
              <a:t>DEMETER </a:t>
            </a:r>
            <a:r>
              <a:rPr lang="en-GB" sz="1800" dirty="0">
                <a:solidFill>
                  <a:schemeClr val="tx1"/>
                </a:solidFill>
              </a:rPr>
              <a:t>- </a:t>
            </a:r>
            <a:r>
              <a:rPr lang="en-GB" sz="1800" i="1" dirty="0">
                <a:solidFill>
                  <a:schemeClr val="tx1"/>
                </a:solidFill>
              </a:rPr>
              <a:t>ELLINIKOS GEORGIKOS ORGANISMOS – DIMITRA </a:t>
            </a:r>
            <a:r>
              <a:rPr lang="en-GB" sz="1800" dirty="0">
                <a:solidFill>
                  <a:schemeClr val="tx1"/>
                </a:solidFill>
              </a:rPr>
              <a:t>– </a:t>
            </a:r>
            <a:r>
              <a:rPr lang="en-GB" sz="1800" b="1" u="sng" dirty="0">
                <a:solidFill>
                  <a:schemeClr val="tx1"/>
                </a:solidFill>
              </a:rPr>
              <a:t>Greece</a:t>
            </a:r>
            <a:r>
              <a:rPr lang="en-GB" sz="1800" dirty="0">
                <a:solidFill>
                  <a:schemeClr val="tx1"/>
                </a:solidFill>
              </a:rPr>
              <a:t>, </a:t>
            </a:r>
            <a:r>
              <a:rPr lang="en-GB" sz="1800" dirty="0">
                <a:solidFill>
                  <a:schemeClr val="tx1"/>
                </a:solidFill>
                <a:hlinkClick r:id="rId6"/>
              </a:rPr>
              <a:t>http://</a:t>
            </a:r>
            <a:r>
              <a:rPr lang="it-IT" sz="1800" dirty="0">
                <a:hlinkClick r:id="rId7"/>
              </a:rPr>
              <a:t>www.agreri.gr</a:t>
            </a:r>
            <a:r>
              <a:rPr lang="en-GB" sz="1800" dirty="0">
                <a:solidFill>
                  <a:schemeClr val="tx1"/>
                </a:solidFill>
              </a:rPr>
              <a:t>  </a:t>
            </a:r>
            <a:r>
              <a:rPr lang="en-US" sz="1600" dirty="0">
                <a:solidFill>
                  <a:schemeClr val="tx2">
                    <a:lumMod val="60000"/>
                    <a:lumOff val="40000"/>
                  </a:schemeClr>
                </a:solidFill>
              </a:rPr>
              <a:t> </a:t>
            </a:r>
          </a:p>
          <a:p>
            <a:pPr marL="0" indent="0" algn="just">
              <a:spcBef>
                <a:spcPts val="0"/>
              </a:spcBef>
              <a:buFont typeface="Arial" pitchFamily="34" charset="0"/>
              <a:buNone/>
              <a:defRPr/>
            </a:pPr>
            <a:r>
              <a:rPr lang="en-US" sz="1600" dirty="0">
                <a:solidFill>
                  <a:schemeClr val="accent6">
                    <a:lumMod val="75000"/>
                  </a:schemeClr>
                </a:solidFill>
              </a:rPr>
              <a:t>. </a:t>
            </a:r>
          </a:p>
          <a:p>
            <a:pPr marL="0" indent="0" algn="just">
              <a:spcBef>
                <a:spcPts val="0"/>
              </a:spcBef>
              <a:buNone/>
              <a:defRPr/>
            </a:pPr>
            <a:r>
              <a:rPr lang="it-IT" sz="1800" b="1" i="1" u="sng" dirty="0">
                <a:solidFill>
                  <a:schemeClr val="tx1"/>
                </a:solidFill>
              </a:rPr>
              <a:t>BE4</a:t>
            </a:r>
            <a:r>
              <a:rPr lang="it-IT" sz="1800" dirty="0">
                <a:solidFill>
                  <a:schemeClr val="tx1"/>
                </a:solidFill>
              </a:rPr>
              <a:t> – </a:t>
            </a:r>
            <a:r>
              <a:rPr lang="it-IT" sz="1800" b="1" dirty="0">
                <a:solidFill>
                  <a:schemeClr val="tx1"/>
                </a:solidFill>
              </a:rPr>
              <a:t>ISA </a:t>
            </a:r>
            <a:r>
              <a:rPr lang="it-IT" sz="1800" dirty="0">
                <a:solidFill>
                  <a:schemeClr val="tx1"/>
                </a:solidFill>
              </a:rPr>
              <a:t>– </a:t>
            </a:r>
            <a:r>
              <a:rPr lang="it-IT" sz="1800" i="1" dirty="0">
                <a:solidFill>
                  <a:schemeClr val="tx1"/>
                </a:solidFill>
              </a:rPr>
              <a:t>INSTITUTO SUPERIOR DE AGRONOMIA </a:t>
            </a:r>
            <a:r>
              <a:rPr lang="it-IT" sz="1800" dirty="0">
                <a:solidFill>
                  <a:schemeClr val="tx1"/>
                </a:solidFill>
              </a:rPr>
              <a:t>- </a:t>
            </a:r>
            <a:r>
              <a:rPr lang="it-IT" sz="1800" b="1" dirty="0">
                <a:solidFill>
                  <a:schemeClr val="tx1"/>
                </a:solidFill>
              </a:rPr>
              <a:t>Portugal</a:t>
            </a:r>
            <a:r>
              <a:rPr lang="it-IT" sz="1800" dirty="0">
                <a:solidFill>
                  <a:schemeClr val="tx1"/>
                </a:solidFill>
              </a:rPr>
              <a:t>,</a:t>
            </a:r>
          </a:p>
          <a:p>
            <a:pPr marL="0" indent="0" algn="just">
              <a:spcBef>
                <a:spcPts val="0"/>
              </a:spcBef>
              <a:buNone/>
              <a:defRPr/>
            </a:pPr>
            <a:r>
              <a:rPr lang="it-IT" sz="1800" dirty="0">
                <a:solidFill>
                  <a:schemeClr val="tx1"/>
                </a:solidFill>
                <a:hlinkClick r:id="rId8"/>
              </a:rPr>
              <a:t>https://www.isa.ulisboa.pt/</a:t>
            </a:r>
            <a:endParaRPr lang="it-IT" sz="1800" dirty="0">
              <a:solidFill>
                <a:schemeClr val="tx1"/>
              </a:solidFill>
            </a:endParaRPr>
          </a:p>
          <a:p>
            <a:pPr marL="0" indent="0" algn="just">
              <a:spcBef>
                <a:spcPts val="0"/>
              </a:spcBef>
              <a:buNone/>
              <a:defRPr/>
            </a:pPr>
            <a:endParaRPr lang="el-GR" sz="1600" dirty="0">
              <a:solidFill>
                <a:schemeClr val="tx2">
                  <a:lumMod val="60000"/>
                  <a:lumOff val="40000"/>
                </a:schemeClr>
              </a:solidFill>
            </a:endParaRPr>
          </a:p>
          <a:p>
            <a:pPr marL="0" indent="0" algn="just">
              <a:spcBef>
                <a:spcPts val="0"/>
              </a:spcBef>
              <a:buFont typeface="Arial" pitchFamily="34" charset="0"/>
              <a:buNone/>
              <a:defRPr/>
            </a:pPr>
            <a:endParaRPr lang="en-US" sz="1800" dirty="0"/>
          </a:p>
        </p:txBody>
      </p:sp>
      <p:cxnSp>
        <p:nvCxnSpPr>
          <p:cNvPr id="17" name="Connettore 1 16"/>
          <p:cNvCxnSpPr/>
          <p:nvPr/>
        </p:nvCxnSpPr>
        <p:spPr>
          <a:xfrm>
            <a:off x="144464" y="2999526"/>
            <a:ext cx="88947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CasellaDiTesto 3"/>
          <p:cNvSpPr txBox="1">
            <a:spLocks noChangeArrowheads="1"/>
          </p:cNvSpPr>
          <p:nvPr/>
        </p:nvSpPr>
        <p:spPr bwMode="auto">
          <a:xfrm>
            <a:off x="1156844" y="1385337"/>
            <a:ext cx="15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300"/>
              </a:spcAft>
              <a:buFont typeface="Arial" panose="020B0604020202020204" pitchFamily="34" charset="0"/>
              <a:buNone/>
            </a:pPr>
            <a:r>
              <a:rPr lang="en-US" altLang="it-IT" sz="1600" b="1" u="sng" dirty="0">
                <a:solidFill>
                  <a:schemeClr val="accent1">
                    <a:lumMod val="50000"/>
                  </a:schemeClr>
                </a:solidFill>
              </a:rPr>
              <a:t>Coordinator</a:t>
            </a:r>
            <a:r>
              <a:rPr lang="en-US" altLang="it-IT" sz="1600" b="1" u="sng" dirty="0">
                <a:solidFill>
                  <a:schemeClr val="tx2"/>
                </a:solidFill>
              </a:rPr>
              <a:t>:</a:t>
            </a:r>
          </a:p>
        </p:txBody>
      </p:sp>
      <p:sp>
        <p:nvSpPr>
          <p:cNvPr id="22" name="CasellaDiTesto 4"/>
          <p:cNvSpPr txBox="1">
            <a:spLocks noChangeArrowheads="1"/>
          </p:cNvSpPr>
          <p:nvPr/>
        </p:nvSpPr>
        <p:spPr bwMode="auto">
          <a:xfrm>
            <a:off x="1156843" y="3007935"/>
            <a:ext cx="15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600" b="1" u="sng" dirty="0">
                <a:solidFill>
                  <a:schemeClr val="accent1">
                    <a:lumMod val="50000"/>
                  </a:schemeClr>
                </a:solidFill>
              </a:rPr>
              <a:t>Partners</a:t>
            </a:r>
            <a:r>
              <a:rPr lang="en-US" altLang="it-IT" sz="1600" b="1" u="sng" dirty="0">
                <a:solidFill>
                  <a:schemeClr val="tx2"/>
                </a:solidFill>
              </a:rPr>
              <a:t>:</a:t>
            </a:r>
          </a:p>
        </p:txBody>
      </p:sp>
      <p:pic>
        <p:nvPicPr>
          <p:cNvPr id="4100" name="Picture 4" descr="Risultati immagini per unitu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41464" y="1782695"/>
            <a:ext cx="827906" cy="10376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sultati immagini per unin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1464" y="3575377"/>
            <a:ext cx="722823"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isultati immagini per ctfc"/>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33500" b="30833"/>
          <a:stretch/>
        </p:blipFill>
        <p:spPr bwMode="auto">
          <a:xfrm>
            <a:off x="101506" y="4540076"/>
            <a:ext cx="1064863" cy="37980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isultati immagini per agreri.gr"/>
          <p:cNvPicPr>
            <a:picLocks noChangeAspect="1" noChangeArrowheads="1"/>
          </p:cNvPicPr>
          <p:nvPr/>
        </p:nvPicPr>
        <p:blipFill rotWithShape="1">
          <a:blip r:embed="rId12">
            <a:extLst>
              <a:ext uri="{28A0092B-C50C-407E-A947-70E740481C1C}">
                <a14:useLocalDpi xmlns:a14="http://schemas.microsoft.com/office/drawing/2010/main" val="0"/>
              </a:ext>
            </a:extLst>
          </a:blip>
          <a:srcRect r="76963"/>
          <a:stretch/>
        </p:blipFill>
        <p:spPr bwMode="auto">
          <a:xfrm>
            <a:off x="169418" y="5168053"/>
            <a:ext cx="987425" cy="80962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isultati immagini per instituto superior de agronomia"/>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1556" r="72944" b="27778"/>
          <a:stretch/>
        </p:blipFill>
        <p:spPr bwMode="auto">
          <a:xfrm>
            <a:off x="336186" y="5886825"/>
            <a:ext cx="653888" cy="98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41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830997"/>
          </a:xfrm>
          <a:prstGeom prst="rect">
            <a:avLst/>
          </a:prstGeom>
          <a:solidFill>
            <a:schemeClr val="accent1">
              <a:lumMod val="50000"/>
            </a:schemeClr>
          </a:solidFill>
        </p:spPr>
        <p:txBody>
          <a:bodyPr wrap="square" rtlCol="0">
            <a:spAutoFit/>
          </a:bodyPr>
          <a:lstStyle/>
          <a:p>
            <a:endParaRPr lang="it-IT" sz="1600" dirty="0">
              <a:solidFill>
                <a:schemeClr val="accent1">
                  <a:lumMod val="50000"/>
                </a:schemeClr>
              </a:solidFill>
            </a:endParaRPr>
          </a:p>
          <a:p>
            <a:endParaRPr lang="it-IT" sz="1600" dirty="0">
              <a:solidFill>
                <a:schemeClr val="accent1">
                  <a:lumMod val="50000"/>
                </a:schemeClr>
              </a:solidFill>
            </a:endParaRPr>
          </a:p>
          <a:p>
            <a:r>
              <a:rPr lang="it-IT" sz="1600" dirty="0" err="1">
                <a:solidFill>
                  <a:schemeClr val="accent1">
                    <a:lumMod val="50000"/>
                  </a:schemeClr>
                </a:solidFill>
              </a:rPr>
              <a:t>gy</a:t>
            </a:r>
            <a:endParaRPr lang="it-IT" sz="1600" dirty="0">
              <a:solidFill>
                <a:schemeClr val="accent1">
                  <a:lumMod val="50000"/>
                </a:schemeClr>
              </a:solidFill>
            </a:endParaRPr>
          </a:p>
        </p:txBody>
      </p:sp>
      <p:sp>
        <p:nvSpPr>
          <p:cNvPr id="11" name="Footer Placeholder 5"/>
          <p:cNvSpPr>
            <a:spLocks noGrp="1"/>
          </p:cNvSpPr>
          <p:nvPr/>
        </p:nvSpPr>
        <p:spPr bwMode="auto">
          <a:xfrm>
            <a:off x="4943475" y="204923"/>
            <a:ext cx="4200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914377">
              <a:spcBef>
                <a:spcPct val="0"/>
              </a:spcBef>
              <a:buNone/>
            </a:pPr>
            <a:r>
              <a:rPr lang="en-US" altLang="it-IT" sz="1600" dirty="0">
                <a:solidFill>
                  <a:schemeClr val="bg1"/>
                </a:solidFill>
                <a:latin typeface="+mj-lt"/>
              </a:rPr>
              <a:t>Kick-off meeting, Brussels, 28-01-2019</a:t>
            </a:r>
          </a:p>
        </p:txBody>
      </p:sp>
      <p:pic>
        <p:nvPicPr>
          <p:cNvPr id="6" name="Immagine 5"/>
          <p:cNvPicPr>
            <a:picLocks noChangeAspect="1"/>
          </p:cNvPicPr>
          <p:nvPr/>
        </p:nvPicPr>
        <p:blipFill>
          <a:blip r:embed="rId2"/>
          <a:stretch>
            <a:fillRect/>
          </a:stretch>
        </p:blipFill>
        <p:spPr>
          <a:xfrm>
            <a:off x="0" y="-39326"/>
            <a:ext cx="2065545" cy="870326"/>
          </a:xfrm>
          <a:prstGeom prst="rect">
            <a:avLst/>
          </a:prstGeom>
        </p:spPr>
      </p:pic>
      <p:sp>
        <p:nvSpPr>
          <p:cNvPr id="8" name="Title 1"/>
          <p:cNvSpPr txBox="1">
            <a:spLocks/>
          </p:cNvSpPr>
          <p:nvPr/>
        </p:nvSpPr>
        <p:spPr>
          <a:xfrm>
            <a:off x="611188" y="1035920"/>
            <a:ext cx="8229600" cy="7651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eaLnBrk="1" hangingPunct="1">
              <a:defRPr/>
            </a:pPr>
            <a:r>
              <a:rPr lang="en-US" sz="3200" b="1" dirty="0">
                <a:solidFill>
                  <a:schemeClr val="accent1">
                    <a:lumMod val="50000"/>
                  </a:schemeClr>
                </a:solidFill>
                <a:latin typeface=""/>
                <a:ea typeface="+mn-ea"/>
                <a:cs typeface="+mn-cs"/>
              </a:rPr>
              <a:t>2. Basic project data</a:t>
            </a:r>
            <a:endParaRPr lang="el-GR" sz="3200" b="1" dirty="0">
              <a:solidFill>
                <a:schemeClr val="accent1">
                  <a:lumMod val="50000"/>
                </a:schemeClr>
              </a:solidFill>
              <a:latin typeface=""/>
              <a:ea typeface="+mn-ea"/>
              <a:cs typeface="+mn-cs"/>
            </a:endParaRPr>
          </a:p>
        </p:txBody>
      </p:sp>
      <p:sp>
        <p:nvSpPr>
          <p:cNvPr id="10" name="Content Placeholder 2"/>
          <p:cNvSpPr txBox="1">
            <a:spLocks/>
          </p:cNvSpPr>
          <p:nvPr/>
        </p:nvSpPr>
        <p:spPr bwMode="auto">
          <a:xfrm>
            <a:off x="750888" y="1967782"/>
            <a:ext cx="79502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Arial" panose="020B0604020202020204" pitchFamily="34" charset="0"/>
              <a:buNone/>
              <a:defRPr/>
            </a:pPr>
            <a:r>
              <a:rPr lang="en-US" altLang="it-IT" sz="2400" b="1" dirty="0">
                <a:cs typeface="Calibri" panose="020F0502020204030204" pitchFamily="34" charset="0"/>
              </a:rPr>
              <a:t>Activity: </a:t>
            </a:r>
            <a:r>
              <a:rPr lang="en-US" altLang="it-IT" sz="2400" b="1" dirty="0">
                <a:solidFill>
                  <a:schemeClr val="accent1">
                    <a:lumMod val="50000"/>
                  </a:schemeClr>
                </a:solidFill>
                <a:cs typeface="Calibri" panose="020F0502020204030204" pitchFamily="34" charset="0"/>
              </a:rPr>
              <a:t>Prevention</a:t>
            </a:r>
          </a:p>
          <a:p>
            <a:pPr algn="just">
              <a:spcBef>
                <a:spcPct val="0"/>
              </a:spcBef>
              <a:buFont typeface="Arial" panose="020B0604020202020204" pitchFamily="34" charset="0"/>
              <a:buNone/>
              <a:defRPr/>
            </a:pPr>
            <a:endParaRPr lang="en-US" altLang="it-IT" sz="2400" b="1" dirty="0">
              <a:cs typeface="Calibri" panose="020F0502020204030204" pitchFamily="34" charset="0"/>
            </a:endParaRPr>
          </a:p>
          <a:p>
            <a:pPr algn="just">
              <a:spcBef>
                <a:spcPct val="0"/>
              </a:spcBef>
              <a:buFont typeface="Arial" panose="020B0604020202020204" pitchFamily="34" charset="0"/>
              <a:buNone/>
              <a:defRPr/>
            </a:pPr>
            <a:r>
              <a:rPr lang="en-US" altLang="it-IT" sz="2400" b="1" dirty="0">
                <a:cs typeface="Calibri" panose="020F0502020204030204" pitchFamily="34" charset="0"/>
              </a:rPr>
              <a:t>Duration: </a:t>
            </a:r>
            <a:r>
              <a:rPr lang="en-US" altLang="it-IT" sz="2400" b="1" dirty="0">
                <a:solidFill>
                  <a:schemeClr val="accent1">
                    <a:lumMod val="50000"/>
                  </a:schemeClr>
                </a:solidFill>
                <a:cs typeface="Calibri" panose="020F0502020204030204" pitchFamily="34" charset="0"/>
              </a:rPr>
              <a:t>24 months</a:t>
            </a:r>
          </a:p>
          <a:p>
            <a:pPr algn="just">
              <a:spcBef>
                <a:spcPct val="0"/>
              </a:spcBef>
              <a:buFont typeface="Arial" panose="020B0604020202020204" pitchFamily="34" charset="0"/>
              <a:buNone/>
              <a:defRPr/>
            </a:pPr>
            <a:endParaRPr lang="en-US" altLang="it-IT" sz="2400" dirty="0">
              <a:cs typeface="Calibri" panose="020F0502020204030204" pitchFamily="34" charset="0"/>
            </a:endParaRPr>
          </a:p>
          <a:p>
            <a:pPr algn="just">
              <a:spcBef>
                <a:spcPct val="0"/>
              </a:spcBef>
              <a:buFont typeface="Arial" panose="020B0604020202020204" pitchFamily="34" charset="0"/>
              <a:buNone/>
              <a:defRPr/>
            </a:pPr>
            <a:r>
              <a:rPr lang="en-US" altLang="it-IT" sz="2400" b="1" dirty="0">
                <a:cs typeface="Calibri" panose="020F0502020204030204" pitchFamily="34" charset="0"/>
              </a:rPr>
              <a:t>Starting date: </a:t>
            </a:r>
            <a:r>
              <a:rPr lang="en-US" altLang="it-IT" sz="2400" b="1" dirty="0">
                <a:solidFill>
                  <a:schemeClr val="accent1">
                    <a:lumMod val="50000"/>
                  </a:schemeClr>
                </a:solidFill>
                <a:cs typeface="Calibri" panose="020F0502020204030204" pitchFamily="34" charset="0"/>
              </a:rPr>
              <a:t>01-02-2019</a:t>
            </a:r>
          </a:p>
          <a:p>
            <a:pPr algn="just">
              <a:spcBef>
                <a:spcPct val="0"/>
              </a:spcBef>
              <a:buFont typeface="Arial" panose="020B0604020202020204" pitchFamily="34" charset="0"/>
              <a:buNone/>
              <a:defRPr/>
            </a:pPr>
            <a:endParaRPr lang="en-US" altLang="it-IT" sz="2400" dirty="0">
              <a:cs typeface="Calibri" panose="020F0502020204030204" pitchFamily="34" charset="0"/>
            </a:endParaRPr>
          </a:p>
          <a:p>
            <a:pPr algn="just">
              <a:spcBef>
                <a:spcPct val="0"/>
              </a:spcBef>
              <a:buNone/>
              <a:defRPr/>
            </a:pPr>
            <a:r>
              <a:rPr lang="en-US" altLang="it-IT" sz="2400" b="1" dirty="0">
                <a:cs typeface="Calibri" panose="020F0502020204030204" pitchFamily="34" charset="0"/>
              </a:rPr>
              <a:t>Total eligible cost</a:t>
            </a:r>
            <a:r>
              <a:rPr lang="en-US" altLang="it-IT" sz="2400" dirty="0">
                <a:cs typeface="Calibri" panose="020F0502020204030204" pitchFamily="34" charset="0"/>
              </a:rPr>
              <a:t>:</a:t>
            </a:r>
            <a:r>
              <a:rPr lang="en-US" altLang="it-IT" sz="2400" b="1" dirty="0">
                <a:cs typeface="Calibri" panose="020F0502020204030204" pitchFamily="34" charset="0"/>
              </a:rPr>
              <a:t> </a:t>
            </a:r>
            <a:r>
              <a:rPr lang="en-US" altLang="it-IT" sz="2400" b="1" dirty="0">
                <a:solidFill>
                  <a:schemeClr val="accent1">
                    <a:lumMod val="50000"/>
                  </a:schemeClr>
                </a:solidFill>
                <a:cs typeface="Calibri" panose="020F0502020204030204" pitchFamily="34" charset="0"/>
              </a:rPr>
              <a:t>€ </a:t>
            </a:r>
            <a:r>
              <a:rPr lang="it-IT" sz="2400" b="1" dirty="0">
                <a:solidFill>
                  <a:schemeClr val="accent1">
                    <a:lumMod val="50000"/>
                  </a:schemeClr>
                </a:solidFill>
                <a:cs typeface="Calibri" panose="020F0502020204030204" pitchFamily="34" charset="0"/>
              </a:rPr>
              <a:t>662,522.60 </a:t>
            </a:r>
            <a:endParaRPr lang="en-US" altLang="it-IT" sz="2400" b="1" dirty="0">
              <a:solidFill>
                <a:schemeClr val="accent1">
                  <a:lumMod val="50000"/>
                </a:schemeClr>
              </a:solidFill>
              <a:cs typeface="Calibri" panose="020F0502020204030204" pitchFamily="34" charset="0"/>
            </a:endParaRPr>
          </a:p>
          <a:p>
            <a:pPr algn="just">
              <a:spcBef>
                <a:spcPct val="0"/>
              </a:spcBef>
              <a:buFont typeface="Arial" panose="020B0604020202020204" pitchFamily="34" charset="0"/>
              <a:buNone/>
              <a:defRPr/>
            </a:pPr>
            <a:endParaRPr lang="en-US" altLang="it-IT" sz="2400" b="1" dirty="0">
              <a:cs typeface="Calibri" panose="020F0502020204030204" pitchFamily="34" charset="0"/>
            </a:endParaRPr>
          </a:p>
          <a:p>
            <a:pPr algn="just">
              <a:spcBef>
                <a:spcPct val="0"/>
              </a:spcBef>
              <a:buNone/>
              <a:defRPr/>
            </a:pPr>
            <a:r>
              <a:rPr lang="en-US" altLang="it-IT" sz="2400" b="1" dirty="0">
                <a:cs typeface="Calibri" panose="020F0502020204030204" pitchFamily="34" charset="0"/>
              </a:rPr>
              <a:t>EC contribution</a:t>
            </a:r>
            <a:r>
              <a:rPr lang="en-US" altLang="it-IT" sz="2400" dirty="0">
                <a:cs typeface="Calibri" panose="020F0502020204030204" pitchFamily="34" charset="0"/>
              </a:rPr>
              <a:t>: </a:t>
            </a:r>
            <a:r>
              <a:rPr lang="en-US" altLang="it-IT" sz="2400" b="1" dirty="0">
                <a:solidFill>
                  <a:schemeClr val="accent1">
                    <a:lumMod val="50000"/>
                  </a:schemeClr>
                </a:solidFill>
                <a:cs typeface="Calibri" panose="020F0502020204030204" pitchFamily="34" charset="0"/>
              </a:rPr>
              <a:t>€</a:t>
            </a:r>
            <a:r>
              <a:rPr lang="en-US" altLang="it-IT" sz="2400" b="1" dirty="0">
                <a:solidFill>
                  <a:schemeClr val="accent1">
                    <a:lumMod val="75000"/>
                  </a:schemeClr>
                </a:solidFill>
                <a:cs typeface="Calibri" panose="020F0502020204030204" pitchFamily="34" charset="0"/>
              </a:rPr>
              <a:t> </a:t>
            </a:r>
            <a:r>
              <a:rPr lang="en-US" altLang="it-IT" sz="2400" b="1" dirty="0">
                <a:solidFill>
                  <a:schemeClr val="accent1">
                    <a:lumMod val="50000"/>
                  </a:schemeClr>
                </a:solidFill>
                <a:cs typeface="Calibri" panose="020F0502020204030204" pitchFamily="34" charset="0"/>
              </a:rPr>
              <a:t>496,891.58</a:t>
            </a:r>
          </a:p>
          <a:p>
            <a:pPr algn="just">
              <a:spcBef>
                <a:spcPct val="0"/>
              </a:spcBef>
              <a:buNone/>
              <a:defRPr/>
            </a:pPr>
            <a:endParaRPr lang="en-US" altLang="it-IT" sz="2400" dirty="0">
              <a:cs typeface="Calibri" panose="020F0502020204030204" pitchFamily="34" charset="0"/>
            </a:endParaRPr>
          </a:p>
          <a:p>
            <a:pPr algn="just">
              <a:spcBef>
                <a:spcPct val="0"/>
              </a:spcBef>
              <a:buFont typeface="Arial" panose="020B0604020202020204" pitchFamily="34" charset="0"/>
              <a:buNone/>
              <a:defRPr/>
            </a:pPr>
            <a:r>
              <a:rPr lang="en-US" altLang="it-IT" sz="2400" b="1" dirty="0">
                <a:cs typeface="Calibri" panose="020F0502020204030204" pitchFamily="34" charset="0"/>
              </a:rPr>
              <a:t>Financing rate</a:t>
            </a:r>
            <a:r>
              <a:rPr lang="en-US" altLang="it-IT" sz="2400" dirty="0">
                <a:cs typeface="Calibri" panose="020F0502020204030204" pitchFamily="34" charset="0"/>
              </a:rPr>
              <a:t>: </a:t>
            </a:r>
            <a:r>
              <a:rPr lang="en-US" altLang="it-IT" sz="2400" b="1" dirty="0">
                <a:solidFill>
                  <a:schemeClr val="accent1">
                    <a:lumMod val="50000"/>
                  </a:schemeClr>
                </a:solidFill>
                <a:cs typeface="Calibri" panose="020F0502020204030204" pitchFamily="34" charset="0"/>
              </a:rPr>
              <a:t>75 %</a:t>
            </a:r>
          </a:p>
          <a:p>
            <a:pPr algn="just">
              <a:spcBef>
                <a:spcPct val="0"/>
              </a:spcBef>
              <a:buFont typeface="Arial" panose="020B0604020202020204" pitchFamily="34" charset="0"/>
              <a:buNone/>
              <a:defRPr/>
            </a:pPr>
            <a:endParaRPr lang="en-US" altLang="it-IT" sz="2000" dirty="0">
              <a:latin typeface="Trebuchet MS" panose="020B0603020202020204" pitchFamily="34" charset="0"/>
            </a:endParaRPr>
          </a:p>
          <a:p>
            <a:pPr algn="just">
              <a:spcBef>
                <a:spcPct val="0"/>
              </a:spcBef>
              <a:buFont typeface="Arial" panose="020B0604020202020204" pitchFamily="34" charset="0"/>
              <a:buNone/>
              <a:defRPr/>
            </a:pPr>
            <a:endParaRPr lang="en-US" altLang="it-IT" sz="2000" dirty="0">
              <a:latin typeface="Trebuchet MS" panose="020B0603020202020204" pitchFamily="34" charset="0"/>
            </a:endParaRPr>
          </a:p>
        </p:txBody>
      </p:sp>
    </p:spTree>
    <p:extLst>
      <p:ext uri="{BB962C8B-B14F-4D97-AF65-F5344CB8AC3E}">
        <p14:creationId xmlns:p14="http://schemas.microsoft.com/office/powerpoint/2010/main" val="121439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830997"/>
          </a:xfrm>
          <a:prstGeom prst="rect">
            <a:avLst/>
          </a:prstGeom>
          <a:solidFill>
            <a:schemeClr val="accent1">
              <a:lumMod val="50000"/>
            </a:schemeClr>
          </a:solidFill>
        </p:spPr>
        <p:txBody>
          <a:bodyPr wrap="square" rtlCol="0">
            <a:spAutoFit/>
          </a:bodyPr>
          <a:lstStyle/>
          <a:p>
            <a:endParaRPr lang="it-IT" sz="1600" dirty="0">
              <a:solidFill>
                <a:schemeClr val="accent1">
                  <a:lumMod val="50000"/>
                </a:schemeClr>
              </a:solidFill>
            </a:endParaRPr>
          </a:p>
          <a:p>
            <a:endParaRPr lang="it-IT" sz="1600" dirty="0">
              <a:solidFill>
                <a:schemeClr val="accent1">
                  <a:lumMod val="50000"/>
                </a:schemeClr>
              </a:solidFill>
            </a:endParaRPr>
          </a:p>
          <a:p>
            <a:r>
              <a:rPr lang="it-IT" sz="1600" dirty="0" err="1">
                <a:solidFill>
                  <a:schemeClr val="accent1">
                    <a:lumMod val="50000"/>
                  </a:schemeClr>
                </a:solidFill>
              </a:rPr>
              <a:t>gy</a:t>
            </a:r>
            <a:endParaRPr lang="it-IT" sz="1600" dirty="0">
              <a:solidFill>
                <a:schemeClr val="accent1">
                  <a:lumMod val="50000"/>
                </a:schemeClr>
              </a:solidFill>
            </a:endParaRPr>
          </a:p>
        </p:txBody>
      </p:sp>
      <p:sp>
        <p:nvSpPr>
          <p:cNvPr id="11" name="Footer Placeholder 5"/>
          <p:cNvSpPr>
            <a:spLocks noGrp="1"/>
          </p:cNvSpPr>
          <p:nvPr/>
        </p:nvSpPr>
        <p:spPr bwMode="auto">
          <a:xfrm>
            <a:off x="4943475" y="204923"/>
            <a:ext cx="4200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914377">
              <a:spcBef>
                <a:spcPct val="0"/>
              </a:spcBef>
              <a:buNone/>
            </a:pPr>
            <a:r>
              <a:rPr lang="en-US" altLang="it-IT" sz="1600" dirty="0">
                <a:solidFill>
                  <a:schemeClr val="bg1"/>
                </a:solidFill>
                <a:latin typeface="+mj-lt"/>
              </a:rPr>
              <a:t>Kick-off meeting, Brussels, 28-01-2019</a:t>
            </a:r>
          </a:p>
        </p:txBody>
      </p:sp>
      <p:pic>
        <p:nvPicPr>
          <p:cNvPr id="6" name="Immagine 5"/>
          <p:cNvPicPr>
            <a:picLocks noChangeAspect="1"/>
          </p:cNvPicPr>
          <p:nvPr/>
        </p:nvPicPr>
        <p:blipFill>
          <a:blip r:embed="rId2"/>
          <a:stretch>
            <a:fillRect/>
          </a:stretch>
        </p:blipFill>
        <p:spPr>
          <a:xfrm>
            <a:off x="0" y="-39326"/>
            <a:ext cx="2065545" cy="870326"/>
          </a:xfrm>
          <a:prstGeom prst="rect">
            <a:avLst/>
          </a:prstGeom>
        </p:spPr>
      </p:pic>
      <p:sp>
        <p:nvSpPr>
          <p:cNvPr id="7" name="Title 1"/>
          <p:cNvSpPr txBox="1">
            <a:spLocks/>
          </p:cNvSpPr>
          <p:nvPr/>
        </p:nvSpPr>
        <p:spPr>
          <a:xfrm>
            <a:off x="457199" y="933458"/>
            <a:ext cx="8229600" cy="7651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defRPr/>
            </a:pPr>
            <a:r>
              <a:rPr lang="en-US" sz="3600" b="1" dirty="0">
                <a:solidFill>
                  <a:schemeClr val="accent1">
                    <a:lumMod val="50000"/>
                  </a:schemeClr>
                </a:solidFill>
                <a:latin typeface=""/>
                <a:ea typeface="+mn-ea"/>
                <a:cs typeface="+mn-cs"/>
              </a:rPr>
              <a:t>3.</a:t>
            </a:r>
            <a:r>
              <a:rPr lang="en-US" sz="3600" dirty="0">
                <a:solidFill>
                  <a:schemeClr val="accent1">
                    <a:lumMod val="50000"/>
                  </a:schemeClr>
                </a:solidFill>
              </a:rPr>
              <a:t> </a:t>
            </a:r>
            <a:r>
              <a:rPr lang="en-US" sz="3600" b="1" dirty="0">
                <a:solidFill>
                  <a:schemeClr val="accent1">
                    <a:lumMod val="50000"/>
                  </a:schemeClr>
                </a:solidFill>
                <a:latin typeface=""/>
                <a:ea typeface="+mn-ea"/>
                <a:cs typeface="+mn-cs"/>
              </a:rPr>
              <a:t>Background</a:t>
            </a:r>
            <a:endParaRPr lang="el-GR" sz="3600" b="1" dirty="0">
              <a:solidFill>
                <a:schemeClr val="accent1">
                  <a:lumMod val="50000"/>
                </a:schemeClr>
              </a:solidFill>
              <a:latin typeface=""/>
              <a:ea typeface="+mn-ea"/>
              <a:cs typeface="+mn-cs"/>
            </a:endParaRPr>
          </a:p>
        </p:txBody>
      </p:sp>
      <p:sp>
        <p:nvSpPr>
          <p:cNvPr id="3" name="Rettangolo 2"/>
          <p:cNvSpPr/>
          <p:nvPr/>
        </p:nvSpPr>
        <p:spPr>
          <a:xfrm>
            <a:off x="235742" y="1698633"/>
            <a:ext cx="8672514" cy="5131405"/>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en-GB" sz="1700" dirty="0">
                <a:effectLst/>
                <a:latin typeface="Calibri "/>
                <a:ea typeface="Calibri" panose="020F0502020204030204" pitchFamily="34" charset="0"/>
                <a:cs typeface="Verdana" panose="020B0604030504040204" pitchFamily="34" charset="0"/>
              </a:rPr>
              <a:t>Despite a slight decrease in annual burnt area (around 0.25 million ha/year) many large fires (&gt;100 ha) still occur in Mediterranean fire-prone Countries, but also in eastern and northern EU </a:t>
            </a:r>
            <a:r>
              <a:rPr lang="en-GB" sz="1700" dirty="0">
                <a:latin typeface="Calibri "/>
                <a:ea typeface="Calibri" panose="020F0502020204030204" pitchFamily="34" charset="0"/>
                <a:cs typeface="Verdana" panose="020B0604030504040204" pitchFamily="34" charset="0"/>
              </a:rPr>
              <a:t>C</a:t>
            </a:r>
            <a:r>
              <a:rPr lang="en-GB" sz="1700" dirty="0">
                <a:effectLst/>
                <a:latin typeface="Calibri "/>
                <a:ea typeface="Calibri" panose="020F0502020204030204" pitchFamily="34" charset="0"/>
                <a:cs typeface="Verdana" panose="020B0604030504040204" pitchFamily="34" charset="0"/>
              </a:rPr>
              <a:t>ountries</a:t>
            </a:r>
          </a:p>
          <a:p>
            <a:pPr marL="285750" indent="-285750">
              <a:lnSpc>
                <a:spcPct val="107000"/>
              </a:lnSpc>
              <a:spcAft>
                <a:spcPts val="0"/>
              </a:spcAft>
              <a:buFont typeface="Arial" panose="020B0604020202020204" pitchFamily="34" charset="0"/>
              <a:buChar char="•"/>
            </a:pPr>
            <a:endParaRPr lang="en-GB" sz="1700" dirty="0">
              <a:latin typeface="Calibri "/>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US" sz="1700" dirty="0">
                <a:latin typeface="Calibri "/>
                <a:ea typeface="Calibri" panose="020F0502020204030204" pitchFamily="34" charset="0"/>
                <a:cs typeface="Verdana" panose="020B0604030504040204" pitchFamily="34" charset="0"/>
              </a:rPr>
              <a:t>Climate, socioeconomic and land use changes lead to increasing risk of large fires overwhelming the suppression capacity of any single Nation</a:t>
            </a:r>
          </a:p>
          <a:p>
            <a:pPr marL="285750" indent="-285750">
              <a:lnSpc>
                <a:spcPct val="107000"/>
              </a:lnSpc>
              <a:spcAft>
                <a:spcPts val="0"/>
              </a:spcAft>
              <a:buFont typeface="Arial" panose="020B0604020202020204" pitchFamily="34" charset="0"/>
              <a:buChar char="•"/>
            </a:pPr>
            <a:endParaRPr lang="en-US" sz="1700" dirty="0">
              <a:latin typeface="Calibri "/>
              <a:ea typeface="Calibri" panose="020F0502020204030204" pitchFamily="34" charset="0"/>
              <a:cs typeface="Verdana" panose="020B0604030504040204" pitchFamily="34" charset="0"/>
            </a:endParaRPr>
          </a:p>
          <a:p>
            <a:pPr marL="285750" indent="-285750">
              <a:lnSpc>
                <a:spcPct val="107000"/>
              </a:lnSpc>
              <a:spcAft>
                <a:spcPts val="0"/>
              </a:spcAft>
              <a:buFont typeface="Arial" panose="020B0604020202020204" pitchFamily="34" charset="0"/>
              <a:buChar char="•"/>
            </a:pPr>
            <a:r>
              <a:rPr lang="en-US" sz="1700" dirty="0">
                <a:latin typeface="Calibri "/>
                <a:ea typeface="Calibri" panose="020F0502020204030204" pitchFamily="34" charset="0"/>
                <a:cs typeface="Verdana" panose="020B0604030504040204" pitchFamily="34" charset="0"/>
              </a:rPr>
              <a:t>Fire management approaches, more oriented to suppression than prevention, have proven to be inefficient (or ineffective) in many cases, as was clear from the fire season 2017</a:t>
            </a:r>
          </a:p>
          <a:p>
            <a:pPr marL="285750" indent="-285750">
              <a:lnSpc>
                <a:spcPct val="107000"/>
              </a:lnSpc>
              <a:spcAft>
                <a:spcPts val="0"/>
              </a:spcAft>
              <a:buFont typeface="Arial" panose="020B0604020202020204" pitchFamily="34" charset="0"/>
              <a:buChar char="•"/>
            </a:pPr>
            <a:endParaRPr lang="en-US" sz="1700" dirty="0">
              <a:latin typeface="Calibri "/>
              <a:ea typeface="Calibri" panose="020F0502020204030204" pitchFamily="34" charset="0"/>
              <a:cs typeface="Verdana" panose="020B0604030504040204" pitchFamily="34" charset="0"/>
            </a:endParaRPr>
          </a:p>
          <a:p>
            <a:pPr marL="285750" indent="-285750">
              <a:lnSpc>
                <a:spcPct val="107000"/>
              </a:lnSpc>
              <a:spcAft>
                <a:spcPts val="0"/>
              </a:spcAft>
              <a:buFont typeface="Arial" panose="020B0604020202020204" pitchFamily="34" charset="0"/>
              <a:buChar char="•"/>
            </a:pPr>
            <a:r>
              <a:rPr lang="en-US" sz="1700" dirty="0">
                <a:latin typeface="Calibri "/>
                <a:ea typeface="Calibri" panose="020F0502020204030204" pitchFamily="34" charset="0"/>
                <a:cs typeface="Verdana" panose="020B0604030504040204" pitchFamily="34" charset="0"/>
              </a:rPr>
              <a:t>Wildfire prevention is not cost-effective, because of high technical costs and lack of resource optimization</a:t>
            </a:r>
          </a:p>
          <a:p>
            <a:pPr marL="285750" indent="-285750">
              <a:lnSpc>
                <a:spcPct val="107000"/>
              </a:lnSpc>
              <a:spcAft>
                <a:spcPts val="0"/>
              </a:spcAft>
              <a:buFont typeface="Arial" panose="020B0604020202020204" pitchFamily="34" charset="0"/>
              <a:buChar char="•"/>
            </a:pPr>
            <a:endParaRPr lang="en-US" sz="1700" dirty="0">
              <a:latin typeface="Calibri "/>
              <a:ea typeface="Calibri" panose="020F0502020204030204" pitchFamily="34" charset="0"/>
              <a:cs typeface="Verdana" panose="020B0604030504040204" pitchFamily="34" charset="0"/>
            </a:endParaRPr>
          </a:p>
          <a:p>
            <a:pPr marL="285750" indent="-285750">
              <a:lnSpc>
                <a:spcPct val="107000"/>
              </a:lnSpc>
              <a:spcAft>
                <a:spcPts val="0"/>
              </a:spcAft>
              <a:buFont typeface="Arial" panose="020B0604020202020204" pitchFamily="34" charset="0"/>
              <a:buChar char="•"/>
            </a:pPr>
            <a:r>
              <a:rPr lang="en-US" sz="1700" dirty="0">
                <a:latin typeface="Calibri "/>
                <a:ea typeface="Calibri" panose="020F0502020204030204" pitchFamily="34" charset="0"/>
                <a:cs typeface="Verdana" panose="020B0604030504040204" pitchFamily="34" charset="0"/>
              </a:rPr>
              <a:t>There is a need to identify, test and promote innovative approaches, techniques and tools to streamline prevention measures to preparedness and response capacity actions, and to integrate large fire risk management into forest, rural and </a:t>
            </a:r>
            <a:r>
              <a:rPr lang="en-US" sz="1700" dirty="0" err="1">
                <a:latin typeface="Calibri "/>
                <a:ea typeface="Calibri" panose="020F0502020204030204" pitchFamily="34" charset="0"/>
                <a:cs typeface="Verdana" panose="020B0604030504040204" pitchFamily="34" charset="0"/>
              </a:rPr>
              <a:t>peri</a:t>
            </a:r>
            <a:r>
              <a:rPr lang="en-US" sz="1700" dirty="0">
                <a:latin typeface="Calibri "/>
                <a:ea typeface="Calibri" panose="020F0502020204030204" pitchFamily="34" charset="0"/>
                <a:cs typeface="Verdana" panose="020B0604030504040204" pitchFamily="34" charset="0"/>
              </a:rPr>
              <a:t>-urban planning</a:t>
            </a:r>
            <a:endParaRPr lang="it-IT" sz="1700" dirty="0">
              <a:latin typeface="Calibri "/>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196945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830997"/>
          </a:xfrm>
          <a:prstGeom prst="rect">
            <a:avLst/>
          </a:prstGeom>
          <a:solidFill>
            <a:schemeClr val="accent1">
              <a:lumMod val="50000"/>
            </a:schemeClr>
          </a:solidFill>
        </p:spPr>
        <p:txBody>
          <a:bodyPr wrap="square" rtlCol="0">
            <a:spAutoFit/>
          </a:bodyPr>
          <a:lstStyle/>
          <a:p>
            <a:endParaRPr lang="it-IT" sz="1600" dirty="0">
              <a:solidFill>
                <a:schemeClr val="accent1">
                  <a:lumMod val="50000"/>
                </a:schemeClr>
              </a:solidFill>
            </a:endParaRPr>
          </a:p>
          <a:p>
            <a:endParaRPr lang="it-IT" sz="1600" dirty="0">
              <a:solidFill>
                <a:schemeClr val="accent1">
                  <a:lumMod val="50000"/>
                </a:schemeClr>
              </a:solidFill>
            </a:endParaRPr>
          </a:p>
          <a:p>
            <a:r>
              <a:rPr lang="it-IT" sz="1600" dirty="0" err="1">
                <a:solidFill>
                  <a:schemeClr val="accent1">
                    <a:lumMod val="50000"/>
                  </a:schemeClr>
                </a:solidFill>
              </a:rPr>
              <a:t>gy</a:t>
            </a:r>
            <a:endParaRPr lang="it-IT" sz="1600" dirty="0">
              <a:solidFill>
                <a:schemeClr val="accent1">
                  <a:lumMod val="50000"/>
                </a:schemeClr>
              </a:solidFill>
            </a:endParaRPr>
          </a:p>
        </p:txBody>
      </p:sp>
      <p:sp>
        <p:nvSpPr>
          <p:cNvPr id="11" name="Footer Placeholder 5"/>
          <p:cNvSpPr>
            <a:spLocks noGrp="1"/>
          </p:cNvSpPr>
          <p:nvPr/>
        </p:nvSpPr>
        <p:spPr bwMode="auto">
          <a:xfrm>
            <a:off x="4943475" y="204923"/>
            <a:ext cx="4200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914377">
              <a:spcBef>
                <a:spcPct val="0"/>
              </a:spcBef>
              <a:buNone/>
            </a:pPr>
            <a:r>
              <a:rPr lang="en-US" altLang="it-IT" sz="1600" dirty="0">
                <a:solidFill>
                  <a:schemeClr val="bg1"/>
                </a:solidFill>
                <a:latin typeface="+mj-lt"/>
              </a:rPr>
              <a:t>Kick-off meeting, Brussels, 28-01-2019</a:t>
            </a:r>
          </a:p>
        </p:txBody>
      </p:sp>
      <p:pic>
        <p:nvPicPr>
          <p:cNvPr id="6" name="Immagine 5"/>
          <p:cNvPicPr>
            <a:picLocks noChangeAspect="1"/>
          </p:cNvPicPr>
          <p:nvPr/>
        </p:nvPicPr>
        <p:blipFill>
          <a:blip r:embed="rId2"/>
          <a:stretch>
            <a:fillRect/>
          </a:stretch>
        </p:blipFill>
        <p:spPr>
          <a:xfrm>
            <a:off x="0" y="-39326"/>
            <a:ext cx="2065545" cy="870326"/>
          </a:xfrm>
          <a:prstGeom prst="rect">
            <a:avLst/>
          </a:prstGeom>
        </p:spPr>
      </p:pic>
      <p:sp>
        <p:nvSpPr>
          <p:cNvPr id="7" name="Title 1"/>
          <p:cNvSpPr txBox="1">
            <a:spLocks/>
          </p:cNvSpPr>
          <p:nvPr/>
        </p:nvSpPr>
        <p:spPr>
          <a:xfrm>
            <a:off x="457200" y="774971"/>
            <a:ext cx="8229600" cy="8937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it-IT" sz="3600" b="1" dirty="0">
                <a:solidFill>
                  <a:schemeClr val="accent1">
                    <a:lumMod val="50000"/>
                  </a:schemeClr>
                </a:solidFill>
                <a:latin typeface=""/>
              </a:rPr>
              <a:t>4. Expected outputs</a:t>
            </a:r>
            <a:endParaRPr lang="el-GR" altLang="it-IT" sz="3600" b="1" dirty="0">
              <a:solidFill>
                <a:schemeClr val="accent1">
                  <a:lumMod val="50000"/>
                </a:schemeClr>
              </a:solidFill>
              <a:latin typeface=""/>
            </a:endParaRPr>
          </a:p>
        </p:txBody>
      </p:sp>
      <p:sp>
        <p:nvSpPr>
          <p:cNvPr id="2" name="Rettangolo 1"/>
          <p:cNvSpPr/>
          <p:nvPr/>
        </p:nvSpPr>
        <p:spPr>
          <a:xfrm>
            <a:off x="457200" y="1873657"/>
            <a:ext cx="8394700" cy="4291559"/>
          </a:xfrm>
          <a:prstGeom prst="rect">
            <a:avLst/>
          </a:prstGeom>
        </p:spPr>
        <p:txBody>
          <a:bodyPr wrap="square">
            <a:spAutoFit/>
          </a:bodyPr>
          <a:lstStyle/>
          <a:p>
            <a:pPr marL="285750" indent="-285750">
              <a:lnSpc>
                <a:spcPct val="107000"/>
              </a:lnSpc>
              <a:buFont typeface="Arial" panose="020B0604020202020204" pitchFamily="34" charset="0"/>
              <a:buChar char="•"/>
            </a:pPr>
            <a:r>
              <a:rPr lang="en-GB" sz="1700" b="1" dirty="0">
                <a:latin typeface="Calibri "/>
                <a:ea typeface="Calibri" panose="020F0502020204030204" pitchFamily="34" charset="0"/>
                <a:cs typeface="Verdana" panose="020B0604030504040204" pitchFamily="34" charset="0"/>
              </a:rPr>
              <a:t>Shared approaches </a:t>
            </a:r>
            <a:r>
              <a:rPr lang="en-GB" sz="1700" dirty="0">
                <a:latin typeface="Calibri "/>
                <a:ea typeface="Calibri" panose="020F0502020204030204" pitchFamily="34" charset="0"/>
                <a:cs typeface="Verdana" panose="020B0604030504040204" pitchFamily="34" charset="0"/>
              </a:rPr>
              <a:t>to model wildfire risk and exposure to large fires  </a:t>
            </a:r>
            <a:endParaRPr lang="it-IT" sz="1700" dirty="0">
              <a:latin typeface="Calibri "/>
              <a:ea typeface="Calibri" panose="020F0502020204030204" pitchFamily="34" charset="0"/>
              <a:cs typeface="Verdana" panose="020B0604030504040204" pitchFamily="34" charset="0"/>
            </a:endParaRPr>
          </a:p>
          <a:p>
            <a:pPr>
              <a:lnSpc>
                <a:spcPct val="107000"/>
              </a:lnSpc>
            </a:pPr>
            <a:r>
              <a:rPr lang="en-GB" sz="1700" dirty="0">
                <a:latin typeface="Calibri "/>
                <a:ea typeface="Calibri" panose="020F0502020204030204" pitchFamily="34" charset="0"/>
                <a:cs typeface="Verdana" panose="020B0604030504040204" pitchFamily="34" charset="0"/>
              </a:rPr>
              <a:t> </a:t>
            </a:r>
            <a:endParaRPr lang="it-IT" sz="1700" dirty="0">
              <a:latin typeface="Calibri "/>
              <a:ea typeface="Calibri" panose="020F0502020204030204" pitchFamily="34" charset="0"/>
              <a:cs typeface="Verdana" panose="020B0604030504040204" pitchFamily="34" charset="0"/>
            </a:endParaRPr>
          </a:p>
          <a:p>
            <a:pPr marL="285750" indent="-285750">
              <a:lnSpc>
                <a:spcPct val="107000"/>
              </a:lnSpc>
              <a:buFont typeface="Arial" panose="020B0604020202020204" pitchFamily="34" charset="0"/>
              <a:buChar char="•"/>
            </a:pPr>
            <a:r>
              <a:rPr lang="en-GB" sz="1700" dirty="0">
                <a:latin typeface="Calibri "/>
                <a:ea typeface="Calibri" panose="020F0502020204030204" pitchFamily="34" charset="0"/>
                <a:cs typeface="Verdana" panose="020B0604030504040204" pitchFamily="34" charset="0"/>
              </a:rPr>
              <a:t>Statistical/econometric analysis of wildfires with practical examples to improve the efficiency of emergency response and to design </a:t>
            </a:r>
            <a:r>
              <a:rPr lang="en-GB" sz="1700" b="1" dirty="0">
                <a:latin typeface="Calibri "/>
                <a:ea typeface="Calibri" panose="020F0502020204030204" pitchFamily="34" charset="0"/>
                <a:cs typeface="Verdana" panose="020B0604030504040204" pitchFamily="34" charset="0"/>
              </a:rPr>
              <a:t>cost-reducing intervention measures </a:t>
            </a:r>
            <a:r>
              <a:rPr lang="en-GB" sz="1700" dirty="0">
                <a:latin typeface="Calibri "/>
                <a:ea typeface="Calibri" panose="020F0502020204030204" pitchFamily="34" charset="0"/>
                <a:cs typeface="Verdana" panose="020B0604030504040204" pitchFamily="34" charset="0"/>
              </a:rPr>
              <a:t>for fuel management</a:t>
            </a:r>
            <a:endParaRPr lang="it-IT" sz="1700" dirty="0">
              <a:latin typeface="Calibri "/>
              <a:ea typeface="Calibri" panose="020F0502020204030204" pitchFamily="34" charset="0"/>
              <a:cs typeface="Verdana" panose="020B0604030504040204" pitchFamily="34" charset="0"/>
            </a:endParaRPr>
          </a:p>
          <a:p>
            <a:pPr marL="285750" indent="-285750">
              <a:lnSpc>
                <a:spcPct val="107000"/>
              </a:lnSpc>
              <a:buFont typeface="Arial" panose="020B0604020202020204" pitchFamily="34" charset="0"/>
              <a:buChar char="•"/>
            </a:pPr>
            <a:endParaRPr lang="it-IT" sz="1700" dirty="0">
              <a:latin typeface="Calibri "/>
              <a:ea typeface="Calibri" panose="020F0502020204030204" pitchFamily="34" charset="0"/>
              <a:cs typeface="Verdana" panose="020B0604030504040204" pitchFamily="34" charset="0"/>
            </a:endParaRPr>
          </a:p>
          <a:p>
            <a:pPr marL="285750" indent="-285750">
              <a:lnSpc>
                <a:spcPct val="107000"/>
              </a:lnSpc>
              <a:buFont typeface="Arial" panose="020B0604020202020204" pitchFamily="34" charset="0"/>
              <a:buChar char="•"/>
            </a:pPr>
            <a:r>
              <a:rPr lang="en-GB" sz="1700" dirty="0">
                <a:latin typeface="Calibri "/>
                <a:ea typeface="Calibri" panose="020F0502020204030204" pitchFamily="34" charset="0"/>
                <a:cs typeface="Verdana" panose="020B0604030504040204" pitchFamily="34" charset="0"/>
              </a:rPr>
              <a:t>Shared </a:t>
            </a:r>
            <a:r>
              <a:rPr lang="en-GB" sz="1700" b="1" dirty="0">
                <a:latin typeface="Calibri "/>
                <a:ea typeface="Calibri" panose="020F0502020204030204" pitchFamily="34" charset="0"/>
                <a:cs typeface="Verdana" panose="020B0604030504040204" pitchFamily="34" charset="0"/>
              </a:rPr>
              <a:t>tools and techniques </a:t>
            </a:r>
            <a:r>
              <a:rPr lang="en-GB" sz="1700" dirty="0">
                <a:latin typeface="Calibri "/>
                <a:ea typeface="Calibri" panose="020F0502020204030204" pitchFamily="34" charset="0"/>
                <a:cs typeface="Verdana" panose="020B0604030504040204" pitchFamily="34" charset="0"/>
              </a:rPr>
              <a:t>(e.g. DSS/smart solutions for fuel reduction), within national and international contexts, that demonstrate validity and applicability of time and cost effective operational practices for fire management and fire-risk reduction</a:t>
            </a:r>
            <a:endParaRPr lang="it-IT" sz="1700" dirty="0">
              <a:latin typeface="Calibri "/>
              <a:ea typeface="Calibri" panose="020F0502020204030204" pitchFamily="34" charset="0"/>
              <a:cs typeface="Verdana" panose="020B0604030504040204" pitchFamily="34" charset="0"/>
            </a:endParaRPr>
          </a:p>
          <a:p>
            <a:pPr marL="285750" indent="-285750">
              <a:lnSpc>
                <a:spcPct val="107000"/>
              </a:lnSpc>
              <a:buFont typeface="Arial" panose="020B0604020202020204" pitchFamily="34" charset="0"/>
              <a:buChar char="•"/>
            </a:pPr>
            <a:endParaRPr lang="it-IT" sz="1700" dirty="0">
              <a:latin typeface="Calibri "/>
              <a:ea typeface="Calibri" panose="020F0502020204030204" pitchFamily="34" charset="0"/>
              <a:cs typeface="Verdana" panose="020B0604030504040204" pitchFamily="34" charset="0"/>
            </a:endParaRPr>
          </a:p>
          <a:p>
            <a:pPr marL="285750" indent="-285750">
              <a:lnSpc>
                <a:spcPct val="107000"/>
              </a:lnSpc>
              <a:buFont typeface="Arial" panose="020B0604020202020204" pitchFamily="34" charset="0"/>
              <a:buChar char="•"/>
            </a:pPr>
            <a:r>
              <a:rPr lang="en-GB" sz="1700" dirty="0">
                <a:latin typeface="Calibri "/>
                <a:ea typeface="Calibri" panose="020F0502020204030204" pitchFamily="34" charset="0"/>
                <a:cs typeface="Verdana" panose="020B0604030504040204" pitchFamily="34" charset="0"/>
              </a:rPr>
              <a:t>Preparation of </a:t>
            </a:r>
            <a:r>
              <a:rPr lang="en-GB" sz="1700" b="1" dirty="0">
                <a:latin typeface="Calibri "/>
                <a:ea typeface="Calibri" panose="020F0502020204030204" pitchFamily="34" charset="0"/>
                <a:cs typeface="Verdana" panose="020B0604030504040204" pitchFamily="34" charset="0"/>
              </a:rPr>
              <a:t>guideline documents </a:t>
            </a:r>
            <a:r>
              <a:rPr lang="en-GB" sz="1700" dirty="0">
                <a:latin typeface="Calibri "/>
                <a:ea typeface="Calibri" panose="020F0502020204030204" pitchFamily="34" charset="0"/>
                <a:cs typeface="Verdana" panose="020B0604030504040204" pitchFamily="34" charset="0"/>
              </a:rPr>
              <a:t>for development of fire management capacity needs in each pilot country</a:t>
            </a:r>
            <a:endParaRPr lang="it-IT" sz="1700" dirty="0">
              <a:latin typeface="Calibri "/>
              <a:ea typeface="Calibri" panose="020F0502020204030204" pitchFamily="34" charset="0"/>
              <a:cs typeface="Verdana" panose="020B0604030504040204" pitchFamily="34" charset="0"/>
            </a:endParaRPr>
          </a:p>
          <a:p>
            <a:pPr marL="285750" indent="-285750">
              <a:lnSpc>
                <a:spcPct val="107000"/>
              </a:lnSpc>
              <a:buFont typeface="Arial" panose="020B0604020202020204" pitchFamily="34" charset="0"/>
              <a:buChar char="•"/>
            </a:pPr>
            <a:endParaRPr lang="it-IT" sz="1700" dirty="0">
              <a:latin typeface="Calibri "/>
              <a:ea typeface="Calibri" panose="020F0502020204030204" pitchFamily="34" charset="0"/>
              <a:cs typeface="Verdana" panose="020B0604030504040204" pitchFamily="34" charset="0"/>
            </a:endParaRPr>
          </a:p>
          <a:p>
            <a:pPr marL="285750" indent="-285750">
              <a:lnSpc>
                <a:spcPct val="107000"/>
              </a:lnSpc>
              <a:buFont typeface="Arial" panose="020B0604020202020204" pitchFamily="34" charset="0"/>
              <a:buChar char="•"/>
            </a:pPr>
            <a:r>
              <a:rPr lang="en-GB" sz="1700" dirty="0">
                <a:latin typeface="Calibri "/>
                <a:ea typeface="Calibri" panose="020F0502020204030204" pitchFamily="34" charset="0"/>
                <a:cs typeface="Verdana" panose="020B0604030504040204" pitchFamily="34" charset="0"/>
              </a:rPr>
              <a:t>Communication and training materials for an improved </a:t>
            </a:r>
            <a:r>
              <a:rPr lang="en-GB" sz="1700" b="1" dirty="0">
                <a:latin typeface="Calibri "/>
                <a:ea typeface="Calibri" panose="020F0502020204030204" pitchFamily="34" charset="0"/>
                <a:cs typeface="Verdana" panose="020B0604030504040204" pitchFamily="34" charset="0"/>
              </a:rPr>
              <a:t>Communication Strategy</a:t>
            </a:r>
            <a:endParaRPr lang="it-IT" sz="1700" dirty="0">
              <a:latin typeface="Calibri "/>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61034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830997"/>
          </a:xfrm>
          <a:prstGeom prst="rect">
            <a:avLst/>
          </a:prstGeom>
          <a:solidFill>
            <a:schemeClr val="accent1">
              <a:lumMod val="50000"/>
            </a:schemeClr>
          </a:solidFill>
        </p:spPr>
        <p:txBody>
          <a:bodyPr wrap="square" rtlCol="0">
            <a:spAutoFit/>
          </a:bodyPr>
          <a:lstStyle/>
          <a:p>
            <a:endParaRPr lang="it-IT" sz="1600" dirty="0">
              <a:solidFill>
                <a:schemeClr val="accent1">
                  <a:lumMod val="50000"/>
                </a:schemeClr>
              </a:solidFill>
            </a:endParaRPr>
          </a:p>
          <a:p>
            <a:endParaRPr lang="it-IT" sz="1600" dirty="0">
              <a:solidFill>
                <a:schemeClr val="accent1">
                  <a:lumMod val="50000"/>
                </a:schemeClr>
              </a:solidFill>
            </a:endParaRPr>
          </a:p>
          <a:p>
            <a:r>
              <a:rPr lang="it-IT" sz="1600" dirty="0" err="1">
                <a:solidFill>
                  <a:schemeClr val="accent1">
                    <a:lumMod val="50000"/>
                  </a:schemeClr>
                </a:solidFill>
              </a:rPr>
              <a:t>gy</a:t>
            </a:r>
            <a:endParaRPr lang="it-IT" sz="1600" dirty="0">
              <a:solidFill>
                <a:schemeClr val="accent1">
                  <a:lumMod val="50000"/>
                </a:schemeClr>
              </a:solidFill>
            </a:endParaRPr>
          </a:p>
        </p:txBody>
      </p:sp>
      <p:sp>
        <p:nvSpPr>
          <p:cNvPr id="11" name="Footer Placeholder 5"/>
          <p:cNvSpPr>
            <a:spLocks noGrp="1"/>
          </p:cNvSpPr>
          <p:nvPr/>
        </p:nvSpPr>
        <p:spPr bwMode="auto">
          <a:xfrm>
            <a:off x="4943475" y="204923"/>
            <a:ext cx="4200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914377">
              <a:spcBef>
                <a:spcPct val="0"/>
              </a:spcBef>
              <a:buNone/>
            </a:pPr>
            <a:r>
              <a:rPr lang="en-US" altLang="it-IT" sz="1600" dirty="0">
                <a:solidFill>
                  <a:schemeClr val="bg1"/>
                </a:solidFill>
                <a:latin typeface="+mj-lt"/>
              </a:rPr>
              <a:t>Kick-off meeting, Brussels, 28-01-2019</a:t>
            </a:r>
          </a:p>
        </p:txBody>
      </p:sp>
      <p:pic>
        <p:nvPicPr>
          <p:cNvPr id="6" name="Immagine 5"/>
          <p:cNvPicPr>
            <a:picLocks noChangeAspect="1"/>
          </p:cNvPicPr>
          <p:nvPr/>
        </p:nvPicPr>
        <p:blipFill>
          <a:blip r:embed="rId2"/>
          <a:stretch>
            <a:fillRect/>
          </a:stretch>
        </p:blipFill>
        <p:spPr>
          <a:xfrm>
            <a:off x="0" y="-39326"/>
            <a:ext cx="2065545" cy="870326"/>
          </a:xfrm>
          <a:prstGeom prst="rect">
            <a:avLst/>
          </a:prstGeom>
        </p:spPr>
      </p:pic>
      <p:sp>
        <p:nvSpPr>
          <p:cNvPr id="7" name="Title 1"/>
          <p:cNvSpPr txBox="1">
            <a:spLocks/>
          </p:cNvSpPr>
          <p:nvPr/>
        </p:nvSpPr>
        <p:spPr>
          <a:xfrm>
            <a:off x="658813" y="577850"/>
            <a:ext cx="8229600" cy="14843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it-IT" sz="3600" b="1" dirty="0">
                <a:solidFill>
                  <a:schemeClr val="accent1">
                    <a:lumMod val="50000"/>
                  </a:schemeClr>
                </a:solidFill>
                <a:latin typeface=""/>
              </a:rPr>
              <a:t>5. Tentative dates and places for Major Events</a:t>
            </a:r>
            <a:endParaRPr lang="el-GR" altLang="it-IT" sz="3600" b="1" dirty="0">
              <a:solidFill>
                <a:schemeClr val="accent1">
                  <a:lumMod val="50000"/>
                </a:schemeClr>
              </a:solidFill>
              <a:latin typeface=""/>
            </a:endParaRPr>
          </a:p>
        </p:txBody>
      </p:sp>
      <p:graphicFrame>
        <p:nvGraphicFramePr>
          <p:cNvPr id="3" name="Tabella 2"/>
          <p:cNvGraphicFramePr>
            <a:graphicFrameLocks noGrp="1"/>
          </p:cNvGraphicFramePr>
          <p:nvPr>
            <p:extLst>
              <p:ext uri="{D42A27DB-BD31-4B8C-83A1-F6EECF244321}">
                <p14:modId xmlns:p14="http://schemas.microsoft.com/office/powerpoint/2010/main" val="974922158"/>
              </p:ext>
            </p:extLst>
          </p:nvPr>
        </p:nvGraphicFramePr>
        <p:xfrm>
          <a:off x="241300" y="2227263"/>
          <a:ext cx="8647113" cy="4508500"/>
        </p:xfrm>
        <a:graphic>
          <a:graphicData uri="http://schemas.openxmlformats.org/drawingml/2006/table">
            <a:tbl>
              <a:tblPr firstRow="1" bandRow="1">
                <a:tableStyleId>{5C22544A-7EE6-4342-B048-85BDC9FD1C3A}</a:tableStyleId>
              </a:tblPr>
              <a:tblGrid>
                <a:gridCol w="5181598">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1204915">
                  <a:extLst>
                    <a:ext uri="{9D8B030D-6E8A-4147-A177-3AD203B41FA5}">
                      <a16:colId xmlns:a16="http://schemas.microsoft.com/office/drawing/2014/main" val="20002"/>
                    </a:ext>
                  </a:extLst>
                </a:gridCol>
              </a:tblGrid>
              <a:tr h="718820">
                <a:tc>
                  <a:txBody>
                    <a:bodyPr/>
                    <a:lstStyle/>
                    <a:p>
                      <a:pPr algn="ctr"/>
                      <a:r>
                        <a:rPr lang="it-IT" dirty="0"/>
                        <a:t>MEETING</a:t>
                      </a:r>
                    </a:p>
                  </a:txBody>
                  <a:tcPr anchor="ctr"/>
                </a:tc>
                <a:tc>
                  <a:txBody>
                    <a:bodyPr/>
                    <a:lstStyle/>
                    <a:p>
                      <a:pPr algn="ctr"/>
                      <a:r>
                        <a:rPr lang="it-IT" dirty="0"/>
                        <a:t>PLACE</a:t>
                      </a:r>
                    </a:p>
                  </a:txBody>
                  <a:tcPr anchor="ctr"/>
                </a:tc>
                <a:tc>
                  <a:txBody>
                    <a:bodyPr/>
                    <a:lstStyle/>
                    <a:p>
                      <a:pPr algn="ctr"/>
                      <a:r>
                        <a:rPr lang="it-IT" dirty="0"/>
                        <a:t>MONTH</a:t>
                      </a:r>
                    </a:p>
                  </a:txBody>
                  <a:tcPr anchor="ctr"/>
                </a:tc>
                <a:extLst>
                  <a:ext uri="{0D108BD9-81ED-4DB2-BD59-A6C34878D82A}">
                    <a16:rowId xmlns:a16="http://schemas.microsoft.com/office/drawing/2014/main" val="10000"/>
                  </a:ext>
                </a:extLst>
              </a:tr>
              <a:tr h="718820">
                <a:tc>
                  <a:txBody>
                    <a:bodyPr/>
                    <a:lstStyle/>
                    <a:p>
                      <a:r>
                        <a:rPr lang="it-IT" dirty="0"/>
                        <a:t>Workshop on data </a:t>
                      </a:r>
                      <a:r>
                        <a:rPr lang="it-IT" dirty="0" err="1"/>
                        <a:t>collection</a:t>
                      </a:r>
                      <a:r>
                        <a:rPr lang="it-IT" dirty="0"/>
                        <a:t> </a:t>
                      </a:r>
                      <a:r>
                        <a:rPr lang="it-IT" dirty="0" err="1"/>
                        <a:t>validation</a:t>
                      </a:r>
                      <a:endParaRPr lang="it-IT" dirty="0"/>
                    </a:p>
                  </a:txBody>
                  <a:tcPr/>
                </a:tc>
                <a:tc>
                  <a:txBody>
                    <a:bodyPr/>
                    <a:lstStyle/>
                    <a:p>
                      <a:r>
                        <a:rPr lang="it-IT" dirty="0"/>
                        <a:t>Viterbo (</a:t>
                      </a:r>
                      <a:r>
                        <a:rPr lang="it-IT" dirty="0" err="1"/>
                        <a:t>Italy</a:t>
                      </a:r>
                      <a:r>
                        <a:rPr lang="it-IT" dirty="0"/>
                        <a:t>)</a:t>
                      </a:r>
                    </a:p>
                  </a:txBody>
                  <a:tcPr/>
                </a:tc>
                <a:tc>
                  <a:txBody>
                    <a:bodyPr/>
                    <a:lstStyle/>
                    <a:p>
                      <a:r>
                        <a:rPr lang="it-IT" dirty="0"/>
                        <a:t>6</a:t>
                      </a:r>
                    </a:p>
                  </a:txBody>
                  <a:tcPr/>
                </a:tc>
                <a:extLst>
                  <a:ext uri="{0D108BD9-81ED-4DB2-BD59-A6C34878D82A}">
                    <a16:rowId xmlns:a16="http://schemas.microsoft.com/office/drawing/2014/main" val="10001"/>
                  </a:ext>
                </a:extLst>
              </a:tr>
              <a:tr h="718820">
                <a:tc>
                  <a:txBody>
                    <a:bodyPr/>
                    <a:lstStyle/>
                    <a:p>
                      <a:r>
                        <a:rPr lang="en-US" sz="1800" b="0" i="0" u="none" strike="noStrike" kern="1200" baseline="0" dirty="0">
                          <a:solidFill>
                            <a:schemeClr val="dk1"/>
                          </a:solidFill>
                          <a:latin typeface="+mn-lt"/>
                          <a:ea typeface="+mn-ea"/>
                          <a:cs typeface="+mn-cs"/>
                        </a:rPr>
                        <a:t>International workshop focused on strategic fuel management</a:t>
                      </a:r>
                      <a:endParaRPr lang="it-IT" dirty="0"/>
                    </a:p>
                  </a:txBody>
                  <a:tcPr/>
                </a:tc>
                <a:tc>
                  <a:txBody>
                    <a:bodyPr/>
                    <a:lstStyle/>
                    <a:p>
                      <a:r>
                        <a:rPr lang="it-IT" dirty="0" err="1"/>
                        <a:t>Naples</a:t>
                      </a:r>
                      <a:r>
                        <a:rPr lang="it-IT" dirty="0"/>
                        <a:t> (</a:t>
                      </a:r>
                      <a:r>
                        <a:rPr lang="it-IT" dirty="0" err="1"/>
                        <a:t>Italy</a:t>
                      </a:r>
                      <a:r>
                        <a:rPr lang="it-IT" dirty="0"/>
                        <a:t>)</a:t>
                      </a:r>
                    </a:p>
                  </a:txBody>
                  <a:tcPr/>
                </a:tc>
                <a:tc>
                  <a:txBody>
                    <a:bodyPr/>
                    <a:lstStyle/>
                    <a:p>
                      <a:r>
                        <a:rPr lang="it-IT" dirty="0"/>
                        <a:t>12</a:t>
                      </a:r>
                    </a:p>
                  </a:txBody>
                  <a:tcPr/>
                </a:tc>
                <a:extLst>
                  <a:ext uri="{0D108BD9-81ED-4DB2-BD59-A6C34878D82A}">
                    <a16:rowId xmlns:a16="http://schemas.microsoft.com/office/drawing/2014/main" val="10002"/>
                  </a:ext>
                </a:extLst>
              </a:tr>
              <a:tr h="718820">
                <a:tc>
                  <a:txBody>
                    <a:bodyPr/>
                    <a:lstStyle/>
                    <a:p>
                      <a:r>
                        <a:rPr lang="en-US" dirty="0"/>
                        <a:t>Seminars and field visits at demonstration sites targeted to University students in natural</a:t>
                      </a:r>
                    </a:p>
                    <a:p>
                      <a:r>
                        <a:rPr lang="en-US" dirty="0"/>
                        <a:t>resource management</a:t>
                      </a:r>
                      <a:endParaRPr lang="it-IT" dirty="0"/>
                    </a:p>
                  </a:txBody>
                  <a:tcPr/>
                </a:tc>
                <a:tc>
                  <a:txBody>
                    <a:bodyPr/>
                    <a:lstStyle/>
                    <a:p>
                      <a:r>
                        <a:rPr lang="it-IT" dirty="0" err="1"/>
                        <a:t>Naples</a:t>
                      </a:r>
                      <a:r>
                        <a:rPr lang="it-IT" dirty="0"/>
                        <a:t> (</a:t>
                      </a:r>
                      <a:r>
                        <a:rPr lang="it-IT" dirty="0" err="1"/>
                        <a:t>Italy</a:t>
                      </a:r>
                      <a:r>
                        <a:rPr lang="it-IT" dirty="0"/>
                        <a:t>)</a:t>
                      </a:r>
                    </a:p>
                  </a:txBody>
                  <a:tcPr/>
                </a:tc>
                <a:tc>
                  <a:txBody>
                    <a:bodyPr/>
                    <a:lstStyle/>
                    <a:p>
                      <a:r>
                        <a:rPr lang="it-IT" dirty="0"/>
                        <a:t>18</a:t>
                      </a:r>
                    </a:p>
                  </a:txBody>
                  <a:tcPr/>
                </a:tc>
                <a:extLst>
                  <a:ext uri="{0D108BD9-81ED-4DB2-BD59-A6C34878D82A}">
                    <a16:rowId xmlns:a16="http://schemas.microsoft.com/office/drawing/2014/main" val="10003"/>
                  </a:ext>
                </a:extLst>
              </a:tr>
              <a:tr h="718820">
                <a:tc>
                  <a:txBody>
                    <a:bodyPr/>
                    <a:lstStyle/>
                    <a:p>
                      <a:r>
                        <a:rPr lang="it-IT" sz="1800" b="0" i="0" u="none" strike="noStrike" kern="1200" baseline="0" dirty="0">
                          <a:solidFill>
                            <a:schemeClr val="dk1"/>
                          </a:solidFill>
                          <a:latin typeface="+mn-lt"/>
                          <a:ea typeface="+mn-ea"/>
                          <a:cs typeface="+mn-cs"/>
                        </a:rPr>
                        <a:t>International workshop and </a:t>
                      </a:r>
                      <a:r>
                        <a:rPr lang="it-IT" sz="1800" b="0" i="0" u="none" strike="noStrike" kern="1200" baseline="0" dirty="0" err="1">
                          <a:solidFill>
                            <a:schemeClr val="dk1"/>
                          </a:solidFill>
                          <a:latin typeface="+mn-lt"/>
                          <a:ea typeface="+mn-ea"/>
                          <a:cs typeface="+mn-cs"/>
                        </a:rPr>
                        <a:t>technical</a:t>
                      </a:r>
                      <a:r>
                        <a:rPr lang="it-IT" sz="1800" b="0" i="0" u="none" strike="noStrike" kern="1200" baseline="0" dirty="0">
                          <a:solidFill>
                            <a:schemeClr val="dk1"/>
                          </a:solidFill>
                          <a:latin typeface="+mn-lt"/>
                          <a:ea typeface="+mn-ea"/>
                          <a:cs typeface="+mn-cs"/>
                        </a:rPr>
                        <a:t> training </a:t>
                      </a:r>
                      <a:r>
                        <a:rPr lang="en-US" sz="1800" b="0" i="0" u="none" strike="noStrike" kern="1200" baseline="0" dirty="0">
                          <a:solidFill>
                            <a:schemeClr val="dk1"/>
                          </a:solidFill>
                          <a:latin typeface="+mn-lt"/>
                          <a:ea typeface="+mn-ea"/>
                          <a:cs typeface="+mn-cs"/>
                        </a:rPr>
                        <a:t>on fuel management at selected demonstration sites</a:t>
                      </a:r>
                      <a:endParaRPr lang="it-IT" dirty="0"/>
                    </a:p>
                  </a:txBody>
                  <a:tcPr/>
                </a:tc>
                <a:tc>
                  <a:txBody>
                    <a:bodyPr/>
                    <a:lstStyle/>
                    <a:p>
                      <a:r>
                        <a:rPr lang="it-IT" dirty="0" err="1"/>
                        <a:t>Solsona</a:t>
                      </a:r>
                      <a:r>
                        <a:rPr lang="it-IT" dirty="0"/>
                        <a:t> (</a:t>
                      </a:r>
                      <a:r>
                        <a:rPr lang="it-IT" dirty="0" err="1"/>
                        <a:t>Spain</a:t>
                      </a:r>
                      <a:r>
                        <a:rPr lang="it-IT" dirty="0"/>
                        <a:t>)</a:t>
                      </a:r>
                    </a:p>
                  </a:txBody>
                  <a:tcPr/>
                </a:tc>
                <a:tc>
                  <a:txBody>
                    <a:bodyPr/>
                    <a:lstStyle/>
                    <a:p>
                      <a:r>
                        <a:rPr lang="it-IT" dirty="0"/>
                        <a:t>20</a:t>
                      </a:r>
                    </a:p>
                  </a:txBody>
                  <a:tcPr/>
                </a:tc>
                <a:extLst>
                  <a:ext uri="{0D108BD9-81ED-4DB2-BD59-A6C34878D82A}">
                    <a16:rowId xmlns:a16="http://schemas.microsoft.com/office/drawing/2014/main" val="10004"/>
                  </a:ext>
                </a:extLst>
              </a:tr>
              <a:tr h="718820">
                <a:tc>
                  <a:txBody>
                    <a:bodyPr/>
                    <a:lstStyle/>
                    <a:p>
                      <a:r>
                        <a:rPr lang="it-IT" dirty="0" err="1"/>
                        <a:t>Final</a:t>
                      </a:r>
                      <a:r>
                        <a:rPr lang="it-IT" dirty="0"/>
                        <a:t> conference</a:t>
                      </a:r>
                    </a:p>
                  </a:txBody>
                  <a:tcPr/>
                </a:tc>
                <a:tc>
                  <a:txBody>
                    <a:bodyPr/>
                    <a:lstStyle/>
                    <a:p>
                      <a:r>
                        <a:rPr lang="it-IT" dirty="0" err="1"/>
                        <a:t>Turin</a:t>
                      </a:r>
                      <a:r>
                        <a:rPr lang="it-IT" dirty="0"/>
                        <a:t> (</a:t>
                      </a:r>
                      <a:r>
                        <a:rPr lang="it-IT" dirty="0" err="1"/>
                        <a:t>Italy</a:t>
                      </a:r>
                      <a:r>
                        <a:rPr lang="it-IT" dirty="0"/>
                        <a:t>)</a:t>
                      </a:r>
                    </a:p>
                  </a:txBody>
                  <a:tcPr/>
                </a:tc>
                <a:tc>
                  <a:txBody>
                    <a:bodyPr/>
                    <a:lstStyle/>
                    <a:p>
                      <a:r>
                        <a:rPr lang="it-IT" dirty="0"/>
                        <a:t>24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8127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830997"/>
          </a:xfrm>
          <a:prstGeom prst="rect">
            <a:avLst/>
          </a:prstGeom>
          <a:solidFill>
            <a:schemeClr val="accent1">
              <a:lumMod val="50000"/>
            </a:schemeClr>
          </a:solidFill>
        </p:spPr>
        <p:txBody>
          <a:bodyPr wrap="square" rtlCol="0">
            <a:spAutoFit/>
          </a:bodyPr>
          <a:lstStyle/>
          <a:p>
            <a:endParaRPr lang="it-IT" sz="1600" dirty="0">
              <a:solidFill>
                <a:schemeClr val="accent1">
                  <a:lumMod val="50000"/>
                </a:schemeClr>
              </a:solidFill>
            </a:endParaRPr>
          </a:p>
          <a:p>
            <a:endParaRPr lang="it-IT" sz="1600" dirty="0">
              <a:solidFill>
                <a:schemeClr val="accent1">
                  <a:lumMod val="50000"/>
                </a:schemeClr>
              </a:solidFill>
            </a:endParaRPr>
          </a:p>
          <a:p>
            <a:r>
              <a:rPr lang="it-IT" sz="1600" dirty="0" err="1">
                <a:solidFill>
                  <a:schemeClr val="accent1">
                    <a:lumMod val="50000"/>
                  </a:schemeClr>
                </a:solidFill>
              </a:rPr>
              <a:t>gy</a:t>
            </a:r>
            <a:endParaRPr lang="it-IT" sz="1600" dirty="0">
              <a:solidFill>
                <a:schemeClr val="accent1">
                  <a:lumMod val="50000"/>
                </a:schemeClr>
              </a:solidFill>
            </a:endParaRPr>
          </a:p>
        </p:txBody>
      </p:sp>
      <p:sp>
        <p:nvSpPr>
          <p:cNvPr id="11" name="Footer Placeholder 5"/>
          <p:cNvSpPr>
            <a:spLocks noGrp="1"/>
          </p:cNvSpPr>
          <p:nvPr/>
        </p:nvSpPr>
        <p:spPr bwMode="auto">
          <a:xfrm>
            <a:off x="4943475" y="204923"/>
            <a:ext cx="4200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914377">
              <a:spcBef>
                <a:spcPct val="0"/>
              </a:spcBef>
              <a:buNone/>
            </a:pPr>
            <a:r>
              <a:rPr lang="en-US" altLang="it-IT" sz="1600" dirty="0">
                <a:solidFill>
                  <a:schemeClr val="bg1"/>
                </a:solidFill>
                <a:latin typeface="+mj-lt"/>
              </a:rPr>
              <a:t>Kick-off meeting, Brussels, 28-01-2019</a:t>
            </a:r>
          </a:p>
        </p:txBody>
      </p:sp>
      <p:pic>
        <p:nvPicPr>
          <p:cNvPr id="6" name="Immagine 5"/>
          <p:cNvPicPr>
            <a:picLocks noChangeAspect="1"/>
          </p:cNvPicPr>
          <p:nvPr/>
        </p:nvPicPr>
        <p:blipFill>
          <a:blip r:embed="rId2"/>
          <a:stretch>
            <a:fillRect/>
          </a:stretch>
        </p:blipFill>
        <p:spPr>
          <a:xfrm>
            <a:off x="0" y="-39326"/>
            <a:ext cx="2065545" cy="870326"/>
          </a:xfrm>
          <a:prstGeom prst="rect">
            <a:avLst/>
          </a:prstGeom>
        </p:spPr>
      </p:pic>
      <p:sp>
        <p:nvSpPr>
          <p:cNvPr id="8" name="Title 1"/>
          <p:cNvSpPr txBox="1">
            <a:spLocks/>
          </p:cNvSpPr>
          <p:nvPr/>
        </p:nvSpPr>
        <p:spPr>
          <a:xfrm>
            <a:off x="457200" y="774971"/>
            <a:ext cx="8229600" cy="8937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it-IT" sz="3600" b="1" dirty="0">
                <a:solidFill>
                  <a:schemeClr val="accent1">
                    <a:lumMod val="50000"/>
                  </a:schemeClr>
                </a:solidFill>
                <a:latin typeface=""/>
              </a:rPr>
              <a:t>6. Follow up</a:t>
            </a:r>
            <a:endParaRPr lang="el-GR" altLang="it-IT" sz="3600" b="1" dirty="0">
              <a:solidFill>
                <a:schemeClr val="accent1">
                  <a:lumMod val="50000"/>
                </a:schemeClr>
              </a:solidFill>
              <a:latin typeface=""/>
            </a:endParaRPr>
          </a:p>
        </p:txBody>
      </p:sp>
      <p:sp>
        <p:nvSpPr>
          <p:cNvPr id="9" name="Rettangolo 8"/>
          <p:cNvSpPr/>
          <p:nvPr/>
        </p:nvSpPr>
        <p:spPr>
          <a:xfrm>
            <a:off x="374650" y="1964070"/>
            <a:ext cx="8394700" cy="3999236"/>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en-GB" sz="1700" dirty="0">
                <a:effectLst/>
                <a:ea typeface="Calibri" panose="020F0502020204030204" pitchFamily="34" charset="0"/>
                <a:cs typeface="Verdana" panose="020B0604030504040204" pitchFamily="34" charset="0"/>
              </a:rPr>
              <a:t>A continuously updated common database will be prepared to allow monitoring of large fires, fuel distribution, and implemented fuel management practices. </a:t>
            </a:r>
          </a:p>
          <a:p>
            <a:pPr marL="285750" indent="-285750">
              <a:lnSpc>
                <a:spcPct val="107000"/>
              </a:lnSpc>
              <a:spcAft>
                <a:spcPts val="0"/>
              </a:spcAft>
              <a:buFont typeface="Arial" panose="020B0604020202020204" pitchFamily="34" charset="0"/>
              <a:buChar char="•"/>
            </a:pPr>
            <a:endParaRPr lang="en-GB" sz="1700" dirty="0">
              <a:ea typeface="Calibri" panose="020F0502020204030204" pitchFamily="34" charset="0"/>
              <a:cs typeface="Verdana" panose="020B0604030504040204" pitchFamily="34" charset="0"/>
            </a:endParaRPr>
          </a:p>
          <a:p>
            <a:pPr marL="285750" indent="-285750">
              <a:lnSpc>
                <a:spcPct val="107000"/>
              </a:lnSpc>
              <a:buFont typeface="Arial" panose="020B0604020202020204" pitchFamily="34" charset="0"/>
              <a:buChar char="•"/>
            </a:pPr>
            <a:r>
              <a:rPr lang="en-GB" sz="1700" dirty="0">
                <a:effectLst/>
                <a:ea typeface="Calibri" panose="020F0502020204030204" pitchFamily="34" charset="0"/>
                <a:cs typeface="Verdana" panose="020B0604030504040204" pitchFamily="34" charset="0"/>
              </a:rPr>
              <a:t>The direct contact of National UCPs and relevant national agencies responsible for forest protection will be ensured even after the end of the project, to monitor the efficiency of the proposed “smart” solutions and the reliability of DSS.</a:t>
            </a:r>
            <a:endParaRPr lang="it-IT" sz="1700" dirty="0">
              <a:effectLs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endParaRPr lang="it-IT" sz="1700" dirty="0">
              <a:effectLs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700" dirty="0">
                <a:effectLst/>
                <a:ea typeface="Calibri" panose="020F0502020204030204" pitchFamily="34" charset="0"/>
                <a:cs typeface="Verdana" panose="020B0604030504040204" pitchFamily="34" charset="0"/>
              </a:rPr>
              <a:t>Open source software, devices can be upgraded without limitations and its service life can be extended indefinitely.</a:t>
            </a:r>
            <a:endParaRPr lang="it-IT" sz="1700" dirty="0">
              <a:effectLs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endParaRPr lang="it-IT" sz="1700" dirty="0">
              <a:effectLs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700" dirty="0">
                <a:effectLst/>
                <a:ea typeface="Calibri" panose="020F0502020204030204" pitchFamily="34" charset="0"/>
                <a:cs typeface="Verdana" panose="020B0604030504040204" pitchFamily="34" charset="0"/>
              </a:rPr>
              <a:t>The exploitation and further follow-up of project results by project personnel, after project lifetime, will be ensured by the mutual interest of PREVAIL partners and end user community (e.g. National Civil Protection Agencies) in demonstrating smart fire prevention as scientifically sound and better approach for fighting large fires.</a:t>
            </a:r>
            <a:endParaRPr lang="it-IT" sz="17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71628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TotalTime>
  <Words>584</Words>
  <Application>Microsoft Office PowerPoint</Application>
  <PresentationFormat>On-screen Show (4:3)</PresentationFormat>
  <Paragraphs>116</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vt:lpstr>
      <vt:lpstr>Calibri Light</vt:lpstr>
      <vt:lpstr>Times New Roman</vt:lpstr>
      <vt:lpstr>Trebuchet MS</vt:lpstr>
      <vt:lpstr>Verdana</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O'CONNOR Miriam (ECHO)</cp:lastModifiedBy>
  <cp:revision>16</cp:revision>
  <dcterms:created xsi:type="dcterms:W3CDTF">2019-01-15T09:02:19Z</dcterms:created>
  <dcterms:modified xsi:type="dcterms:W3CDTF">2019-01-16T13:01:42Z</dcterms:modified>
</cp:coreProperties>
</file>