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notesMasterIdLst>
    <p:notesMasterId r:id="rId7"/>
  </p:notesMasterIdLst>
  <p:sldIdLst>
    <p:sldId id="256" r:id="rId2"/>
    <p:sldId id="267" r:id="rId3"/>
    <p:sldId id="257" r:id="rId4"/>
    <p:sldId id="265"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4"/>
    <p:restoredTop sz="94599"/>
  </p:normalViewPr>
  <p:slideViewPr>
    <p:cSldViewPr snapToGrid="0" snapToObjects="1">
      <p:cViewPr varScale="1">
        <p:scale>
          <a:sx n="65" d="100"/>
          <a:sy n="65" d="100"/>
        </p:scale>
        <p:origin x="93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2F256-C40D-C640-9F13-D01CB39721BB}" type="datetimeFigureOut">
              <a:rPr lang="sk-SK" smtClean="0"/>
              <a:t>19. 11. 2020</a:t>
            </a:fld>
            <a:endParaRPr lang="sk-S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3D6BA0-B631-0740-BCD6-BD830609D9DB}" type="slidenum">
              <a:rPr lang="sk-SK" smtClean="0"/>
              <a:t>‹#›</a:t>
            </a:fld>
            <a:endParaRPr lang="sk-SK" dirty="0"/>
          </a:p>
        </p:txBody>
      </p:sp>
    </p:spTree>
    <p:extLst>
      <p:ext uri="{BB962C8B-B14F-4D97-AF65-F5344CB8AC3E}">
        <p14:creationId xmlns:p14="http://schemas.microsoft.com/office/powerpoint/2010/main" val="173296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5"/>
          </p:nvPr>
        </p:nvSpPr>
        <p:spPr/>
        <p:txBody>
          <a:bodyPr/>
          <a:lstStyle/>
          <a:p>
            <a:fld id="{073D6BA0-B631-0740-BCD6-BD830609D9DB}" type="slidenum">
              <a:rPr lang="sk-SK" smtClean="0"/>
              <a:t>2</a:t>
            </a:fld>
            <a:endParaRPr lang="sk-SK" dirty="0"/>
          </a:p>
        </p:txBody>
      </p:sp>
    </p:spTree>
    <p:extLst>
      <p:ext uri="{BB962C8B-B14F-4D97-AF65-F5344CB8AC3E}">
        <p14:creationId xmlns:p14="http://schemas.microsoft.com/office/powerpoint/2010/main" val="135609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3203232C-4A89-E945-AB76-8BFE176C2739}" type="slidenum">
              <a:rPr lang="sk-SK" smtClean="0"/>
              <a:t>‹#›</a:t>
            </a:fld>
            <a:endParaRPr lang="sk-SK" dirty="0"/>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sk-SK"/>
              <a:t>Upravte štýly predlohy textu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398103" y="395428"/>
            <a:ext cx="1980708" cy="5788981"/>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3203232C-4A89-E945-AB76-8BFE176C2739}" type="slidenum">
              <a:rPr lang="sk-SK" smtClean="0"/>
              <a:t>‹#›</a:t>
            </a:fld>
            <a:endParaRPr lang="sk-SK" dirty="0"/>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sk-SK"/>
              <a:t>Upravte štýly predlohy textu</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sk-SK"/>
              <a:t>Upravte štýly predlohy textu</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sk-SK"/>
              <a:t>Upravte štýly predlohy textu</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8" name="Footer Placeholder 7"/>
          <p:cNvSpPr>
            <a:spLocks noGrp="1"/>
          </p:cNvSpPr>
          <p:nvPr>
            <p:ph type="ftr" sz="quarter" idx="11"/>
          </p:nvPr>
        </p:nvSpPr>
        <p:spPr/>
        <p:txBody>
          <a:bodyPr/>
          <a:lstStyle/>
          <a:p>
            <a:endParaRPr lang="sk-SK" dirty="0"/>
          </a:p>
        </p:txBody>
      </p:sp>
      <p:sp>
        <p:nvSpPr>
          <p:cNvPr id="9" name="Slide Number Placeholder 8"/>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Date Placeholder 2"/>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4" name="Footer Placeholder 3"/>
          <p:cNvSpPr>
            <a:spLocks noGrp="1"/>
          </p:cNvSpPr>
          <p:nvPr>
            <p:ph type="ftr" sz="quarter" idx="11"/>
          </p:nvPr>
        </p:nvSpPr>
        <p:spPr/>
        <p:txBody>
          <a:bodyPr/>
          <a:lstStyle/>
          <a:p>
            <a:endParaRPr lang="sk-SK" dirty="0"/>
          </a:p>
        </p:txBody>
      </p:sp>
      <p:sp>
        <p:nvSpPr>
          <p:cNvPr id="5" name="Slide Number Placeholder 4"/>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3" name="Footer Placeholder 2"/>
          <p:cNvSpPr>
            <a:spLocks noGrp="1"/>
          </p:cNvSpPr>
          <p:nvPr>
            <p:ph type="ftr" sz="quarter" idx="11"/>
          </p:nvPr>
        </p:nvSpPr>
        <p:spPr/>
        <p:txBody>
          <a:bodyPr/>
          <a:lstStyle/>
          <a:p>
            <a:endParaRPr lang="sk-SK" dirty="0"/>
          </a:p>
        </p:txBody>
      </p:sp>
      <p:sp>
        <p:nvSpPr>
          <p:cNvPr id="4" name="Slide Number Placeholder 3"/>
          <p:cNvSpPr>
            <a:spLocks noGrp="1"/>
          </p:cNvSpPr>
          <p:nvPr>
            <p:ph type="sldNum" sz="quarter" idx="12"/>
          </p:nvPr>
        </p:nvSpPr>
        <p:spPr/>
        <p:txBody>
          <a:bodyPr/>
          <a:lstStyle/>
          <a:p>
            <a:fld id="{3203232C-4A89-E945-AB76-8BFE176C2739}" type="slidenum">
              <a:rPr lang="sk-SK" smtClean="0"/>
              <a:t>‹#›</a:t>
            </a:fld>
            <a:endParaRPr lang="sk-S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3203232C-4A89-E945-AB76-8BFE176C2739}" type="slidenum">
              <a:rPr lang="sk-SK" smtClean="0"/>
              <a:t>‹#›</a:t>
            </a:fld>
            <a:endParaRPr lang="sk-SK" dirty="0"/>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sk-SK"/>
              <a:t>Upravte štýly predlohy textu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dirty="0"/>
              <a:t>Ak chcete pridať obrázok, kliknite na ikonu</a:t>
            </a:r>
            <a:endParaRPr lang="en-US" dirty="0"/>
          </a:p>
        </p:txBody>
      </p:sp>
      <p:sp>
        <p:nvSpPr>
          <p:cNvPr id="5" name="Date Placeholder 4"/>
          <p:cNvSpPr>
            <a:spLocks noGrp="1"/>
          </p:cNvSpPr>
          <p:nvPr>
            <p:ph type="dt" sz="half" idx="10"/>
          </p:nvPr>
        </p:nvSpPr>
        <p:spPr/>
        <p:txBody>
          <a:bodyPr/>
          <a:lstStyle/>
          <a:p>
            <a:fld id="{B9C83FE6-991F-D24E-8293-43043406091D}" type="datetimeFigureOut">
              <a:rPr lang="sk-SK" smtClean="0"/>
              <a:t>19. 11. 2020</a:t>
            </a:fld>
            <a:endParaRPr lang="sk-SK" dirty="0"/>
          </a:p>
        </p:txBody>
      </p:sp>
      <p:sp>
        <p:nvSpPr>
          <p:cNvPr id="7" name="Slide Number Placeholder 6"/>
          <p:cNvSpPr>
            <a:spLocks noGrp="1"/>
          </p:cNvSpPr>
          <p:nvPr>
            <p:ph type="sldNum" sz="quarter" idx="12"/>
          </p:nvPr>
        </p:nvSpPr>
        <p:spPr/>
        <p:txBody>
          <a:bodyPr/>
          <a:lstStyle/>
          <a:p>
            <a:fld id="{3203232C-4A89-E945-AB76-8BFE176C2739}" type="slidenum">
              <a:rPr lang="sk-SK" smtClean="0"/>
              <a:t>‹#›</a:t>
            </a:fld>
            <a:endParaRPr lang="sk-SK" dirty="0"/>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sk-SK" dirty="0"/>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sk-SK"/>
              <a:t>Upravte štýly predlohy textu</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B9C83FE6-991F-D24E-8293-43043406091D}" type="datetimeFigureOut">
              <a:rPr lang="sk-SK" smtClean="0"/>
              <a:t>19. 11. 2020</a:t>
            </a:fld>
            <a:endParaRPr lang="sk-SK"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sk-SK"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3203232C-4A89-E945-AB76-8BFE176C2739}" type="slidenum">
              <a:rPr lang="sk-SK" smtClean="0"/>
              <a:t>‹#›</a:t>
            </a:fld>
            <a:endParaRPr lang="sk-SK" dirty="0"/>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sk-SK"/>
              <a:t>Upravte štýly predlohy textu</a:t>
            </a:r>
            <a:endParaRPr lang="en-US" dirty="0"/>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B91F093-60A9-FA4B-A5B3-82A7F9C18825}"/>
              </a:ext>
            </a:extLst>
          </p:cNvPr>
          <p:cNvSpPr>
            <a:spLocks noGrp="1"/>
          </p:cNvSpPr>
          <p:nvPr>
            <p:ph type="subTitle" idx="1"/>
          </p:nvPr>
        </p:nvSpPr>
        <p:spPr/>
        <p:txBody>
          <a:bodyPr>
            <a:normAutofit fontScale="85000" lnSpcReduction="20000"/>
          </a:bodyPr>
          <a:lstStyle/>
          <a:p>
            <a:r>
              <a:rPr lang="sk-SK" b="1" u="sng" dirty="0"/>
              <a:t>Single Country Grant, </a:t>
            </a:r>
            <a:r>
              <a:rPr lang="sk-SK" dirty="0"/>
              <a:t>12 monthS, start 01.10.2020, budget 367.175,00 euro, </a:t>
            </a:r>
            <a:r>
              <a:rPr lang="sk-SK" dirty="0" err="1"/>
              <a:t>total</a:t>
            </a:r>
            <a:r>
              <a:rPr lang="sk-SK" dirty="0"/>
              <a:t> 386.500,00 euro</a:t>
            </a:r>
          </a:p>
        </p:txBody>
      </p:sp>
      <p:sp>
        <p:nvSpPr>
          <p:cNvPr id="2" name="Title 1">
            <a:extLst>
              <a:ext uri="{FF2B5EF4-FFF2-40B4-BE49-F238E27FC236}">
                <a16:creationId xmlns:a16="http://schemas.microsoft.com/office/drawing/2014/main" id="{3B0B791D-E120-A84E-9A41-CB7DC47F3652}"/>
              </a:ext>
            </a:extLst>
          </p:cNvPr>
          <p:cNvSpPr>
            <a:spLocks noGrp="1"/>
          </p:cNvSpPr>
          <p:nvPr>
            <p:ph type="ctrTitle"/>
          </p:nvPr>
        </p:nvSpPr>
        <p:spPr>
          <a:xfrm>
            <a:off x="806273" y="2338598"/>
            <a:ext cx="8839200" cy="2107637"/>
          </a:xfrm>
        </p:spPr>
        <p:txBody>
          <a:bodyPr/>
          <a:lstStyle/>
          <a:p>
            <a:r>
              <a:rPr lang="sk-SK" sz="2800" b="1" dirty="0"/>
              <a:t>Stakeholders Networking for Multi-risk and Climate Resilient Strategic Framework in Disaster Management </a:t>
            </a:r>
            <a:endParaRPr lang="sk-SK" sz="2800" cap="none" dirty="0"/>
          </a:p>
        </p:txBody>
      </p:sp>
      <p:pic>
        <p:nvPicPr>
          <p:cNvPr id="4" name="Obrázok 4">
            <a:extLst>
              <a:ext uri="{FF2B5EF4-FFF2-40B4-BE49-F238E27FC236}">
                <a16:creationId xmlns:a16="http://schemas.microsoft.com/office/drawing/2014/main" id="{EA3AEB6A-5E85-6944-81EB-B91FD6DFA9D9}"/>
              </a:ext>
            </a:extLst>
          </p:cNvPr>
          <p:cNvPicPr/>
          <p:nvPr/>
        </p:nvPicPr>
        <p:blipFill>
          <a:blip r:embed="rId2" cstate="print">
            <a:lum bright="70000" contrast="-70000"/>
          </a:blip>
          <a:srcRect l="23036" t="32508" r="13785" b="43653"/>
          <a:stretch>
            <a:fillRect/>
          </a:stretch>
        </p:blipFill>
        <p:spPr bwMode="auto">
          <a:xfrm>
            <a:off x="8280832" y="130627"/>
            <a:ext cx="3640566" cy="773723"/>
          </a:xfrm>
          <a:prstGeom prst="rect">
            <a:avLst/>
          </a:prstGeom>
          <a:noFill/>
          <a:ln w="9525">
            <a:noFill/>
            <a:miter lim="800000"/>
            <a:headEnd/>
            <a:tailEnd/>
          </a:ln>
        </p:spPr>
      </p:pic>
      <p:pic>
        <p:nvPicPr>
          <p:cNvPr id="7" name="Picture 6">
            <a:extLst>
              <a:ext uri="{FF2B5EF4-FFF2-40B4-BE49-F238E27FC236}">
                <a16:creationId xmlns:a16="http://schemas.microsoft.com/office/drawing/2014/main" id="{2EF3931D-D34F-4440-8171-7D8F953369C6}"/>
              </a:ext>
            </a:extLst>
          </p:cNvPr>
          <p:cNvPicPr>
            <a:picLocks noChangeAspect="1"/>
          </p:cNvPicPr>
          <p:nvPr/>
        </p:nvPicPr>
        <p:blipFill>
          <a:blip r:embed="rId3"/>
          <a:stretch>
            <a:fillRect/>
          </a:stretch>
        </p:blipFill>
        <p:spPr>
          <a:xfrm>
            <a:off x="270602" y="130627"/>
            <a:ext cx="2395165" cy="2338598"/>
          </a:xfrm>
          <a:prstGeom prst="rect">
            <a:avLst/>
          </a:prstGeom>
        </p:spPr>
      </p:pic>
      <p:sp>
        <p:nvSpPr>
          <p:cNvPr id="9" name="TextBox 8">
            <a:extLst>
              <a:ext uri="{FF2B5EF4-FFF2-40B4-BE49-F238E27FC236}">
                <a16:creationId xmlns:a16="http://schemas.microsoft.com/office/drawing/2014/main" id="{36211E54-DEB9-F240-85F4-198B819E5D35}"/>
              </a:ext>
            </a:extLst>
          </p:cNvPr>
          <p:cNvSpPr txBox="1"/>
          <p:nvPr/>
        </p:nvSpPr>
        <p:spPr>
          <a:xfrm>
            <a:off x="270602" y="5880483"/>
            <a:ext cx="10996863" cy="923330"/>
          </a:xfrm>
          <a:prstGeom prst="rect">
            <a:avLst/>
          </a:prstGeom>
          <a:noFill/>
        </p:spPr>
        <p:txBody>
          <a:bodyPr wrap="square" rtlCol="0">
            <a:spAutoFit/>
          </a:bodyPr>
          <a:lstStyle/>
          <a:p>
            <a:r>
              <a:rPr lang="en-GB" b="1" i="1" dirty="0"/>
              <a:t>“This presentation has been produced with the assistance of the European Union. The contents of this presentation is the sole responsibility of implementing partner and can in no way be taken to reflect the views of the European Union.” </a:t>
            </a:r>
            <a:endParaRPr lang="en-GB" b="1" dirty="0"/>
          </a:p>
        </p:txBody>
      </p:sp>
      <p:sp>
        <p:nvSpPr>
          <p:cNvPr id="5" name="Obdĺžnik 4">
            <a:extLst>
              <a:ext uri="{FF2B5EF4-FFF2-40B4-BE49-F238E27FC236}">
                <a16:creationId xmlns:a16="http://schemas.microsoft.com/office/drawing/2014/main" id="{FCD88C67-3811-462E-89A8-024E793D5C80}"/>
              </a:ext>
            </a:extLst>
          </p:cNvPr>
          <p:cNvSpPr/>
          <p:nvPr/>
        </p:nvSpPr>
        <p:spPr>
          <a:xfrm>
            <a:off x="8280832" y="1016000"/>
            <a:ext cx="3640566" cy="1120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k-SK" sz="1400" b="1" dirty="0">
                <a:solidFill>
                  <a:schemeClr val="tx1"/>
                </a:solidFill>
              </a:rPr>
              <a:t>For </a:t>
            </a:r>
            <a:r>
              <a:rPr lang="sk-SK" sz="1400" b="1" dirty="0" err="1">
                <a:solidFill>
                  <a:schemeClr val="tx1"/>
                </a:solidFill>
              </a:rPr>
              <a:t>the</a:t>
            </a:r>
            <a:r>
              <a:rPr lang="sk-SK" sz="1400" b="1" dirty="0">
                <a:solidFill>
                  <a:schemeClr val="tx1"/>
                </a:solidFill>
              </a:rPr>
              <a:t> </a:t>
            </a:r>
            <a:r>
              <a:rPr lang="sk-SK" sz="1400" b="1" dirty="0" err="1">
                <a:solidFill>
                  <a:schemeClr val="tx1"/>
                </a:solidFill>
              </a:rPr>
              <a:t>Ministry</a:t>
            </a:r>
            <a:r>
              <a:rPr lang="sk-SK" sz="1400" b="1" dirty="0">
                <a:solidFill>
                  <a:schemeClr val="tx1"/>
                </a:solidFill>
              </a:rPr>
              <a:t> of </a:t>
            </a:r>
            <a:r>
              <a:rPr lang="sk-SK" sz="1400" b="1" dirty="0" err="1">
                <a:solidFill>
                  <a:schemeClr val="tx1"/>
                </a:solidFill>
              </a:rPr>
              <a:t>Interior</a:t>
            </a:r>
            <a:r>
              <a:rPr lang="sk-SK" sz="1400" b="1" dirty="0">
                <a:solidFill>
                  <a:schemeClr val="tx1"/>
                </a:solidFill>
              </a:rPr>
              <a:t> of </a:t>
            </a:r>
            <a:r>
              <a:rPr lang="sk-SK" sz="1400" b="1" dirty="0" err="1">
                <a:solidFill>
                  <a:schemeClr val="tx1"/>
                </a:solidFill>
              </a:rPr>
              <a:t>the</a:t>
            </a:r>
            <a:r>
              <a:rPr lang="sk-SK" sz="1400" b="1" dirty="0">
                <a:solidFill>
                  <a:schemeClr val="tx1"/>
                </a:solidFill>
              </a:rPr>
              <a:t> Slovak </a:t>
            </a:r>
            <a:r>
              <a:rPr lang="sk-SK" sz="1400" b="1" dirty="0" err="1">
                <a:solidFill>
                  <a:schemeClr val="tx1"/>
                </a:solidFill>
              </a:rPr>
              <a:t>republic</a:t>
            </a:r>
            <a:r>
              <a:rPr lang="sk-SK" sz="1400" b="1" dirty="0">
                <a:solidFill>
                  <a:schemeClr val="tx1"/>
                </a:solidFill>
              </a:rPr>
              <a:t>: </a:t>
            </a:r>
          </a:p>
          <a:p>
            <a:r>
              <a:rPr lang="en-US" sz="1400" dirty="0">
                <a:solidFill>
                  <a:schemeClr val="tx1"/>
                </a:solidFill>
              </a:rPr>
              <a:t>Dominika Reynolds</a:t>
            </a:r>
            <a:r>
              <a:rPr lang="sk-SK" sz="1400" dirty="0">
                <a:solidFill>
                  <a:schemeClr val="tx1"/>
                </a:solidFill>
              </a:rPr>
              <a:t>, </a:t>
            </a:r>
            <a:r>
              <a:rPr lang="en-US" sz="1400" dirty="0" err="1">
                <a:solidFill>
                  <a:schemeClr val="tx1"/>
                </a:solidFill>
              </a:rPr>
              <a:t>Galya</a:t>
            </a:r>
            <a:r>
              <a:rPr lang="en-US" sz="1400" dirty="0">
                <a:solidFill>
                  <a:schemeClr val="tx1"/>
                </a:solidFill>
              </a:rPr>
              <a:t> </a:t>
            </a:r>
            <a:r>
              <a:rPr lang="en-US" sz="1400" dirty="0" err="1">
                <a:solidFill>
                  <a:schemeClr val="tx1"/>
                </a:solidFill>
              </a:rPr>
              <a:t>Terzieva</a:t>
            </a:r>
            <a:r>
              <a:rPr lang="en-US" sz="1400" dirty="0">
                <a:solidFill>
                  <a:schemeClr val="tx1"/>
                </a:solidFill>
              </a:rPr>
              <a:t> </a:t>
            </a:r>
          </a:p>
        </p:txBody>
      </p:sp>
    </p:spTree>
    <p:extLst>
      <p:ext uri="{BB962C8B-B14F-4D97-AF65-F5344CB8AC3E}">
        <p14:creationId xmlns:p14="http://schemas.microsoft.com/office/powerpoint/2010/main" val="378018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F4BF-DB84-C947-8977-2B96CB4A293B}"/>
              </a:ext>
            </a:extLst>
          </p:cNvPr>
          <p:cNvSpPr>
            <a:spLocks noGrp="1"/>
          </p:cNvSpPr>
          <p:nvPr>
            <p:ph type="title"/>
          </p:nvPr>
        </p:nvSpPr>
        <p:spPr>
          <a:xfrm>
            <a:off x="568171" y="631179"/>
            <a:ext cx="11014229" cy="1027688"/>
          </a:xfrm>
        </p:spPr>
        <p:txBody>
          <a:bodyPr/>
          <a:lstStyle/>
          <a:p>
            <a:r>
              <a:rPr lang="sk-SK" dirty="0"/>
              <a:t>needs</a:t>
            </a:r>
          </a:p>
        </p:txBody>
      </p:sp>
      <p:sp>
        <p:nvSpPr>
          <p:cNvPr id="3" name="Content Placeholder 2">
            <a:extLst>
              <a:ext uri="{FF2B5EF4-FFF2-40B4-BE49-F238E27FC236}">
                <a16:creationId xmlns:a16="http://schemas.microsoft.com/office/drawing/2014/main" id="{5AD12B3D-E7BB-894B-8BFB-37D8202F856A}"/>
              </a:ext>
            </a:extLst>
          </p:cNvPr>
          <p:cNvSpPr>
            <a:spLocks noGrp="1"/>
          </p:cNvSpPr>
          <p:nvPr>
            <p:ph idx="1"/>
          </p:nvPr>
        </p:nvSpPr>
        <p:spPr/>
        <p:txBody>
          <a:bodyPr>
            <a:normAutofit fontScale="92500" lnSpcReduction="20000"/>
          </a:bodyPr>
          <a:lstStyle/>
          <a:p>
            <a:pPr algn="just">
              <a:lnSpc>
                <a:spcPct val="120000"/>
              </a:lnSpc>
              <a:spcAft>
                <a:spcPts val="600"/>
              </a:spcAft>
            </a:pPr>
            <a:r>
              <a:rPr lang="sk-SK" sz="1900" dirty="0"/>
              <a:t>General n</a:t>
            </a:r>
            <a:r>
              <a:rPr lang="en-GB" sz="1900" dirty="0" err="1"/>
              <a:t>eed</a:t>
            </a:r>
            <a:r>
              <a:rPr lang="sk-SK" sz="1900" dirty="0"/>
              <a:t> </a:t>
            </a:r>
            <a:r>
              <a:rPr lang="en-GB" sz="1900" dirty="0"/>
              <a:t>of </a:t>
            </a:r>
            <a:r>
              <a:rPr lang="sk-SK" sz="1900" dirty="0" err="1"/>
              <a:t>better</a:t>
            </a:r>
            <a:r>
              <a:rPr lang="sk-SK" sz="1900" dirty="0"/>
              <a:t> </a:t>
            </a:r>
            <a:r>
              <a:rPr lang="en-GB" sz="1900" dirty="0"/>
              <a:t>emergency preparedness, prevention and response</a:t>
            </a:r>
            <a:r>
              <a:rPr lang="sk-SK" sz="1900" dirty="0"/>
              <a:t>;</a:t>
            </a:r>
            <a:endParaRPr lang="en-GB" sz="1900" dirty="0"/>
          </a:p>
          <a:p>
            <a:pPr>
              <a:lnSpc>
                <a:spcPct val="120000"/>
              </a:lnSpc>
            </a:pPr>
            <a:r>
              <a:rPr lang="en-GB" sz="1900" dirty="0"/>
              <a:t>Insufficient institutional and technical capacity for strategic disaster prevention and preparedness activities</a:t>
            </a:r>
            <a:r>
              <a:rPr lang="sk-SK" sz="1900" dirty="0"/>
              <a:t>;</a:t>
            </a:r>
            <a:endParaRPr lang="en-GB" sz="1900" dirty="0"/>
          </a:p>
          <a:p>
            <a:pPr>
              <a:lnSpc>
                <a:spcPct val="120000"/>
              </a:lnSpc>
            </a:pPr>
            <a:r>
              <a:rPr lang="en-GB" sz="1900" dirty="0"/>
              <a:t>Lack of communication and data sharing between stakeholder approach</a:t>
            </a:r>
            <a:r>
              <a:rPr lang="sk-SK" sz="1900" dirty="0"/>
              <a:t> (</a:t>
            </a:r>
            <a:r>
              <a:rPr lang="sk-SK" sz="1900" dirty="0" err="1"/>
              <a:t>common</a:t>
            </a:r>
            <a:r>
              <a:rPr lang="sk-SK" sz="1900" dirty="0"/>
              <a:t> DRR </a:t>
            </a:r>
            <a:r>
              <a:rPr lang="sk-SK" sz="1900" dirty="0" err="1"/>
              <a:t>platform</a:t>
            </a:r>
            <a:r>
              <a:rPr lang="sk-SK" sz="1900" dirty="0"/>
              <a:t>);</a:t>
            </a:r>
            <a:endParaRPr lang="en-GB" sz="1900" dirty="0"/>
          </a:p>
          <a:p>
            <a:pPr>
              <a:lnSpc>
                <a:spcPct val="120000"/>
              </a:lnSpc>
            </a:pPr>
            <a:r>
              <a:rPr lang="en-GB" sz="1900" dirty="0"/>
              <a:t>Absence of a communication mechanisms for </a:t>
            </a:r>
            <a:r>
              <a:rPr lang="sk-SK" sz="1900" dirty="0"/>
              <a:t>risk </a:t>
            </a:r>
            <a:r>
              <a:rPr lang="en-GB" sz="1900" dirty="0"/>
              <a:t>assessment</a:t>
            </a:r>
            <a:r>
              <a:rPr lang="sk-SK" sz="1900" dirty="0"/>
              <a:t>;</a:t>
            </a:r>
            <a:endParaRPr lang="en-GB" sz="1900" dirty="0"/>
          </a:p>
          <a:p>
            <a:pPr lvl="0">
              <a:lnSpc>
                <a:spcPct val="120000"/>
              </a:lnSpc>
              <a:spcAft>
                <a:spcPts val="600"/>
              </a:spcAft>
            </a:pPr>
            <a:r>
              <a:rPr lang="en-GB" sz="1900" dirty="0"/>
              <a:t>Lack of coordination</a:t>
            </a:r>
            <a:r>
              <a:rPr lang="sk-SK" sz="1900" dirty="0"/>
              <a:t>;</a:t>
            </a:r>
            <a:endParaRPr lang="en-GB" sz="1900" dirty="0"/>
          </a:p>
          <a:p>
            <a:pPr lvl="0">
              <a:lnSpc>
                <a:spcPct val="120000"/>
              </a:lnSpc>
              <a:spcAft>
                <a:spcPts val="600"/>
              </a:spcAft>
            </a:pPr>
            <a:r>
              <a:rPr lang="en-GB" sz="1900" dirty="0"/>
              <a:t>Lack of legal and policy papers</a:t>
            </a:r>
            <a:r>
              <a:rPr lang="sk-SK" sz="1900" dirty="0"/>
              <a:t> </a:t>
            </a:r>
            <a:r>
              <a:rPr lang="sk-SK" sz="1900" dirty="0" err="1"/>
              <a:t>unification</a:t>
            </a:r>
            <a:r>
              <a:rPr lang="sk-SK" sz="1900" dirty="0"/>
              <a:t>;</a:t>
            </a:r>
            <a:endParaRPr lang="en-GB" sz="1900" dirty="0"/>
          </a:p>
          <a:p>
            <a:pPr lvl="0">
              <a:lnSpc>
                <a:spcPct val="120000"/>
              </a:lnSpc>
              <a:spcAft>
                <a:spcPts val="600"/>
              </a:spcAft>
            </a:pPr>
            <a:r>
              <a:rPr lang="en-GB" sz="1900" dirty="0"/>
              <a:t>CBRN events and climate changes needs to be embedded in the disaster reduction national plans</a:t>
            </a:r>
            <a:r>
              <a:rPr lang="sk-SK" sz="1900" dirty="0"/>
              <a:t>;</a:t>
            </a:r>
            <a:endParaRPr lang="en-GB" sz="1900" dirty="0"/>
          </a:p>
          <a:p>
            <a:pPr lvl="0">
              <a:lnSpc>
                <a:spcPct val="120000"/>
              </a:lnSpc>
              <a:spcAft>
                <a:spcPts val="600"/>
              </a:spcAft>
            </a:pPr>
            <a:r>
              <a:rPr lang="en-GB" sz="1900" dirty="0"/>
              <a:t>Lack of technologies in DRR, lack of proper planning</a:t>
            </a:r>
            <a:r>
              <a:rPr lang="sk-SK" sz="1900" dirty="0"/>
              <a:t>;</a:t>
            </a:r>
            <a:endParaRPr lang="en-GB" sz="1900" dirty="0"/>
          </a:p>
          <a:p>
            <a:pPr lvl="0">
              <a:lnSpc>
                <a:spcPct val="120000"/>
              </a:lnSpc>
              <a:spcAft>
                <a:spcPts val="600"/>
              </a:spcAft>
            </a:pPr>
            <a:r>
              <a:rPr lang="en-GB" sz="1900" dirty="0"/>
              <a:t>Lack of expertise discussion and a roadmap for public financing in the field of DRR</a:t>
            </a:r>
            <a:r>
              <a:rPr lang="sk-SK" sz="1900" dirty="0"/>
              <a:t>.</a:t>
            </a:r>
            <a:endParaRPr lang="en-GB" dirty="0"/>
          </a:p>
        </p:txBody>
      </p:sp>
      <p:pic>
        <p:nvPicPr>
          <p:cNvPr id="4" name="Obrázok 4">
            <a:extLst>
              <a:ext uri="{FF2B5EF4-FFF2-40B4-BE49-F238E27FC236}">
                <a16:creationId xmlns:a16="http://schemas.microsoft.com/office/drawing/2014/main" id="{DAB73CF3-88DE-1F45-9542-E0E80E4141E8}"/>
              </a:ext>
            </a:extLst>
          </p:cNvPr>
          <p:cNvPicPr/>
          <p:nvPr/>
        </p:nvPicPr>
        <p:blipFill>
          <a:blip r:embed="rId3" cstate="print">
            <a:lum bright="70000" contrast="-70000"/>
          </a:blip>
          <a:srcRect l="23036" t="32508" r="13785" b="43653"/>
          <a:stretch>
            <a:fillRect/>
          </a:stretch>
        </p:blipFill>
        <p:spPr bwMode="auto">
          <a:xfrm>
            <a:off x="8351830" y="0"/>
            <a:ext cx="3640566" cy="773723"/>
          </a:xfrm>
          <a:prstGeom prst="rect">
            <a:avLst/>
          </a:prstGeom>
          <a:noFill/>
          <a:ln w="9525">
            <a:noFill/>
            <a:miter lim="800000"/>
            <a:headEnd/>
            <a:tailEnd/>
          </a:ln>
        </p:spPr>
      </p:pic>
      <p:pic>
        <p:nvPicPr>
          <p:cNvPr id="5" name="Picture 4">
            <a:extLst>
              <a:ext uri="{FF2B5EF4-FFF2-40B4-BE49-F238E27FC236}">
                <a16:creationId xmlns:a16="http://schemas.microsoft.com/office/drawing/2014/main" id="{16062975-BF5B-034B-8516-1E4FC230D360}"/>
              </a:ext>
            </a:extLst>
          </p:cNvPr>
          <p:cNvPicPr>
            <a:picLocks noChangeAspect="1"/>
          </p:cNvPicPr>
          <p:nvPr/>
        </p:nvPicPr>
        <p:blipFill>
          <a:blip r:embed="rId4"/>
          <a:stretch>
            <a:fillRect/>
          </a:stretch>
        </p:blipFill>
        <p:spPr>
          <a:xfrm>
            <a:off x="335750" y="295058"/>
            <a:ext cx="1396798" cy="1363809"/>
          </a:xfrm>
          <a:prstGeom prst="rect">
            <a:avLst/>
          </a:prstGeom>
        </p:spPr>
      </p:pic>
    </p:spTree>
    <p:extLst>
      <p:ext uri="{BB962C8B-B14F-4D97-AF65-F5344CB8AC3E}">
        <p14:creationId xmlns:p14="http://schemas.microsoft.com/office/powerpoint/2010/main" val="94945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44BA-49D9-C648-A287-B499F02DFD72}"/>
              </a:ext>
            </a:extLst>
          </p:cNvPr>
          <p:cNvSpPr>
            <a:spLocks noGrp="1"/>
          </p:cNvSpPr>
          <p:nvPr>
            <p:ph type="title"/>
          </p:nvPr>
        </p:nvSpPr>
        <p:spPr>
          <a:xfrm>
            <a:off x="568171" y="704007"/>
            <a:ext cx="11014229" cy="938676"/>
          </a:xfrm>
        </p:spPr>
        <p:txBody>
          <a:bodyPr/>
          <a:lstStyle/>
          <a:p>
            <a:r>
              <a:rPr lang="sk-SK" dirty="0"/>
              <a:t>goal</a:t>
            </a:r>
          </a:p>
        </p:txBody>
      </p:sp>
      <p:sp>
        <p:nvSpPr>
          <p:cNvPr id="3" name="Content Placeholder 2">
            <a:extLst>
              <a:ext uri="{FF2B5EF4-FFF2-40B4-BE49-F238E27FC236}">
                <a16:creationId xmlns:a16="http://schemas.microsoft.com/office/drawing/2014/main" id="{D50397BE-DFAC-A44B-8C62-E4582FF3E38F}"/>
              </a:ext>
            </a:extLst>
          </p:cNvPr>
          <p:cNvSpPr>
            <a:spLocks noGrp="1"/>
          </p:cNvSpPr>
          <p:nvPr>
            <p:ph idx="1"/>
          </p:nvPr>
        </p:nvSpPr>
        <p:spPr>
          <a:xfrm>
            <a:off x="609600" y="1642684"/>
            <a:ext cx="10972800" cy="4483480"/>
          </a:xfrm>
        </p:spPr>
        <p:txBody>
          <a:bodyPr>
            <a:normAutofit fontScale="92500"/>
          </a:bodyPr>
          <a:lstStyle/>
          <a:p>
            <a:pPr algn="just"/>
            <a:r>
              <a:rPr lang="en-GB" dirty="0"/>
              <a:t>Strengthen, modernise and adopt a </a:t>
            </a:r>
            <a:r>
              <a:rPr lang="en-GB" b="1" dirty="0"/>
              <a:t>risk assessment plan </a:t>
            </a:r>
            <a:r>
              <a:rPr lang="en-GB" dirty="0"/>
              <a:t>and </a:t>
            </a:r>
            <a:r>
              <a:rPr lang="en-GB" b="1" dirty="0"/>
              <a:t>methodology</a:t>
            </a:r>
            <a:r>
              <a:rPr lang="en-GB" dirty="0"/>
              <a:t> to the needs of emergency preparedness, prevention and response</a:t>
            </a:r>
            <a:r>
              <a:rPr lang="sk-SK" dirty="0"/>
              <a:t>;</a:t>
            </a:r>
            <a:endParaRPr lang="en-GB" dirty="0"/>
          </a:p>
          <a:p>
            <a:pPr algn="just"/>
            <a:r>
              <a:rPr lang="en-GB" dirty="0"/>
              <a:t>Lay the </a:t>
            </a:r>
            <a:r>
              <a:rPr lang="en-GB" b="1" dirty="0"/>
              <a:t>foundation of a multi-stakeholder involvement </a:t>
            </a:r>
            <a:r>
              <a:rPr lang="en-GB" dirty="0"/>
              <a:t>dealt with by different government agencies, research institutions</a:t>
            </a:r>
            <a:r>
              <a:rPr lang="sk-SK" dirty="0"/>
              <a:t>, </a:t>
            </a:r>
            <a:r>
              <a:rPr lang="sk-SK" dirty="0" err="1"/>
              <a:t>NGOs</a:t>
            </a:r>
            <a:r>
              <a:rPr lang="en-GB" dirty="0"/>
              <a:t> </a:t>
            </a:r>
            <a:r>
              <a:rPr lang="sk-SK" dirty="0"/>
              <a:t>;</a:t>
            </a:r>
            <a:endParaRPr lang="en-GB" dirty="0"/>
          </a:p>
          <a:p>
            <a:pPr algn="just"/>
            <a:r>
              <a:rPr lang="en-GB" dirty="0"/>
              <a:t>Methods and approaches to risk assessments, good practice examples identified in national risk assessment approaches</a:t>
            </a:r>
            <a:r>
              <a:rPr lang="sk-SK" dirty="0"/>
              <a:t>;</a:t>
            </a:r>
            <a:r>
              <a:rPr lang="en-GB" dirty="0"/>
              <a:t> </a:t>
            </a:r>
          </a:p>
          <a:p>
            <a:pPr algn="just"/>
            <a:r>
              <a:rPr lang="en-GB" dirty="0"/>
              <a:t>Development of </a:t>
            </a:r>
            <a:r>
              <a:rPr lang="en-GB" b="1" dirty="0"/>
              <a:t>standard criteria for risks assessment </a:t>
            </a:r>
            <a:r>
              <a:rPr lang="en-GB" dirty="0"/>
              <a:t>on a regional level and the systematic collection of data</a:t>
            </a:r>
            <a:r>
              <a:rPr lang="sk-SK" dirty="0"/>
              <a:t>;</a:t>
            </a:r>
            <a:r>
              <a:rPr lang="en-GB" dirty="0"/>
              <a:t> </a:t>
            </a:r>
          </a:p>
          <a:p>
            <a:pPr algn="just"/>
            <a:r>
              <a:rPr lang="en-GB" dirty="0"/>
              <a:t>Development and application of </a:t>
            </a:r>
            <a:r>
              <a:rPr lang="en-GB" b="1" dirty="0"/>
              <a:t>disaster-resilient management guidelines </a:t>
            </a:r>
            <a:r>
              <a:rPr lang="en-GB" dirty="0"/>
              <a:t>to improve the ability of stakeholders to monitor, anticipate and learn from crises, and thereby allow them to adapt and respond more effectively and operate more efficiently during disasters</a:t>
            </a:r>
            <a:r>
              <a:rPr lang="sk-SK" dirty="0"/>
              <a:t>. </a:t>
            </a:r>
            <a:endParaRPr lang="en-GB" dirty="0"/>
          </a:p>
          <a:p>
            <a:endParaRPr lang="sk-SK" dirty="0"/>
          </a:p>
          <a:p>
            <a:endParaRPr lang="sk-SK" dirty="0"/>
          </a:p>
          <a:p>
            <a:endParaRPr lang="sk-SK" dirty="0"/>
          </a:p>
          <a:p>
            <a:endParaRPr lang="sk-SK" dirty="0"/>
          </a:p>
          <a:p>
            <a:endParaRPr lang="sk-SK" dirty="0"/>
          </a:p>
          <a:p>
            <a:endParaRPr lang="sk-SK" dirty="0"/>
          </a:p>
          <a:p>
            <a:endParaRPr lang="sk-SK" dirty="0"/>
          </a:p>
        </p:txBody>
      </p:sp>
      <p:pic>
        <p:nvPicPr>
          <p:cNvPr id="4" name="Obrázok 4">
            <a:extLst>
              <a:ext uri="{FF2B5EF4-FFF2-40B4-BE49-F238E27FC236}">
                <a16:creationId xmlns:a16="http://schemas.microsoft.com/office/drawing/2014/main" id="{ACA797A9-FA57-B74B-A564-B794834117C3}"/>
              </a:ext>
            </a:extLst>
          </p:cNvPr>
          <p:cNvPicPr/>
          <p:nvPr/>
        </p:nvPicPr>
        <p:blipFill>
          <a:blip r:embed="rId2" cstate="print">
            <a:lum bright="70000" contrast="-70000"/>
          </a:blip>
          <a:srcRect l="23036" t="32508" r="13785" b="43653"/>
          <a:stretch>
            <a:fillRect/>
          </a:stretch>
        </p:blipFill>
        <p:spPr bwMode="auto">
          <a:xfrm>
            <a:off x="8351831" y="-1"/>
            <a:ext cx="3640566" cy="773723"/>
          </a:xfrm>
          <a:prstGeom prst="rect">
            <a:avLst/>
          </a:prstGeom>
          <a:noFill/>
          <a:ln w="9525">
            <a:noFill/>
            <a:miter lim="800000"/>
            <a:headEnd/>
            <a:tailEnd/>
          </a:ln>
        </p:spPr>
      </p:pic>
      <p:pic>
        <p:nvPicPr>
          <p:cNvPr id="5" name="Picture 4">
            <a:extLst>
              <a:ext uri="{FF2B5EF4-FFF2-40B4-BE49-F238E27FC236}">
                <a16:creationId xmlns:a16="http://schemas.microsoft.com/office/drawing/2014/main" id="{BEEB13D9-4C56-954E-9172-3CA1DC82390A}"/>
              </a:ext>
            </a:extLst>
          </p:cNvPr>
          <p:cNvPicPr>
            <a:picLocks noChangeAspect="1"/>
          </p:cNvPicPr>
          <p:nvPr/>
        </p:nvPicPr>
        <p:blipFill>
          <a:blip r:embed="rId3"/>
          <a:stretch>
            <a:fillRect/>
          </a:stretch>
        </p:blipFill>
        <p:spPr>
          <a:xfrm>
            <a:off x="315649" y="270995"/>
            <a:ext cx="1404867" cy="1371688"/>
          </a:xfrm>
          <a:prstGeom prst="rect">
            <a:avLst/>
          </a:prstGeom>
        </p:spPr>
      </p:pic>
    </p:spTree>
    <p:extLst>
      <p:ext uri="{BB962C8B-B14F-4D97-AF65-F5344CB8AC3E}">
        <p14:creationId xmlns:p14="http://schemas.microsoft.com/office/powerpoint/2010/main" val="191120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0A804-2B69-8647-8BAF-F9CB66F1495C}"/>
              </a:ext>
            </a:extLst>
          </p:cNvPr>
          <p:cNvSpPr>
            <a:spLocks noGrp="1"/>
          </p:cNvSpPr>
          <p:nvPr>
            <p:ph type="title"/>
          </p:nvPr>
        </p:nvSpPr>
        <p:spPr>
          <a:xfrm>
            <a:off x="568171" y="773723"/>
            <a:ext cx="11014229" cy="804224"/>
          </a:xfrm>
        </p:spPr>
        <p:txBody>
          <a:bodyPr/>
          <a:lstStyle/>
          <a:p>
            <a:r>
              <a:rPr lang="sk-SK" sz="3600" dirty="0"/>
              <a:t>W</a:t>
            </a:r>
            <a:r>
              <a:rPr lang="en-US" sz="3600" dirty="0"/>
              <a:t>ORK </a:t>
            </a:r>
            <a:r>
              <a:rPr lang="sk-SK" sz="3600" dirty="0"/>
              <a:t>P</a:t>
            </a:r>
            <a:r>
              <a:rPr lang="en-US" sz="3600" dirty="0"/>
              <a:t>ACKAGES</a:t>
            </a:r>
            <a:r>
              <a:rPr lang="sk-SK" sz="3600" dirty="0"/>
              <a:t> + activities</a:t>
            </a:r>
            <a:endParaRPr lang="sk-SK" dirty="0"/>
          </a:p>
        </p:txBody>
      </p:sp>
      <p:sp>
        <p:nvSpPr>
          <p:cNvPr id="3" name="Content Placeholder 2">
            <a:extLst>
              <a:ext uri="{FF2B5EF4-FFF2-40B4-BE49-F238E27FC236}">
                <a16:creationId xmlns:a16="http://schemas.microsoft.com/office/drawing/2014/main" id="{715FCA2E-6E47-714D-AEE1-EC6AE1B70B0A}"/>
              </a:ext>
            </a:extLst>
          </p:cNvPr>
          <p:cNvSpPr>
            <a:spLocks noGrp="1"/>
          </p:cNvSpPr>
          <p:nvPr>
            <p:ph idx="1"/>
          </p:nvPr>
        </p:nvSpPr>
        <p:spPr>
          <a:xfrm>
            <a:off x="711200" y="1706263"/>
            <a:ext cx="10972800" cy="4378014"/>
          </a:xfrm>
        </p:spPr>
        <p:txBody>
          <a:bodyPr>
            <a:normAutofit fontScale="47500" lnSpcReduction="20000"/>
          </a:bodyPr>
          <a:lstStyle/>
          <a:p>
            <a:pPr marL="914400" indent="-800100">
              <a:buNone/>
            </a:pPr>
            <a:r>
              <a:rPr lang="en-GB" sz="3800" b="1" dirty="0"/>
              <a:t>WP</a:t>
            </a:r>
            <a:r>
              <a:rPr lang="sk-SK" sz="3800" b="1" dirty="0"/>
              <a:t>1</a:t>
            </a:r>
            <a:r>
              <a:rPr lang="en-GB" sz="3800" b="1" dirty="0"/>
              <a:t>:    Developing a multi-risk and risk-specific disaster risk management plan + enabling conditions for investing in risk management measures under the next cycle of European Cohesion Policy Funds (2021-2027); </a:t>
            </a:r>
          </a:p>
          <a:p>
            <a:pPr marL="114300" indent="0">
              <a:buNone/>
            </a:pPr>
            <a:r>
              <a:rPr lang="en-GB" sz="2900" b="1" i="1" u="sng" dirty="0"/>
              <a:t>Activities</a:t>
            </a:r>
            <a:r>
              <a:rPr lang="en-GB" sz="2900" b="1" i="1" dirty="0"/>
              <a:t>:</a:t>
            </a:r>
          </a:p>
          <a:p>
            <a:r>
              <a:rPr lang="en-GB" sz="2900" i="1" dirty="0"/>
              <a:t>Activity 1.1. Collecting data and assessment of regional capacities and stakeholders </a:t>
            </a:r>
            <a:endParaRPr lang="en-GB" sz="2900" dirty="0"/>
          </a:p>
          <a:p>
            <a:r>
              <a:rPr lang="en-GB" sz="2900" i="1" dirty="0"/>
              <a:t>Activity 1.2 Mapping investment needs for risk management measures </a:t>
            </a:r>
            <a:endParaRPr lang="en-GB" sz="2900" dirty="0"/>
          </a:p>
          <a:p>
            <a:r>
              <a:rPr lang="en-GB" sz="2900" i="1" dirty="0"/>
              <a:t>Activity 1.3 Developing a multi-risk and risk-specific disaster risk management plan </a:t>
            </a:r>
          </a:p>
          <a:p>
            <a:pPr marL="114300" indent="0">
              <a:buNone/>
            </a:pPr>
            <a:r>
              <a:rPr lang="en-GB" sz="2900" i="1" dirty="0"/>
              <a:t>                       (</a:t>
            </a:r>
            <a:r>
              <a:rPr lang="en-GB" sz="2900" dirty="0"/>
              <a:t>National Comprehensive Disaster Risk Assessment and Management Plan)</a:t>
            </a:r>
          </a:p>
          <a:p>
            <a:pPr marL="114300" indent="0">
              <a:buNone/>
            </a:pPr>
            <a:endParaRPr lang="en-GB" sz="2600" dirty="0"/>
          </a:p>
          <a:p>
            <a:pPr marL="798513" marR="0" lvl="0" indent="-684213" algn="l"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en-GB" sz="3800" b="1" i="0" u="none" strike="noStrike" kern="1200" cap="none" spc="0" normalizeH="0" baseline="0" noProof="0" dirty="0">
                <a:ln>
                  <a:noFill/>
                </a:ln>
                <a:solidFill>
                  <a:srgbClr val="564B3C"/>
                </a:solidFill>
                <a:effectLst/>
                <a:uLnTx/>
                <a:uFillTx/>
                <a:latin typeface="Century Gothic"/>
                <a:ea typeface="+mn-ea"/>
                <a:cs typeface="+mn-cs"/>
              </a:rPr>
              <a:t>WP2:  Ensuring studies and assessments required to develop policies, legislation and/or measures for disaster and climate resilience. </a:t>
            </a:r>
          </a:p>
          <a:p>
            <a:pPr marL="114300" marR="0" lvl="0" indent="0" algn="l"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en-GB" sz="2900" b="1" i="1" u="sng" strike="noStrike" kern="1200" cap="none" spc="0" normalizeH="0" baseline="0" noProof="0" dirty="0">
                <a:ln>
                  <a:noFill/>
                </a:ln>
                <a:solidFill>
                  <a:srgbClr val="564B3C"/>
                </a:solidFill>
                <a:effectLst/>
                <a:uLnTx/>
                <a:uFillTx/>
                <a:latin typeface="Century Gothic"/>
                <a:ea typeface="+mn-ea"/>
                <a:cs typeface="+mn-cs"/>
              </a:rPr>
              <a:t>Activities</a:t>
            </a:r>
            <a:r>
              <a:rPr kumimoji="0" lang="en-GB" sz="2900" b="1" i="1" u="none" strike="noStrike" kern="1200" cap="none" spc="0" normalizeH="0" baseline="0" noProof="0" dirty="0">
                <a:ln>
                  <a:noFill/>
                </a:ln>
                <a:solidFill>
                  <a:srgbClr val="564B3C"/>
                </a:solidFill>
                <a:effectLst/>
                <a:uLnTx/>
                <a:uFillTx/>
                <a:latin typeface="Century Gothic"/>
                <a:ea typeface="+mn-ea"/>
                <a:cs typeface="+mn-cs"/>
              </a:rPr>
              <a:t>:</a:t>
            </a:r>
          </a:p>
          <a:p>
            <a:pPr marL="342900" marR="0" lvl="0" indent="-228600" algn="l" defTabSz="914400" rtl="0" eaLnBrk="1" fontAlgn="auto" latinLnBrk="0" hangingPunct="1">
              <a:lnSpc>
                <a:spcPct val="100000"/>
              </a:lnSpc>
              <a:spcBef>
                <a:spcPct val="20000"/>
              </a:spcBef>
              <a:spcAft>
                <a:spcPts val="0"/>
              </a:spcAft>
              <a:buClr>
                <a:srgbClr val="93A299"/>
              </a:buClr>
              <a:buSzTx/>
              <a:buFont typeface="Arial" pitchFamily="34" charset="0"/>
              <a:buChar char="•"/>
              <a:tabLst/>
              <a:defRPr/>
            </a:pPr>
            <a:r>
              <a:rPr kumimoji="0" lang="en-GB" sz="2900" b="0" i="1" u="none" strike="noStrike" kern="1200" cap="none" spc="0" normalizeH="0" baseline="0" noProof="0" dirty="0">
                <a:ln>
                  <a:noFill/>
                </a:ln>
                <a:solidFill>
                  <a:srgbClr val="564B3C"/>
                </a:solidFill>
                <a:effectLst/>
                <a:uLnTx/>
                <a:uFillTx/>
                <a:latin typeface="Century Gothic"/>
                <a:ea typeface="+mn-ea"/>
                <a:cs typeface="+mn-cs"/>
              </a:rPr>
              <a:t>Activity 2.1 Review of the existing policies, legislation and climate resilience measures </a:t>
            </a:r>
            <a:endParaRPr kumimoji="0" lang="en-GB" sz="2900" b="0" i="0" u="none" strike="noStrike" kern="1200" cap="none" spc="0" normalizeH="0" baseline="0" noProof="0" dirty="0">
              <a:ln>
                <a:noFill/>
              </a:ln>
              <a:solidFill>
                <a:srgbClr val="564B3C"/>
              </a:solidFill>
              <a:effectLst/>
              <a:uLnTx/>
              <a:uFillTx/>
              <a:latin typeface="Century Gothic"/>
              <a:ea typeface="+mn-ea"/>
              <a:cs typeface="+mn-cs"/>
            </a:endParaRPr>
          </a:p>
          <a:p>
            <a:pPr marL="342900" marR="0" lvl="0" indent="-228600" algn="l" defTabSz="914400" rtl="0" eaLnBrk="1" fontAlgn="auto" latinLnBrk="0" hangingPunct="1">
              <a:lnSpc>
                <a:spcPct val="100000"/>
              </a:lnSpc>
              <a:spcBef>
                <a:spcPct val="20000"/>
              </a:spcBef>
              <a:spcAft>
                <a:spcPts val="0"/>
              </a:spcAft>
              <a:buClr>
                <a:srgbClr val="93A299"/>
              </a:buClr>
              <a:buSzTx/>
              <a:buFont typeface="Arial" pitchFamily="34" charset="0"/>
              <a:buChar char="•"/>
              <a:tabLst/>
              <a:defRPr/>
            </a:pPr>
            <a:r>
              <a:rPr kumimoji="0" lang="en-GB" sz="2900" b="0" i="1" u="none" strike="noStrike" kern="1200" cap="none" spc="0" normalizeH="0" baseline="0" noProof="0" dirty="0">
                <a:ln>
                  <a:noFill/>
                </a:ln>
                <a:solidFill>
                  <a:srgbClr val="564B3C"/>
                </a:solidFill>
                <a:effectLst/>
                <a:uLnTx/>
                <a:uFillTx/>
                <a:latin typeface="Century Gothic"/>
                <a:ea typeface="+mn-ea"/>
                <a:cs typeface="+mn-cs"/>
              </a:rPr>
              <a:t>Activity 2.2 Producing a study with the recommendation for modernisation of policies, legislation and resilient measures.</a:t>
            </a:r>
          </a:p>
          <a:p>
            <a:pPr marL="342900" marR="0" lvl="0" indent="-228600" algn="l" defTabSz="914400" rtl="0" eaLnBrk="1" fontAlgn="auto" latinLnBrk="0" hangingPunct="1">
              <a:lnSpc>
                <a:spcPct val="100000"/>
              </a:lnSpc>
              <a:spcBef>
                <a:spcPct val="20000"/>
              </a:spcBef>
              <a:spcAft>
                <a:spcPts val="0"/>
              </a:spcAft>
              <a:buClr>
                <a:srgbClr val="93A299"/>
              </a:buClr>
              <a:buSzTx/>
              <a:buFont typeface="Arial" pitchFamily="34" charset="0"/>
              <a:buChar char="•"/>
              <a:tabLst/>
              <a:defRPr/>
            </a:pPr>
            <a:endParaRPr lang="en-GB" sz="2600" i="1" dirty="0">
              <a:solidFill>
                <a:srgbClr val="564B3C"/>
              </a:solidFill>
              <a:latin typeface="Century Gothic"/>
            </a:endParaRPr>
          </a:p>
          <a:p>
            <a:pPr marL="114300" marR="0" lvl="0" indent="0" algn="l"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en-GB" sz="3800" b="1" i="0" u="none" strike="noStrike" kern="1200" cap="none" spc="0" normalizeH="0" baseline="0" noProof="0" dirty="0">
                <a:ln>
                  <a:noFill/>
                </a:ln>
                <a:solidFill>
                  <a:srgbClr val="564B3C"/>
                </a:solidFill>
                <a:effectLst/>
                <a:uLnTx/>
                <a:uFillTx/>
                <a:ea typeface="+mn-ea"/>
                <a:cs typeface="+mn-cs"/>
              </a:rPr>
              <a:t>WP3</a:t>
            </a:r>
            <a:r>
              <a:rPr kumimoji="0" lang="sk-SK" sz="3800" b="1" i="0" u="none" strike="noStrike" kern="1200" cap="none" spc="0" normalizeH="0" baseline="0" noProof="0" dirty="0">
                <a:ln>
                  <a:noFill/>
                </a:ln>
                <a:solidFill>
                  <a:srgbClr val="564B3C"/>
                </a:solidFill>
                <a:effectLst/>
                <a:uLnTx/>
                <a:uFillTx/>
                <a:ea typeface="+mn-ea"/>
                <a:cs typeface="+mn-cs"/>
              </a:rPr>
              <a:t>: </a:t>
            </a:r>
            <a:r>
              <a:rPr kumimoji="0" lang="en-US" sz="3800" b="1" i="0" u="none" strike="noStrike" kern="1200" cap="none" spc="0" normalizeH="0" baseline="0" noProof="0" dirty="0">
                <a:ln>
                  <a:noFill/>
                </a:ln>
                <a:solidFill>
                  <a:srgbClr val="564B3C"/>
                </a:solidFill>
                <a:effectLst/>
                <a:uLnTx/>
                <a:uFillTx/>
                <a:ea typeface="+mn-ea"/>
                <a:cs typeface="+mn-cs"/>
              </a:rPr>
              <a:t> </a:t>
            </a:r>
            <a:r>
              <a:rPr kumimoji="0" lang="en-GB" sz="3800" b="1" i="0" u="none" strike="noStrike" kern="1200" cap="none" spc="0" normalizeH="0" baseline="0" noProof="0" dirty="0">
                <a:ln>
                  <a:noFill/>
                </a:ln>
                <a:solidFill>
                  <a:srgbClr val="564B3C"/>
                </a:solidFill>
                <a:effectLst/>
                <a:uLnTx/>
                <a:uFillTx/>
                <a:ea typeface="+mn-ea"/>
                <a:cs typeface="+mn-cs"/>
              </a:rPr>
              <a:t>Communication and public diplomacy</a:t>
            </a:r>
            <a:endParaRPr lang="en-GB" sz="3800" b="1" dirty="0">
              <a:solidFill>
                <a:srgbClr val="564B3C"/>
              </a:solidFill>
              <a:cs typeface="Times New Roman" panose="02020603050405020304" pitchFamily="18" charset="0"/>
            </a:endParaRPr>
          </a:p>
          <a:p>
            <a:pPr marL="114300" marR="0" lvl="0" indent="0" algn="l"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en-GB" sz="2600" b="1" i="1" u="sng" strike="noStrike" kern="1200" cap="none" spc="0" normalizeH="0" baseline="0" noProof="0" dirty="0">
                <a:ln>
                  <a:noFill/>
                </a:ln>
                <a:solidFill>
                  <a:srgbClr val="564B3C"/>
                </a:solidFill>
                <a:effectLst/>
                <a:uLnTx/>
                <a:uFillTx/>
                <a:ea typeface="+mn-ea"/>
                <a:cs typeface="+mn-cs"/>
              </a:rPr>
              <a:t>Activities</a:t>
            </a:r>
            <a:r>
              <a:rPr kumimoji="0" lang="en-GB" sz="2600" b="1" i="1" u="none" strike="noStrike" kern="1200" cap="none" spc="0" normalizeH="0" baseline="0" noProof="0" dirty="0">
                <a:ln>
                  <a:noFill/>
                </a:ln>
                <a:solidFill>
                  <a:srgbClr val="564B3C"/>
                </a:solidFill>
                <a:effectLst/>
                <a:uLnTx/>
                <a:uFillTx/>
                <a:ea typeface="+mn-ea"/>
                <a:cs typeface="+mn-cs"/>
              </a:rPr>
              <a:t>:</a:t>
            </a:r>
          </a:p>
          <a:p>
            <a:pPr marL="342900" marR="0" lvl="0" indent="-228600" algn="l" defTabSz="914400" rtl="0" eaLnBrk="1" fontAlgn="auto" latinLnBrk="0" hangingPunct="1">
              <a:lnSpc>
                <a:spcPct val="100000"/>
              </a:lnSpc>
              <a:spcBef>
                <a:spcPct val="20000"/>
              </a:spcBef>
              <a:spcAft>
                <a:spcPts val="0"/>
              </a:spcAft>
              <a:buClr>
                <a:srgbClr val="93A299"/>
              </a:buClr>
              <a:buSzTx/>
              <a:buFont typeface="Arial" pitchFamily="34" charset="0"/>
              <a:buChar char="•"/>
              <a:tabLst/>
              <a:defRPr/>
            </a:pPr>
            <a:r>
              <a:rPr kumimoji="0" lang="en-GB" sz="2900" b="0" i="1" u="none" strike="noStrike" kern="1200" cap="none" spc="0" normalizeH="0" baseline="0" noProof="0" dirty="0">
                <a:ln>
                  <a:noFill/>
                </a:ln>
                <a:solidFill>
                  <a:srgbClr val="564B3C"/>
                </a:solidFill>
                <a:effectLst/>
                <a:uLnTx/>
                <a:uFillTx/>
                <a:ea typeface="+mn-ea"/>
                <a:cs typeface="+mn-cs"/>
              </a:rPr>
              <a:t>Activity 3.1 </a:t>
            </a:r>
            <a:r>
              <a:rPr kumimoji="0" lang="en-GB" sz="2900" b="0" i="1" u="none" strike="noStrike" kern="1200" cap="none" spc="0" normalizeH="0" baseline="0" noProof="0" dirty="0" err="1">
                <a:ln>
                  <a:noFill/>
                </a:ln>
                <a:solidFill>
                  <a:srgbClr val="564B3C"/>
                </a:solidFill>
                <a:effectLst/>
                <a:uLnTx/>
                <a:uFillTx/>
                <a:ea typeface="+mn-ea"/>
                <a:cs typeface="+mn-cs"/>
              </a:rPr>
              <a:t>Draf</a:t>
            </a:r>
            <a:r>
              <a:rPr kumimoji="0" lang="sk-SK" sz="2900" b="0" i="1" u="none" strike="noStrike" kern="1200" cap="none" spc="0" normalizeH="0" baseline="0" noProof="0" dirty="0">
                <a:ln>
                  <a:noFill/>
                </a:ln>
                <a:solidFill>
                  <a:srgbClr val="564B3C"/>
                </a:solidFill>
                <a:effectLst/>
                <a:uLnTx/>
                <a:uFillTx/>
                <a:ea typeface="+mn-ea"/>
                <a:cs typeface="+mn-cs"/>
              </a:rPr>
              <a:t>t of</a:t>
            </a:r>
            <a:r>
              <a:rPr kumimoji="0" lang="en-GB" sz="2900" b="0" i="1" u="none" strike="noStrike" kern="1200" cap="none" spc="0" normalizeH="0" baseline="0" noProof="0" dirty="0">
                <a:ln>
                  <a:noFill/>
                </a:ln>
                <a:solidFill>
                  <a:srgbClr val="564B3C"/>
                </a:solidFill>
                <a:effectLst/>
                <a:uLnTx/>
                <a:uFillTx/>
                <a:ea typeface="+mn-ea"/>
                <a:cs typeface="+mn-cs"/>
              </a:rPr>
              <a:t> a communication strategy </a:t>
            </a:r>
            <a:endParaRPr kumimoji="0" lang="en-GB" sz="2900" b="0" i="0" u="none" strike="noStrike" kern="1200" cap="none" spc="0" normalizeH="0" baseline="0" noProof="0" dirty="0">
              <a:ln>
                <a:noFill/>
              </a:ln>
              <a:solidFill>
                <a:srgbClr val="564B3C"/>
              </a:solidFill>
              <a:effectLst/>
              <a:uLnTx/>
              <a:uFillTx/>
              <a:ea typeface="+mn-ea"/>
              <a:cs typeface="+mn-cs"/>
            </a:endParaRPr>
          </a:p>
          <a:p>
            <a:pPr marL="342900" marR="0" lvl="0" indent="-228600" algn="l" defTabSz="914400" rtl="0" eaLnBrk="1" fontAlgn="auto" latinLnBrk="0" hangingPunct="1">
              <a:lnSpc>
                <a:spcPct val="100000"/>
              </a:lnSpc>
              <a:spcBef>
                <a:spcPct val="20000"/>
              </a:spcBef>
              <a:spcAft>
                <a:spcPts val="0"/>
              </a:spcAft>
              <a:buClr>
                <a:srgbClr val="93A299"/>
              </a:buClr>
              <a:buSzTx/>
              <a:buFont typeface="Arial" pitchFamily="34" charset="0"/>
              <a:buChar char="•"/>
              <a:tabLst/>
              <a:defRPr/>
            </a:pPr>
            <a:endParaRPr kumimoji="0" lang="en-GB" sz="1500" b="0" i="1"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l"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en-GB" sz="1800" b="0" i="1" u="none" strike="noStrike" kern="1200" cap="none" spc="0" normalizeH="0" baseline="0" noProof="0" dirty="0">
                <a:ln>
                  <a:noFill/>
                </a:ln>
                <a:solidFill>
                  <a:srgbClr val="564B3C"/>
                </a:solidFill>
                <a:effectLst/>
                <a:uLnTx/>
                <a:uFillTx/>
                <a:latin typeface="Century Gothic"/>
                <a:ea typeface="+mn-ea"/>
                <a:cs typeface="+mn-cs"/>
              </a:rPr>
              <a:t/>
            </a:r>
            <a:br>
              <a:rPr kumimoji="0" lang="en-GB" sz="1800" b="0" i="1" u="none" strike="noStrike" kern="1200" cap="none" spc="0" normalizeH="0" baseline="0" noProof="0" dirty="0">
                <a:ln>
                  <a:noFill/>
                </a:ln>
                <a:solidFill>
                  <a:srgbClr val="564B3C"/>
                </a:solidFill>
                <a:effectLst/>
                <a:uLnTx/>
                <a:uFillTx/>
                <a:latin typeface="Century Gothic"/>
                <a:ea typeface="+mn-ea"/>
                <a:cs typeface="+mn-cs"/>
              </a:rPr>
            </a:br>
            <a:endParaRPr lang="en-GB" sz="1400" dirty="0"/>
          </a:p>
        </p:txBody>
      </p:sp>
      <p:pic>
        <p:nvPicPr>
          <p:cNvPr id="4" name="Obrázok 4">
            <a:extLst>
              <a:ext uri="{FF2B5EF4-FFF2-40B4-BE49-F238E27FC236}">
                <a16:creationId xmlns:a16="http://schemas.microsoft.com/office/drawing/2014/main" id="{77AE2737-90AD-0D40-A107-C89B9D59A5C3}"/>
              </a:ext>
            </a:extLst>
          </p:cNvPr>
          <p:cNvPicPr/>
          <p:nvPr/>
        </p:nvPicPr>
        <p:blipFill>
          <a:blip r:embed="rId2" cstate="print">
            <a:lum bright="70000" contrast="-70000"/>
          </a:blip>
          <a:srcRect l="23036" t="32508" r="13785" b="43653"/>
          <a:stretch>
            <a:fillRect/>
          </a:stretch>
        </p:blipFill>
        <p:spPr bwMode="auto">
          <a:xfrm>
            <a:off x="8342966" y="-1"/>
            <a:ext cx="3640566" cy="773723"/>
          </a:xfrm>
          <a:prstGeom prst="rect">
            <a:avLst/>
          </a:prstGeom>
          <a:noFill/>
          <a:ln w="9525">
            <a:noFill/>
            <a:miter lim="800000"/>
            <a:headEnd/>
            <a:tailEnd/>
          </a:ln>
        </p:spPr>
      </p:pic>
      <p:pic>
        <p:nvPicPr>
          <p:cNvPr id="10" name="Picture 9">
            <a:extLst>
              <a:ext uri="{FF2B5EF4-FFF2-40B4-BE49-F238E27FC236}">
                <a16:creationId xmlns:a16="http://schemas.microsoft.com/office/drawing/2014/main" id="{A652DAEC-119A-5A47-8FB3-DCCFDED16DFB}"/>
              </a:ext>
            </a:extLst>
          </p:cNvPr>
          <p:cNvPicPr>
            <a:picLocks noChangeAspect="1"/>
          </p:cNvPicPr>
          <p:nvPr/>
        </p:nvPicPr>
        <p:blipFill>
          <a:blip r:embed="rId3"/>
          <a:stretch>
            <a:fillRect/>
          </a:stretch>
        </p:blipFill>
        <p:spPr>
          <a:xfrm>
            <a:off x="382243" y="283027"/>
            <a:ext cx="1326242" cy="1294920"/>
          </a:xfrm>
          <a:prstGeom prst="rect">
            <a:avLst/>
          </a:prstGeom>
        </p:spPr>
      </p:pic>
    </p:spTree>
    <p:extLst>
      <p:ext uri="{BB962C8B-B14F-4D97-AF65-F5344CB8AC3E}">
        <p14:creationId xmlns:p14="http://schemas.microsoft.com/office/powerpoint/2010/main" val="215280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8E25-FC96-F042-90B3-E0E15431CB11}"/>
              </a:ext>
            </a:extLst>
          </p:cNvPr>
          <p:cNvSpPr>
            <a:spLocks noGrp="1"/>
          </p:cNvSpPr>
          <p:nvPr>
            <p:ph type="title"/>
          </p:nvPr>
        </p:nvSpPr>
        <p:spPr>
          <a:xfrm>
            <a:off x="568171" y="752559"/>
            <a:ext cx="11014229" cy="801112"/>
          </a:xfrm>
        </p:spPr>
        <p:txBody>
          <a:bodyPr/>
          <a:lstStyle/>
          <a:p>
            <a:r>
              <a:rPr lang="sk-SK" dirty="0"/>
              <a:t>	How to? - implementation approach</a:t>
            </a:r>
          </a:p>
        </p:txBody>
      </p:sp>
      <p:sp>
        <p:nvSpPr>
          <p:cNvPr id="3" name="Content Placeholder 2">
            <a:extLst>
              <a:ext uri="{FF2B5EF4-FFF2-40B4-BE49-F238E27FC236}">
                <a16:creationId xmlns:a16="http://schemas.microsoft.com/office/drawing/2014/main" id="{0AE115EC-BBA6-624C-AF5D-638D969E067B}"/>
              </a:ext>
            </a:extLst>
          </p:cNvPr>
          <p:cNvSpPr>
            <a:spLocks noGrp="1"/>
          </p:cNvSpPr>
          <p:nvPr>
            <p:ph idx="1"/>
          </p:nvPr>
        </p:nvSpPr>
        <p:spPr>
          <a:xfrm>
            <a:off x="609600" y="1901628"/>
            <a:ext cx="10972800" cy="4224536"/>
          </a:xfrm>
        </p:spPr>
        <p:txBody>
          <a:bodyPr>
            <a:normAutofit fontScale="92500" lnSpcReduction="20000"/>
          </a:bodyPr>
          <a:lstStyle/>
          <a:p>
            <a:pPr marL="114300" indent="0" algn="just">
              <a:spcAft>
                <a:spcPts val="600"/>
              </a:spcAft>
              <a:buNone/>
            </a:pPr>
            <a:r>
              <a:rPr lang="en-GB" sz="2100" dirty="0"/>
              <a:t>Work </a:t>
            </a:r>
            <a:r>
              <a:rPr lang="sk-SK" sz="2100" dirty="0"/>
              <a:t>within</a:t>
            </a:r>
            <a:r>
              <a:rPr lang="en-GB" sz="2100" dirty="0"/>
              <a:t> </a:t>
            </a:r>
            <a:r>
              <a:rPr lang="en-GB" sz="2100" b="1" dirty="0"/>
              <a:t>work packages (WP) </a:t>
            </a:r>
            <a:r>
              <a:rPr lang="en-GB" sz="2100" dirty="0"/>
              <a:t>is to be organised in form of </a:t>
            </a:r>
            <a:r>
              <a:rPr lang="en-GB" sz="2100" u="sng" dirty="0"/>
              <a:t>4 consultative working groups (WG) </a:t>
            </a:r>
            <a:r>
              <a:rPr lang="en-GB" sz="2100" dirty="0"/>
              <a:t>contributing to all WPs:</a:t>
            </a:r>
          </a:p>
          <a:p>
            <a:pPr algn="just"/>
            <a:r>
              <a:rPr lang="en-GB" sz="2100" b="1" dirty="0"/>
              <a:t>WG1</a:t>
            </a:r>
            <a:r>
              <a:rPr lang="en-GB" sz="2100" dirty="0"/>
              <a:t>: Technologies for reducing the risks associated with climate change, technological threats, biological threats </a:t>
            </a:r>
          </a:p>
          <a:p>
            <a:pPr marL="114300" indent="233363" algn="just">
              <a:buNone/>
            </a:pPr>
            <a:r>
              <a:rPr lang="en-GB" sz="1700" i="1" dirty="0"/>
              <a:t>(4 meetings / year + 1 recommendation material) </a:t>
            </a:r>
          </a:p>
          <a:p>
            <a:pPr marL="114300" indent="233363" algn="just">
              <a:buNone/>
            </a:pPr>
            <a:endParaRPr lang="en-GB" sz="900" i="1" dirty="0"/>
          </a:p>
          <a:p>
            <a:pPr algn="just"/>
            <a:r>
              <a:rPr lang="en-GB" sz="2100" b="1" dirty="0"/>
              <a:t>WG2</a:t>
            </a:r>
            <a:r>
              <a:rPr lang="en-GB" sz="2100" dirty="0"/>
              <a:t>: Risk analysis - revision and improvement of risk assessment methodology </a:t>
            </a:r>
          </a:p>
          <a:p>
            <a:pPr marL="114300" indent="233363" algn="just">
              <a:buNone/>
            </a:pPr>
            <a:r>
              <a:rPr lang="en-GB" sz="1700" i="1" dirty="0"/>
              <a:t>(4 meetings / year + 1 recommendation material)</a:t>
            </a:r>
          </a:p>
          <a:p>
            <a:pPr marL="114300" indent="233363" algn="just">
              <a:buNone/>
            </a:pPr>
            <a:endParaRPr lang="en-GB" sz="900" i="1" dirty="0"/>
          </a:p>
          <a:p>
            <a:pPr algn="just"/>
            <a:r>
              <a:rPr lang="en-GB" sz="2100" b="1" dirty="0"/>
              <a:t>WG3</a:t>
            </a:r>
            <a:r>
              <a:rPr lang="en-GB" sz="2100" dirty="0"/>
              <a:t>: DRR management and communication at all levels - analysis and recommendations </a:t>
            </a:r>
          </a:p>
          <a:p>
            <a:pPr marL="347663" indent="0" algn="just">
              <a:buNone/>
            </a:pPr>
            <a:r>
              <a:rPr lang="en-GB" sz="1700" i="1" dirty="0"/>
              <a:t>(4 meetings / year + 1 recommendation material + foundation of a framework for disaster risk management and monitoring + development of a risk management plan with different risks and specific risks, including investment risk management measures under the next cycle of European Cohesion Policy Funds (2021-2027)</a:t>
            </a:r>
          </a:p>
          <a:p>
            <a:pPr marL="347663" indent="0" algn="just">
              <a:buNone/>
            </a:pPr>
            <a:endParaRPr lang="en-GB" sz="900" i="1" dirty="0"/>
          </a:p>
          <a:p>
            <a:r>
              <a:rPr lang="en-GB" sz="2100" b="1" dirty="0"/>
              <a:t>WG4</a:t>
            </a:r>
            <a:r>
              <a:rPr lang="en-GB" sz="2100" dirty="0"/>
              <a:t>: Legislative Working Group </a:t>
            </a:r>
          </a:p>
          <a:p>
            <a:pPr marL="114300" indent="233363">
              <a:buNone/>
            </a:pPr>
            <a:r>
              <a:rPr lang="en-GB" sz="1700" i="1" dirty="0"/>
              <a:t>(6 meetings / year)</a:t>
            </a:r>
          </a:p>
          <a:p>
            <a:endParaRPr lang="sk-SK" dirty="0"/>
          </a:p>
        </p:txBody>
      </p:sp>
      <p:pic>
        <p:nvPicPr>
          <p:cNvPr id="4" name="Obrázok 4">
            <a:extLst>
              <a:ext uri="{FF2B5EF4-FFF2-40B4-BE49-F238E27FC236}">
                <a16:creationId xmlns:a16="http://schemas.microsoft.com/office/drawing/2014/main" id="{ED8A0FDD-E005-7E41-AF44-2CA2659811B9}"/>
              </a:ext>
            </a:extLst>
          </p:cNvPr>
          <p:cNvPicPr/>
          <p:nvPr/>
        </p:nvPicPr>
        <p:blipFill>
          <a:blip r:embed="rId2" cstate="print">
            <a:lum bright="70000" contrast="-70000"/>
          </a:blip>
          <a:srcRect l="23036" t="32508" r="13785" b="43653"/>
          <a:stretch>
            <a:fillRect/>
          </a:stretch>
        </p:blipFill>
        <p:spPr bwMode="auto">
          <a:xfrm>
            <a:off x="8327555" y="97104"/>
            <a:ext cx="3640566" cy="773723"/>
          </a:xfrm>
          <a:prstGeom prst="rect">
            <a:avLst/>
          </a:prstGeom>
          <a:noFill/>
          <a:ln w="9525">
            <a:noFill/>
            <a:miter lim="800000"/>
            <a:headEnd/>
            <a:tailEnd/>
          </a:ln>
        </p:spPr>
      </p:pic>
      <p:pic>
        <p:nvPicPr>
          <p:cNvPr id="5" name="Picture 4">
            <a:extLst>
              <a:ext uri="{FF2B5EF4-FFF2-40B4-BE49-F238E27FC236}">
                <a16:creationId xmlns:a16="http://schemas.microsoft.com/office/drawing/2014/main" id="{C8EFBC18-0FDE-1A45-A42B-DCFA398DF3D6}"/>
              </a:ext>
            </a:extLst>
          </p:cNvPr>
          <p:cNvPicPr>
            <a:picLocks noChangeAspect="1"/>
          </p:cNvPicPr>
          <p:nvPr/>
        </p:nvPicPr>
        <p:blipFill>
          <a:blip r:embed="rId3"/>
          <a:stretch>
            <a:fillRect/>
          </a:stretch>
        </p:blipFill>
        <p:spPr>
          <a:xfrm>
            <a:off x="332550" y="283027"/>
            <a:ext cx="1391831" cy="1358960"/>
          </a:xfrm>
          <a:prstGeom prst="rect">
            <a:avLst/>
          </a:prstGeom>
        </p:spPr>
      </p:pic>
    </p:spTree>
    <p:extLst>
      <p:ext uri="{BB962C8B-B14F-4D97-AF65-F5344CB8AC3E}">
        <p14:creationId xmlns:p14="http://schemas.microsoft.com/office/powerpoint/2010/main" val="3428049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kárnik">
  <a:themeElements>
    <a:clrScheme name="Lekárnik">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ekárnik">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ekárnik">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4493</TotalTime>
  <Words>619</Words>
  <Application>Microsoft Office PowerPoint</Application>
  <PresentationFormat>Widescreen</PresentationFormat>
  <Paragraphs>58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Book Antiqua</vt:lpstr>
      <vt:lpstr>Calibri</vt:lpstr>
      <vt:lpstr>Century Gothic</vt:lpstr>
      <vt:lpstr>Times New Roman</vt:lpstr>
      <vt:lpstr>Lekárnik</vt:lpstr>
      <vt:lpstr>Stakeholders Networking for Multi-risk and Climate Resilient Strategic Framework in Disaster Management </vt:lpstr>
      <vt:lpstr>needs</vt:lpstr>
      <vt:lpstr>goal</vt:lpstr>
      <vt:lpstr>WORK PACKAGES + activities</vt:lpstr>
      <vt:lpstr> How to? - implementation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HOANG Tran (ECHO-EXT)</cp:lastModifiedBy>
  <cp:revision>53</cp:revision>
  <dcterms:created xsi:type="dcterms:W3CDTF">2020-07-08T12:31:17Z</dcterms:created>
  <dcterms:modified xsi:type="dcterms:W3CDTF">2020-11-19T17:16:01Z</dcterms:modified>
</cp:coreProperties>
</file>