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580" r:id="rId3"/>
    <p:sldId id="536" r:id="rId4"/>
    <p:sldId id="584" r:id="rId5"/>
    <p:sldId id="581" r:id="rId6"/>
    <p:sldId id="582" r:id="rId7"/>
    <p:sldId id="583" r:id="rId8"/>
    <p:sldId id="585" r:id="rId9"/>
    <p:sldId id="586" r:id="rId10"/>
    <p:sldId id="587" r:id="rId11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134"/>
    <a:srgbClr val="356E95"/>
    <a:srgbClr val="4F81BD"/>
    <a:srgbClr val="DBEEF4"/>
    <a:srgbClr val="F7931D"/>
    <a:srgbClr val="FFFF66"/>
    <a:srgbClr val="80828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7" autoAdjust="0"/>
    <p:restoredTop sz="85422" autoAdjust="0"/>
  </p:normalViewPr>
  <p:slideViewPr>
    <p:cSldViewPr>
      <p:cViewPr varScale="1">
        <p:scale>
          <a:sx n="62" d="100"/>
          <a:sy n="62" d="100"/>
        </p:scale>
        <p:origin x="-166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7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56" y="-7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D58ADA4-2B52-4A91-B285-C39CB6FFBA04}" type="datetimeFigureOut">
              <a:rPr lang="el-GR"/>
              <a:pPr>
                <a:defRPr/>
              </a:pPr>
              <a:t>7/1/2016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FCD0A1E-4C28-43BE-8AB7-FD5A583414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52502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435311E-1F48-428A-9F7A-02D9076AE3AD}" type="datetimeFigureOut">
              <a:rPr lang="el-GR"/>
              <a:pPr>
                <a:defRPr/>
              </a:pPr>
              <a:t>7/1/2016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72430C1-F43C-40A3-B7C6-751E9A5E8B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48699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9FD925-B404-414F-875B-8E6713457E6E}" type="slidenum">
              <a:rPr lang="el-GR" smtClean="0">
                <a:latin typeface="Calibri" pitchFamily="34" charset="0"/>
              </a:rPr>
              <a:pPr eaLnBrk="1" hangingPunct="1"/>
              <a:t>1</a:t>
            </a:fld>
            <a:endParaRPr lang="el-G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601653"/>
            <a:ext cx="7772400" cy="1470025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rgbClr val="D221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500306"/>
            <a:ext cx="7786742" cy="3138494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8082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0733-B805-4F80-8DD8-45B4CBE6B469}" type="datetimeFigureOut">
              <a:rPr lang="el-GR"/>
              <a:pPr>
                <a:defRPr/>
              </a:pPr>
              <a:t>7/1/2016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583D-7AA3-40E0-B55D-0AE506355C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7650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006E-37EC-43F5-98B3-921839A9CD5E}" type="datetimeFigureOut">
              <a:rPr lang="el-GR"/>
              <a:pPr>
                <a:defRPr/>
              </a:pPr>
              <a:t>7/1/2016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E5A5-5D62-4E96-A7B4-A284089094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6220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F1F76-B982-493C-A193-9169909BE6BF}" type="datetimeFigureOut">
              <a:rPr lang="el-GR"/>
              <a:pPr>
                <a:defRPr/>
              </a:pPr>
              <a:t>7/1/2016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76AD-869A-424F-A03A-426A7D0479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1056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423863" y="1000125"/>
            <a:ext cx="6019800" cy="0"/>
          </a:xfrm>
          <a:prstGeom prst="line">
            <a:avLst/>
          </a:prstGeom>
          <a:noFill/>
          <a:ln w="28575">
            <a:solidFill>
              <a:srgbClr val="D2213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rgbClr val="D221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</p:spPr>
        <p:txBody>
          <a:bodyPr>
            <a:normAutofit/>
          </a:bodyPr>
          <a:lstStyle>
            <a:lvl1pPr>
              <a:buSzPct val="120000"/>
              <a:defRPr sz="2400" baseline="0">
                <a:solidFill>
                  <a:schemeClr val="tx1"/>
                </a:solidFill>
              </a:defRPr>
            </a:lvl1pPr>
            <a:lvl2pPr>
              <a:buClr>
                <a:srgbClr val="C00000"/>
              </a:buClr>
              <a:buSzPct val="120000"/>
              <a:defRPr sz="2000" baseline="0">
                <a:solidFill>
                  <a:schemeClr val="tx1"/>
                </a:solidFill>
              </a:defRPr>
            </a:lvl2pPr>
            <a:lvl3pPr>
              <a:buSzPct val="120000"/>
              <a:defRPr sz="1800" baseline="0">
                <a:solidFill>
                  <a:schemeClr val="tx1"/>
                </a:solidFill>
              </a:defRPr>
            </a:lvl3pPr>
            <a:lvl4pPr>
              <a:buSzPct val="120000"/>
              <a:defRPr sz="1600" baseline="0">
                <a:solidFill>
                  <a:schemeClr val="tx1"/>
                </a:solidFill>
              </a:defRPr>
            </a:lvl4pPr>
            <a:lvl5pPr>
              <a:buSzPct val="120000"/>
              <a:defRPr sz="16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6F3A6-A6A7-4C53-B007-3E12857D50E8}" type="datetimeFigureOut">
              <a:rPr lang="el-GR"/>
              <a:pPr>
                <a:defRPr/>
              </a:pPr>
              <a:t>7/1/2016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4C81-D0E4-4527-B61F-53D59B2D08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8195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365EC-C12E-4136-89AD-D20CA8E18F31}" type="datetimeFigureOut">
              <a:rPr lang="el-GR"/>
              <a:pPr>
                <a:defRPr/>
              </a:pPr>
              <a:t>7/1/2016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F68B-B552-4B19-B1AB-0A0E7CFE22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3509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767A8-8C21-4519-AD2A-7F02166A27F7}" type="datetimeFigureOut">
              <a:rPr lang="el-GR"/>
              <a:pPr>
                <a:defRPr/>
              </a:pPr>
              <a:t>7/1/2016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90F58-D66D-4EFB-AC9B-F82A660E59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9082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D94C4-98AB-4426-9274-573E86FD135C}" type="datetimeFigureOut">
              <a:rPr lang="el-GR"/>
              <a:pPr>
                <a:defRPr/>
              </a:pPr>
              <a:t>7/1/2016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90D32-EE99-4B3D-A938-6F4185A617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3460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208E-5B73-4374-861C-B6387C4613E6}" type="datetimeFigureOut">
              <a:rPr lang="el-GR"/>
              <a:pPr>
                <a:defRPr/>
              </a:pPr>
              <a:t>7/1/2016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85586-E985-4549-A0E9-22156C2844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928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57F39-84A1-4B7A-907F-B67EFE82F3D1}" type="datetimeFigureOut">
              <a:rPr lang="el-GR"/>
              <a:pPr>
                <a:defRPr/>
              </a:pPr>
              <a:t>7/1/2016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55E1D-0F12-4F5C-85F8-1C177FD185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70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43BE-764C-4D85-B63A-89900A24245A}" type="datetimeFigureOut">
              <a:rPr lang="el-GR"/>
              <a:pPr>
                <a:defRPr/>
              </a:pPr>
              <a:t>7/1/2016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0C6D-44F9-4433-9F50-FB13C8CA1D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0182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12D3-6E60-4AE5-97A4-DAC7AF50526F}" type="datetimeFigureOut">
              <a:rPr lang="el-GR"/>
              <a:pPr>
                <a:defRPr/>
              </a:pPr>
              <a:t>7/1/2016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42D84-5114-4C1F-8901-22F33D6820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3495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274C8D-7C51-4788-B2CD-9B60653B52DD}" type="datetimeFigureOut">
              <a:rPr lang="el-GR"/>
              <a:pPr>
                <a:defRPr/>
              </a:pPr>
              <a:t>7/1/2016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5DD83C-4741-4FC3-9023-D294487D92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1031" name="Picture 762" descr="http://www.eng.ucy.ac.cy/gmitsis/Lab/PolProEp/images/ucy.pn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80177"/>
            <a:ext cx="1296144" cy="46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64" descr="http://www.eng.ucy.ac.cy/elias/images/kios_logo_transparent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4" y="6283947"/>
            <a:ext cx="1213086" cy="45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75537" y="0"/>
            <a:ext cx="1668463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986" name="Picture 2" descr="http://fp7-impress.eu/images/KEMEA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07904" y="6150509"/>
            <a:ext cx="1162125" cy="662867"/>
          </a:xfrm>
          <a:prstGeom prst="rect">
            <a:avLst/>
          </a:prstGeom>
          <a:noFill/>
        </p:spPr>
      </p:pic>
      <p:pic>
        <p:nvPicPr>
          <p:cNvPr id="41988" name="Picture 4" descr="http://new.alestilo.com/wp-content/uploads/2015/03/cyprus_f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67944" y="5886399"/>
            <a:ext cx="3619500" cy="114300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10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22134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D22134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D22134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D22134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D22134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D22134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D22134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D22134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D22134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7931D"/>
        </a:buClr>
        <a:buFont typeface="Wingdings" pitchFamily="2" charset="2"/>
        <a:buChar char="§"/>
        <a:defRPr sz="3200" kern="1200">
          <a:solidFill>
            <a:srgbClr val="8082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7931D"/>
        </a:buClr>
        <a:buFont typeface="Wingdings" pitchFamily="2" charset="2"/>
        <a:buChar char="§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7931D"/>
        </a:buClr>
        <a:buFont typeface="Wingdings" pitchFamily="2" charset="2"/>
        <a:buChar char="§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7931D"/>
        </a:buClr>
        <a:buFont typeface="Wingdings" pitchFamily="2" charset="2"/>
        <a:buChar char="§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7931D"/>
        </a:buClr>
        <a:buFont typeface="Wingdings" pitchFamily="2" charset="2"/>
        <a:buChar char="§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2451100"/>
            <a:ext cx="8249542" cy="37142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i="1" dirty="0" smtClean="0">
                <a:solidFill>
                  <a:srgbClr val="C00000"/>
                </a:solidFill>
              </a:rPr>
              <a:t>Dr. Christos </a:t>
            </a:r>
            <a:r>
              <a:rPr lang="en-GB" i="1" dirty="0" smtClean="0">
                <a:solidFill>
                  <a:srgbClr val="C00000"/>
                </a:solidFill>
              </a:rPr>
              <a:t>Panayiotou </a:t>
            </a:r>
            <a:r>
              <a:rPr lang="en-GB" dirty="0" smtClean="0"/>
              <a:t>Deputy </a:t>
            </a:r>
            <a:r>
              <a:rPr lang="en-GB" dirty="0" smtClean="0"/>
              <a:t>Director</a:t>
            </a:r>
            <a:endParaRPr lang="en-GB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KIOS Research Center for Intelligent Systems and Networks,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University of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Cyprus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Email</a:t>
            </a:r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: christosp@ucy.ac.cy </a:t>
            </a:r>
            <a:r>
              <a:rPr lang="el-G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l-G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GB" sz="18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/>
              <a:t>KEMEA</a:t>
            </a:r>
            <a:r>
              <a:rPr lang="en-GB" dirty="0" smtClean="0"/>
              <a:t>, Ministry of Interior and Administrative Reconstruction, Hellenic Republic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Cyprus Civil </a:t>
            </a:r>
            <a:r>
              <a:rPr lang="en-US" b="1" dirty="0" err="1" smtClean="0"/>
              <a:t>Defence</a:t>
            </a:r>
            <a:r>
              <a:rPr lang="en-US" b="1" dirty="0" smtClean="0"/>
              <a:t>, </a:t>
            </a:r>
            <a:r>
              <a:rPr lang="en-US" dirty="0" smtClean="0"/>
              <a:t>Ministry of Interior, Republic of Cyprus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16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16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16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1600" b="1" dirty="0" smtClean="0"/>
          </a:p>
        </p:txBody>
      </p:sp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539750" y="806847"/>
            <a:ext cx="8280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PREDICATE: </a:t>
            </a:r>
            <a:r>
              <a:rPr lang="en-GB" dirty="0" err="1" smtClean="0"/>
              <a:t>PREventing</a:t>
            </a:r>
            <a:r>
              <a:rPr lang="en-GB" dirty="0" smtClean="0"/>
              <a:t> </a:t>
            </a:r>
            <a:r>
              <a:rPr lang="en-GB" dirty="0" err="1" smtClean="0"/>
              <a:t>DIsasters</a:t>
            </a:r>
            <a:r>
              <a:rPr lang="en-GB" dirty="0" smtClean="0"/>
              <a:t> by </a:t>
            </a:r>
            <a:r>
              <a:rPr lang="en-GB" dirty="0" err="1" smtClean="0"/>
              <a:t>CApitalizing</a:t>
            </a:r>
            <a:r>
              <a:rPr lang="en-GB" dirty="0" smtClean="0"/>
              <a:t> on unmanned aerial systems </a:t>
            </a:r>
            <a:r>
              <a:rPr lang="en-GB" dirty="0" err="1" smtClean="0"/>
              <a:t>TEchnology</a:t>
            </a:r>
            <a:r>
              <a:rPr lang="en-GB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Follow Up</a:t>
            </a:r>
            <a:endParaRPr lang="en-US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4813300"/>
          </a:xfrm>
        </p:spPr>
        <p:txBody>
          <a:bodyPr>
            <a:noAutofit/>
          </a:bodyPr>
          <a:lstStyle/>
          <a:p>
            <a:r>
              <a:rPr lang="en-GB" dirty="0" smtClean="0"/>
              <a:t>The developed methodological procedures will need to be updated to address future needs that arise and include state-of-the-art technology that becomes available. </a:t>
            </a:r>
          </a:p>
          <a:p>
            <a:pPr lvl="1"/>
            <a:r>
              <a:rPr lang="en-GB" dirty="0" smtClean="0"/>
              <a:t>The needs assessment procedure should be revised less frequently (once every two years)</a:t>
            </a:r>
          </a:p>
          <a:p>
            <a:pPr lvl="1"/>
            <a:r>
              <a:rPr lang="en-GB" dirty="0" smtClean="0"/>
              <a:t>The technology review procedures should be revised more frequently due to rapid advancements in technology (every six months). </a:t>
            </a:r>
          </a:p>
          <a:p>
            <a:r>
              <a:rPr lang="en-GB" dirty="0" smtClean="0"/>
              <a:t>Due to the dependency of the path planning toolkit on the available technology, both tasks D and E should be frequently revised (every six months).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59496" y="4077072"/>
            <a:ext cx="2504392" cy="2016224"/>
            <a:chOff x="555440" y="4077072"/>
            <a:chExt cx="2504392" cy="2016224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5440" y="4077072"/>
              <a:ext cx="2400113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555776" y="4653136"/>
              <a:ext cx="504056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93894" y="3998094"/>
            <a:ext cx="1838546" cy="1951185"/>
            <a:chOff x="4860032" y="1700808"/>
            <a:chExt cx="4104456" cy="399525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5819"/>
            <a:stretch/>
          </p:blipFill>
          <p:spPr>
            <a:xfrm>
              <a:off x="5076748" y="1700808"/>
              <a:ext cx="3887740" cy="3995255"/>
            </a:xfrm>
            <a:prstGeom prst="rect">
              <a:avLst/>
            </a:prstGeom>
          </p:spPr>
        </p:pic>
        <p:sp>
          <p:nvSpPr>
            <p:cNvPr id="19" name="Title 5"/>
            <p:cNvSpPr txBox="1">
              <a:spLocks/>
            </p:cNvSpPr>
            <p:nvPr/>
          </p:nvSpPr>
          <p:spPr>
            <a:xfrm rot="16200000">
              <a:off x="3653899" y="3519011"/>
              <a:ext cx="2916322" cy="5040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noProof="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Active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Beneficiary</a:t>
            </a:r>
            <a:endParaRPr lang="en-GB" dirty="0" smtClean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4813300"/>
          </a:xfrm>
        </p:spPr>
        <p:txBody>
          <a:bodyPr>
            <a:normAutofit/>
          </a:bodyPr>
          <a:lstStyle/>
          <a:p>
            <a:r>
              <a:rPr lang="en-US" b="1" dirty="0" smtClean="0"/>
              <a:t>KIOS Research Center </a:t>
            </a:r>
            <a:r>
              <a:rPr lang="en-US" dirty="0" smtClean="0"/>
              <a:t>- University of Cyprus</a:t>
            </a:r>
          </a:p>
          <a:p>
            <a:pPr lvl="1"/>
            <a:r>
              <a:rPr lang="en-US" dirty="0" smtClean="0"/>
              <a:t>Focus on Intelligent Management and Security of Critical Infrastructure Systems</a:t>
            </a:r>
          </a:p>
          <a:p>
            <a:pPr lvl="1"/>
            <a:r>
              <a:rPr lang="en-US" dirty="0" smtClean="0"/>
              <a:t>70+ researchers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20+ research projects (including ERC Advanced Grant &amp; Proof of Concept, a number of FP7 Projects, Marie Curie, ESF Cost Action,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Eurostars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etc)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 Honors &amp; Awards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6942" y="4135142"/>
            <a:ext cx="2436798" cy="18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71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Partners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4813300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KEMEA</a:t>
            </a:r>
            <a:r>
              <a:rPr lang="en-GB" sz="2000" dirty="0" smtClean="0"/>
              <a:t> </a:t>
            </a:r>
            <a:r>
              <a:rPr lang="en-GB" sz="2000" dirty="0" smtClean="0"/>
              <a:t>(the advisory, research and consulting body of the Ministry of Interior and Administrative Reconstruction) </a:t>
            </a:r>
          </a:p>
          <a:p>
            <a:pPr lvl="1"/>
            <a:r>
              <a:rPr lang="en-GB" sz="1800" dirty="0" smtClean="0"/>
              <a:t>Implements research on Homeland security relating to the Ministry of Interior and Administrative Reconstruction, and its associated agencies as well as other foreign </a:t>
            </a:r>
            <a:r>
              <a:rPr lang="en-GB" sz="1800" dirty="0" smtClean="0"/>
              <a:t>organisations</a:t>
            </a:r>
            <a:endParaRPr lang="en-GB" sz="1800" dirty="0" smtClean="0"/>
          </a:p>
          <a:p>
            <a:pPr lvl="1"/>
            <a:r>
              <a:rPr lang="en-GB" sz="1800" dirty="0" smtClean="0"/>
              <a:t>Coordinates and participates in many EU funded projects (including, INSPEC2T, EU-CIRCLE, VASCO, EWISA, </a:t>
            </a:r>
            <a:r>
              <a:rPr lang="en-GB" sz="1800" dirty="0" err="1" smtClean="0"/>
              <a:t>ect</a:t>
            </a:r>
            <a:r>
              <a:rPr lang="en-GB" sz="1800" dirty="0" smtClean="0"/>
              <a:t>)</a:t>
            </a:r>
            <a:endParaRPr lang="en-GB" sz="1800" dirty="0" smtClean="0"/>
          </a:p>
          <a:p>
            <a:pPr lvl="1"/>
            <a:r>
              <a:rPr lang="en-GB" sz="1800" dirty="0" smtClean="0"/>
              <a:t>Staffed by active officers of the Hellenic Police, Fire Corps, Civil Protection, and security experts with high academic profile in security </a:t>
            </a:r>
            <a:r>
              <a:rPr lang="en-GB" sz="1800" dirty="0" smtClean="0"/>
              <a:t>research</a:t>
            </a:r>
            <a:endParaRPr lang="en-GB" sz="1800" dirty="0" smtClean="0"/>
          </a:p>
          <a:p>
            <a:pPr lvl="1"/>
            <a:endParaRPr lang="en-GB" sz="1050" dirty="0" smtClean="0"/>
          </a:p>
          <a:p>
            <a:r>
              <a:rPr lang="en-US" sz="2000" b="1" dirty="0" smtClean="0"/>
              <a:t>Cyprus Civil </a:t>
            </a:r>
            <a:r>
              <a:rPr lang="en-US" sz="2000" b="1" dirty="0" err="1" smtClean="0"/>
              <a:t>Defence</a:t>
            </a:r>
            <a:endParaRPr lang="en-US" sz="2000" b="1" dirty="0" smtClean="0"/>
          </a:p>
          <a:p>
            <a:pPr lvl="1"/>
            <a:r>
              <a:rPr lang="en-GB" sz="1800" dirty="0" smtClean="0"/>
              <a:t>The Civil Defence Force is an organised service under the Ministry of Interior and covers the whole free areas of the Republic of Cyprus.</a:t>
            </a:r>
          </a:p>
          <a:p>
            <a:pPr lvl="1"/>
            <a:r>
              <a:rPr lang="en-GB" sz="1800" dirty="0" smtClean="0"/>
              <a:t>Participates in many EU funded projects (3 of which have been accepted in this call for proposals)</a:t>
            </a:r>
          </a:p>
          <a:p>
            <a:pPr lvl="1"/>
            <a:r>
              <a:rPr lang="en-GB" sz="1800" dirty="0" smtClean="0"/>
              <a:t>Small number of permanent staff and large volunteer </a:t>
            </a:r>
            <a:r>
              <a:rPr lang="en-GB" sz="1800" dirty="0" smtClean="0"/>
              <a:t>base</a:t>
            </a: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Total eligible cost, EC co-financing and duration</a:t>
            </a: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5535" y="1700810"/>
          <a:ext cx="8352928" cy="2592286"/>
        </p:xfrm>
        <a:graphic>
          <a:graphicData uri="http://schemas.openxmlformats.org/drawingml/2006/table">
            <a:tbl>
              <a:tblPr/>
              <a:tblGrid>
                <a:gridCol w="2160086"/>
                <a:gridCol w="758549"/>
                <a:gridCol w="1164491"/>
                <a:gridCol w="2228238"/>
                <a:gridCol w="1164491"/>
                <a:gridCol w="877073"/>
              </a:tblGrid>
              <a:tr h="48185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latin typeface="Times New Roman"/>
                        </a:rPr>
                        <a:t>Eligible </a:t>
                      </a:r>
                      <a:r>
                        <a:rPr lang="en-GB" sz="1200" b="1" i="0" u="none" strike="noStrike" dirty="0">
                          <a:latin typeface="Times New Roman"/>
                        </a:rPr>
                        <a:t>cost categories</a:t>
                      </a:r>
                    </a:p>
                  </a:txBody>
                  <a:tcPr marL="6494" marR="6494" marT="649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latin typeface="Times New Roman"/>
                        </a:rPr>
                        <a:t>Rate %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latin typeface="Times New Roman"/>
                        </a:rPr>
                        <a:t>€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 smtClean="0">
                          <a:latin typeface="Times New Roman"/>
                        </a:rPr>
                        <a:t>Financing </a:t>
                      </a:r>
                      <a:r>
                        <a:rPr lang="en-GB" sz="1200" b="1" i="0" u="none" strike="noStrike" dirty="0">
                          <a:latin typeface="Times New Roman"/>
                        </a:rPr>
                        <a:t>Plan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latin typeface="Times New Roman"/>
                        </a:rPr>
                        <a:t>€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latin typeface="Times New Roman"/>
                        </a:rPr>
                        <a:t>% of eligible costs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2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latin typeface="Times New Roman"/>
                        </a:rPr>
                        <a:t>Personnel</a:t>
                      </a:r>
                    </a:p>
                  </a:txBody>
                  <a:tcPr marL="6494" marR="6494" marT="649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latin typeface="Times New Roman"/>
                        </a:rPr>
                        <a:t>257,816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latin typeface="Times New Roman"/>
                        </a:rPr>
                        <a:t>Requested EC contribution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latin typeface="Times New Roman"/>
                        </a:rPr>
                        <a:t>255,650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latin typeface="Arial"/>
                        </a:rPr>
                        <a:t>75.00%</a:t>
                      </a:r>
                    </a:p>
                  </a:txBody>
                  <a:tcPr marL="6494" marR="6494" marT="64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512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latin typeface="Times New Roman"/>
                        </a:rPr>
                        <a:t>Travel and subsistence</a:t>
                      </a:r>
                    </a:p>
                  </a:txBody>
                  <a:tcPr marL="6494" marR="6494" marT="649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latin typeface="Times New Roman"/>
                        </a:rPr>
                        <a:t>28,580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latin typeface="Times New Roman"/>
                        </a:rPr>
                        <a:t>Contribution of the Coordinator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latin typeface="Times New Roman"/>
                        </a:rPr>
                        <a:t>41,521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latin typeface="Arial"/>
                        </a:rPr>
                        <a:t>12.18%</a:t>
                      </a:r>
                    </a:p>
                  </a:txBody>
                  <a:tcPr marL="6494" marR="6494" marT="64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1851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latin typeface="Times New Roman"/>
                        </a:rPr>
                        <a:t>Equipment</a:t>
                      </a:r>
                    </a:p>
                  </a:txBody>
                  <a:tcPr marL="6494" marR="6494" marT="649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latin typeface="Times New Roman"/>
                        </a:rPr>
                        <a:t>27,831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latin typeface="Times New Roman"/>
                        </a:rPr>
                        <a:t>Contribution of the Beneficiary (ies)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latin typeface="Times New Roman"/>
                        </a:rPr>
                        <a:t>43,695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latin typeface="Arial"/>
                        </a:rPr>
                        <a:t>12.82%</a:t>
                      </a:r>
                    </a:p>
                  </a:txBody>
                  <a:tcPr marL="6494" marR="6494" marT="64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512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latin typeface="Times New Roman"/>
                        </a:rPr>
                        <a:t>Sub-contracting / External assistance</a:t>
                      </a:r>
                    </a:p>
                  </a:txBody>
                  <a:tcPr marL="6494" marR="6494" marT="649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latin typeface="Times New Roman"/>
                        </a:rPr>
                        <a:t>Other sources of funding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latin typeface="Arial"/>
                        </a:rPr>
                        <a:t>0.00%</a:t>
                      </a:r>
                    </a:p>
                  </a:txBody>
                  <a:tcPr marL="6494" marR="6494" marT="64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512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latin typeface="Times New Roman"/>
                        </a:rPr>
                        <a:t>Other direct costs </a:t>
                      </a:r>
                    </a:p>
                  </a:txBody>
                  <a:tcPr marL="6494" marR="6494" marT="649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 dirty="0">
                          <a:latin typeface="Times New Roman"/>
                        </a:rPr>
                        <a:t>4,340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latin typeface="Times New Roman"/>
                        </a:rPr>
                        <a:t>Expected direct revenues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latin typeface="Arial"/>
                        </a:rPr>
                        <a:t>0.00%</a:t>
                      </a:r>
                    </a:p>
                  </a:txBody>
                  <a:tcPr marL="6494" marR="6494" marT="64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latin typeface="Times New Roman"/>
                        </a:rPr>
                        <a:t>Indirect costs / overheads</a:t>
                      </a:r>
                    </a:p>
                  </a:txBody>
                  <a:tcPr marL="6494" marR="6494" marT="6494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050" b="0" i="0" u="none" strike="noStrike">
                          <a:latin typeface="Times New Roman"/>
                        </a:rPr>
                        <a:t>7.00%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latin typeface="Times New Roman"/>
                        </a:rPr>
                        <a:t>22,300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600" b="1" i="1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latin typeface="Arial"/>
                      </a:endParaRPr>
                    </a:p>
                  </a:txBody>
                  <a:tcPr marL="6494" marR="6494" marT="649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403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latin typeface="Times New Roman"/>
                        </a:rPr>
                        <a:t>TOTAL ELIGIBLE COSTS</a:t>
                      </a:r>
                    </a:p>
                  </a:txBody>
                  <a:tcPr marL="6494" marR="6494" marT="649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latin typeface="Times New Roman"/>
                        </a:rPr>
                        <a:t>340,866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latin typeface="Times New Roman"/>
                        </a:rPr>
                        <a:t>TOTAL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0" i="0" u="none" strike="noStrike">
                          <a:latin typeface="Times New Roman"/>
                        </a:rPr>
                        <a:t>340,866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494" marR="6494" marT="649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504056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Project duration of 24 months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Area of Activity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4813300"/>
          </a:xfrm>
        </p:spPr>
        <p:txBody>
          <a:bodyPr>
            <a:noAutofit/>
          </a:bodyPr>
          <a:lstStyle/>
          <a:p>
            <a:r>
              <a:rPr lang="en-GB" dirty="0" smtClean="0"/>
              <a:t>Traditional surveillance infrastructure and reconnaissance personnel entail a high capital and operational expenditure, and as a result their availability is only limited. In many cases, access to areas where disaster management needs to take place might be too dangerous for humans; with remote coastal areas, steep mountainous areas and hostile territories being prominent examples.</a:t>
            </a:r>
          </a:p>
          <a:p>
            <a:pPr>
              <a:buNone/>
            </a:pPr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487" t="30141" r="39403" b="6250"/>
          <a:stretch>
            <a:fillRect/>
          </a:stretch>
        </p:blipFill>
        <p:spPr bwMode="auto">
          <a:xfrm>
            <a:off x="4860032" y="3717032"/>
            <a:ext cx="3744416" cy="230441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7544" y="3933056"/>
            <a:ext cx="4392488" cy="214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7931D"/>
              </a:buClr>
              <a:buSzPct val="120000"/>
              <a:buFont typeface="Wingdings" pitchFamily="2" charset="2"/>
              <a:buChar char="§"/>
            </a:pPr>
            <a:r>
              <a:rPr lang="en-GB" sz="2400" dirty="0" smtClean="0">
                <a:latin typeface="+mn-lt"/>
              </a:rPr>
              <a:t>The project partners do operate in such spatial regions in both Greece and Cyprus (with increasingly very limited resources).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7931D"/>
              </a:buClr>
              <a:buSzPct val="120000"/>
              <a:buFont typeface="Wingdings" pitchFamily="2" charset="2"/>
              <a:buChar char="§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931D"/>
              </a:buClr>
              <a:buSzPct val="12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Short description, background information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 smtClean="0"/>
              <a:t>why the project is necessary,</a:t>
            </a:r>
            <a:endParaRPr lang="en-US" dirty="0" smtClean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4813300"/>
          </a:xfrm>
        </p:spPr>
        <p:txBody>
          <a:bodyPr>
            <a:noAutofit/>
          </a:bodyPr>
          <a:lstStyle/>
          <a:p>
            <a:r>
              <a:rPr lang="en-GB" dirty="0" smtClean="0"/>
              <a:t>Monitoring disaster-prone regions for the purpose of prevention and risk reduction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Using Unmanned Aerial Systems (UASs)</a:t>
            </a:r>
          </a:p>
          <a:p>
            <a:pPr lvl="1"/>
            <a:r>
              <a:rPr lang="en-GB" dirty="0" smtClean="0"/>
              <a:t>Affordable and highly capable platforms</a:t>
            </a:r>
          </a:p>
          <a:p>
            <a:pPr lvl="1"/>
            <a:r>
              <a:rPr lang="en-GB" dirty="0" smtClean="0"/>
              <a:t>Easily adaptable (to different situations), flexible and reconfigurable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Guide the </a:t>
            </a:r>
            <a:r>
              <a:rPr lang="en-GB" b="1" dirty="0" smtClean="0"/>
              <a:t>selection</a:t>
            </a:r>
            <a:r>
              <a:rPr lang="en-GB" dirty="0" smtClean="0"/>
              <a:t> and </a:t>
            </a:r>
            <a:r>
              <a:rPr lang="en-GB" b="1" dirty="0" smtClean="0"/>
              <a:t>use </a:t>
            </a:r>
            <a:r>
              <a:rPr lang="en-GB" dirty="0" smtClean="0"/>
              <a:t>of UAS in watch-keeping and patrolling of different regions of interest 	</a:t>
            </a:r>
          </a:p>
          <a:p>
            <a:pPr lvl="1"/>
            <a:r>
              <a:rPr lang="en-GB" dirty="0" smtClean="0"/>
              <a:t>Needs assessment and technology review procedures</a:t>
            </a:r>
          </a:p>
          <a:p>
            <a:pPr lvl="1"/>
            <a:r>
              <a:rPr lang="en-GB" dirty="0" smtClean="0"/>
              <a:t>Intelligent path planning toolkit for efficient UAS operation</a:t>
            </a:r>
          </a:p>
          <a:p>
            <a:pPr lvl="1"/>
            <a:r>
              <a:rPr lang="en-GB" dirty="0" smtClean="0"/>
              <a:t>Implement prototypes and facilitate cooperation and coordination  of end-user partners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Deliverables and </a:t>
            </a:r>
            <a:r>
              <a:rPr lang="en-GB" dirty="0" smtClean="0"/>
              <a:t>deadlines</a:t>
            </a:r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9552" y="1124744"/>
          <a:ext cx="835292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864096"/>
                <a:gridCol w="6480720"/>
              </a:tblGrid>
              <a:tr h="495513"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r>
                        <a:rPr lang="en-GB" baseline="0" dirty="0" smtClean="0"/>
                        <a:t> (Month)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Task 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</a:tr>
              <a:tr h="28315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Kick-off meeting minutes that will initiate the project tasks 	</a:t>
                      </a:r>
                    </a:p>
                  </a:txBody>
                  <a:tcPr/>
                </a:tc>
              </a:tr>
              <a:tr h="283150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2nd project meeting minutes	</a:t>
                      </a:r>
                    </a:p>
                  </a:txBody>
                  <a:tcPr/>
                </a:tc>
              </a:tr>
              <a:tr h="283150"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3rd project meeting minutes	</a:t>
                      </a:r>
                    </a:p>
                  </a:txBody>
                  <a:tcPr/>
                </a:tc>
              </a:tr>
              <a:tr h="283150"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4th project meeting minutes</a:t>
                      </a:r>
                    </a:p>
                  </a:txBody>
                  <a:tcPr/>
                </a:tc>
              </a:tr>
              <a:tr h="283150">
                <a:tc>
                  <a:txBody>
                    <a:bodyPr/>
                    <a:lstStyle/>
                    <a:p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project meeting minutes 	</a:t>
                      </a:r>
                    </a:p>
                  </a:txBody>
                  <a:tcPr/>
                </a:tc>
              </a:tr>
              <a:tr h="283150"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progress report 	</a:t>
                      </a:r>
                    </a:p>
                  </a:txBody>
                  <a:tcPr/>
                </a:tc>
              </a:tr>
              <a:tr h="283150"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 progress report </a:t>
                      </a:r>
                    </a:p>
                  </a:txBody>
                  <a:tcPr/>
                </a:tc>
              </a:tr>
              <a:tr h="28315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End-user needs prescription 	</a:t>
                      </a:r>
                    </a:p>
                  </a:txBody>
                  <a:tcPr/>
                </a:tc>
              </a:tr>
              <a:tr h="283150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 on needs assessment methodological procedure 	</a:t>
                      </a:r>
                    </a:p>
                  </a:txBody>
                  <a:tcPr/>
                </a:tc>
              </a:tr>
              <a:tr h="283150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of current UAS technologies and future trends 	</a:t>
                      </a:r>
                    </a:p>
                  </a:txBody>
                  <a:tcPr/>
                </a:tc>
              </a:tr>
              <a:tr h="283150"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 on technology review methodological procedure 	</a:t>
                      </a:r>
                    </a:p>
                  </a:txBody>
                  <a:tcPr/>
                </a:tc>
              </a:tr>
              <a:tr h="28315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Functional Features report 	</a:t>
                      </a:r>
                    </a:p>
                  </a:txBody>
                  <a:tcPr/>
                </a:tc>
              </a:tr>
              <a:tr h="283150">
                <a:tc>
                  <a:txBody>
                    <a:bodyPr/>
                    <a:lstStyle/>
                    <a:p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 on developed path planning algorithm 	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ine Callout 1 (Accent Bar) 4"/>
          <p:cNvSpPr/>
          <p:nvPr/>
        </p:nvSpPr>
        <p:spPr>
          <a:xfrm>
            <a:off x="4860032" y="476672"/>
            <a:ext cx="2880320" cy="360040"/>
          </a:xfrm>
          <a:prstGeom prst="accentCallout1">
            <a:avLst>
              <a:gd name="adj1" fmla="val 18750"/>
              <a:gd name="adj2" fmla="val -8333"/>
              <a:gd name="adj3" fmla="val 400957"/>
              <a:gd name="adj4" fmla="val -102356"/>
            </a:avLst>
          </a:prstGeom>
          <a:solidFill>
            <a:schemeClr val="bg1"/>
          </a:solidFill>
          <a:ln>
            <a:solidFill>
              <a:srgbClr val="D22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Management and Reporting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03648" y="1772816"/>
            <a:ext cx="648072" cy="2520280"/>
          </a:xfrm>
          <a:prstGeom prst="ellipse">
            <a:avLst/>
          </a:prstGeom>
          <a:noFill/>
          <a:ln>
            <a:solidFill>
              <a:srgbClr val="D22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ine Callout 1 (Accent Bar) 6"/>
          <p:cNvSpPr/>
          <p:nvPr/>
        </p:nvSpPr>
        <p:spPr>
          <a:xfrm>
            <a:off x="4860032" y="908720"/>
            <a:ext cx="3384376" cy="360040"/>
          </a:xfrm>
          <a:prstGeom prst="accentCallout1">
            <a:avLst>
              <a:gd name="adj1" fmla="val 18750"/>
              <a:gd name="adj2" fmla="val -8333"/>
              <a:gd name="adj3" fmla="val 1009082"/>
              <a:gd name="adj4" fmla="val -86149"/>
            </a:avLst>
          </a:prstGeom>
          <a:solidFill>
            <a:schemeClr val="bg1"/>
          </a:solidFill>
          <a:ln>
            <a:solidFill>
              <a:srgbClr val="D22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Needs Assessment Methodology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03648" y="4365104"/>
            <a:ext cx="648072" cy="792088"/>
          </a:xfrm>
          <a:prstGeom prst="ellipse">
            <a:avLst/>
          </a:prstGeom>
          <a:noFill/>
          <a:ln>
            <a:solidFill>
              <a:srgbClr val="D22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ine Callout 1 (Accent Bar) 9"/>
          <p:cNvSpPr/>
          <p:nvPr/>
        </p:nvSpPr>
        <p:spPr>
          <a:xfrm>
            <a:off x="4860032" y="1340768"/>
            <a:ext cx="3312368" cy="216024"/>
          </a:xfrm>
          <a:prstGeom prst="accentCallout1">
            <a:avLst>
              <a:gd name="adj1" fmla="val 18750"/>
              <a:gd name="adj2" fmla="val -8333"/>
              <a:gd name="adj3" fmla="val 1815444"/>
              <a:gd name="adj4" fmla="val -87529"/>
            </a:avLst>
          </a:prstGeom>
          <a:solidFill>
            <a:schemeClr val="bg1"/>
          </a:solidFill>
          <a:ln>
            <a:solidFill>
              <a:srgbClr val="D22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Technology Review Methodology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03648" y="5085184"/>
            <a:ext cx="648072" cy="720080"/>
          </a:xfrm>
          <a:prstGeom prst="ellipse">
            <a:avLst/>
          </a:prstGeom>
          <a:noFill/>
          <a:ln>
            <a:solidFill>
              <a:srgbClr val="D22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ine Callout 1 (Accent Bar) 11"/>
          <p:cNvSpPr/>
          <p:nvPr/>
        </p:nvSpPr>
        <p:spPr>
          <a:xfrm>
            <a:off x="4860032" y="1628800"/>
            <a:ext cx="3024336" cy="192546"/>
          </a:xfrm>
          <a:prstGeom prst="accentCallout1">
            <a:avLst>
              <a:gd name="adj1" fmla="val 18750"/>
              <a:gd name="adj2" fmla="val -8333"/>
              <a:gd name="adj3" fmla="val 2250680"/>
              <a:gd name="adj4" fmla="val -95723"/>
            </a:avLst>
          </a:prstGeom>
          <a:solidFill>
            <a:schemeClr val="bg1"/>
          </a:solidFill>
          <a:ln>
            <a:solidFill>
              <a:srgbClr val="D22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Path planning Methodology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03648" y="5805264"/>
            <a:ext cx="648072" cy="720080"/>
          </a:xfrm>
          <a:prstGeom prst="ellipse">
            <a:avLst/>
          </a:prstGeom>
          <a:noFill/>
          <a:ln>
            <a:solidFill>
              <a:srgbClr val="D22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Deliverables and </a:t>
            </a:r>
            <a:r>
              <a:rPr lang="en-GB" dirty="0" smtClean="0"/>
              <a:t>deadlines</a:t>
            </a:r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9552" y="1052736"/>
          <a:ext cx="8352928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864096"/>
                <a:gridCol w="6480720"/>
              </a:tblGrid>
              <a:tr h="528059"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r>
                        <a:rPr lang="en-GB" baseline="0" dirty="0" smtClean="0"/>
                        <a:t> (Month)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Task 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</a:tr>
              <a:tr h="301748">
                <a:tc>
                  <a:txBody>
                    <a:bodyPr/>
                    <a:lstStyle/>
                    <a:p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 planning toolkit software and user manual 	</a:t>
                      </a:r>
                    </a:p>
                  </a:txBody>
                  <a:tcPr/>
                </a:tc>
              </a:tr>
              <a:tr h="301748"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Simulations, testing and demo report</a:t>
                      </a:r>
                    </a:p>
                  </a:txBody>
                  <a:tcPr/>
                </a:tc>
              </a:tr>
              <a:tr h="301748">
                <a:tc>
                  <a:txBody>
                    <a:bodyPr/>
                    <a:lstStyle/>
                    <a:p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Feedback report on path planning use by end-user 	</a:t>
                      </a:r>
                    </a:p>
                  </a:txBody>
                  <a:tcPr/>
                </a:tc>
              </a:tr>
              <a:tr h="301748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Website creation 	</a:t>
                      </a:r>
                    </a:p>
                  </a:txBody>
                  <a:tcPr/>
                </a:tc>
              </a:tr>
              <a:tr h="301748"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Infographic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UAS technology potentials</a:t>
                      </a:r>
                    </a:p>
                  </a:txBody>
                  <a:tcPr/>
                </a:tc>
              </a:tr>
              <a:tr h="301748">
                <a:tc>
                  <a:txBody>
                    <a:bodyPr/>
                    <a:lstStyle/>
                    <a:p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Technical conference paper on developed path planning algorithm </a:t>
                      </a:r>
                    </a:p>
                  </a:txBody>
                  <a:tcPr/>
                </a:tc>
              </a:tr>
              <a:tr h="301748"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Training material for Community Mechanism Introduction Course</a:t>
                      </a:r>
                    </a:p>
                  </a:txBody>
                  <a:tcPr/>
                </a:tc>
              </a:tr>
              <a:tr h="301748">
                <a:tc>
                  <a:txBody>
                    <a:bodyPr/>
                    <a:lstStyle/>
                    <a:p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 clip on path planning toolkit 	</a:t>
                      </a:r>
                    </a:p>
                  </a:txBody>
                  <a:tcPr/>
                </a:tc>
              </a:tr>
              <a:tr h="301748">
                <a:tc>
                  <a:txBody>
                    <a:bodyPr/>
                    <a:lstStyle/>
                    <a:p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Seminar on UAS platforms for disaster prevention and management </a:t>
                      </a:r>
                    </a:p>
                  </a:txBody>
                  <a:tcPr/>
                </a:tc>
              </a:tr>
              <a:tr h="301748">
                <a:tc>
                  <a:txBody>
                    <a:bodyPr/>
                    <a:lstStyle/>
                    <a:p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Technical journal paper on developed path planning algorithm </a:t>
                      </a:r>
                    </a:p>
                  </a:txBody>
                  <a:tcPr/>
                </a:tc>
              </a:tr>
              <a:tr h="301748">
                <a:tc>
                  <a:txBody>
                    <a:bodyPr/>
                    <a:lstStyle/>
                    <a:p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Training material 	</a:t>
                      </a:r>
                    </a:p>
                  </a:txBody>
                  <a:tcPr/>
                </a:tc>
              </a:tr>
              <a:tr h="301748">
                <a:tc>
                  <a:txBody>
                    <a:bodyPr/>
                    <a:lstStyle/>
                    <a:p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 clip of path planning demonstrations 	</a:t>
                      </a:r>
                    </a:p>
                  </a:txBody>
                  <a:tcPr/>
                </a:tc>
              </a:tr>
              <a:tr h="301748">
                <a:tc>
                  <a:txBody>
                    <a:bodyPr/>
                    <a:lstStyle/>
                    <a:p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Infographic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efficiency and robustness gains</a:t>
                      </a:r>
                    </a:p>
                  </a:txBody>
                  <a:tcPr/>
                </a:tc>
              </a:tr>
              <a:tr h="301748">
                <a:tc>
                  <a:txBody>
                    <a:bodyPr/>
                    <a:lstStyle/>
                    <a:p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Layman’s Project Report 	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Line Callout 1 (Accent Bar) 3"/>
          <p:cNvSpPr/>
          <p:nvPr/>
        </p:nvSpPr>
        <p:spPr>
          <a:xfrm>
            <a:off x="4860032" y="476672"/>
            <a:ext cx="2952328" cy="612648"/>
          </a:xfrm>
          <a:prstGeom prst="accentCallout1">
            <a:avLst>
              <a:gd name="adj1" fmla="val 18750"/>
              <a:gd name="adj2" fmla="val -8333"/>
              <a:gd name="adj3" fmla="val 224441"/>
              <a:gd name="adj4" fmla="val -99322"/>
            </a:avLst>
          </a:prstGeom>
          <a:solidFill>
            <a:schemeClr val="bg1"/>
          </a:solidFill>
          <a:ln>
            <a:solidFill>
              <a:srgbClr val="D22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Prototyping, Testing and Demonstrations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03648" y="1700808"/>
            <a:ext cx="648072" cy="1152128"/>
          </a:xfrm>
          <a:prstGeom prst="ellipse">
            <a:avLst/>
          </a:prstGeom>
          <a:noFill/>
          <a:ln>
            <a:solidFill>
              <a:srgbClr val="D22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ine Callout 1 (Accent Bar) 5"/>
          <p:cNvSpPr/>
          <p:nvPr/>
        </p:nvSpPr>
        <p:spPr>
          <a:xfrm>
            <a:off x="4860032" y="1124744"/>
            <a:ext cx="2880320" cy="612648"/>
          </a:xfrm>
          <a:prstGeom prst="accentCallout1">
            <a:avLst>
              <a:gd name="adj1" fmla="val 18750"/>
              <a:gd name="adj2" fmla="val -8333"/>
              <a:gd name="adj3" fmla="val 331406"/>
              <a:gd name="adj4" fmla="val -102532"/>
            </a:avLst>
          </a:prstGeom>
          <a:solidFill>
            <a:schemeClr val="bg1"/>
          </a:solidFill>
          <a:ln>
            <a:solidFill>
              <a:srgbClr val="D22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Publicity: Dissemination and Exploitation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03648" y="2852936"/>
            <a:ext cx="648072" cy="4005064"/>
          </a:xfrm>
          <a:prstGeom prst="ellipse">
            <a:avLst/>
          </a:prstGeom>
          <a:noFill/>
          <a:ln>
            <a:solidFill>
              <a:srgbClr val="D22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T</a:t>
            </a:r>
            <a:r>
              <a:rPr lang="en-GB" dirty="0" smtClean="0"/>
              <a:t>entative </a:t>
            </a:r>
            <a:r>
              <a:rPr lang="en-GB" dirty="0" smtClean="0"/>
              <a:t>dates and places for Major Events</a:t>
            </a:r>
            <a:endParaRPr lang="en-US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4813300"/>
          </a:xfrm>
        </p:spPr>
        <p:txBody>
          <a:bodyPr>
            <a:noAutofit/>
          </a:bodyPr>
          <a:lstStyle/>
          <a:p>
            <a:r>
              <a:rPr lang="en-GB" dirty="0" smtClean="0"/>
              <a:t>Demonstrate the results in the following major events:</a:t>
            </a:r>
          </a:p>
          <a:p>
            <a:pPr lvl="1"/>
            <a:r>
              <a:rPr lang="en-GB" dirty="0" smtClean="0"/>
              <a:t>European Civil Protection Training Programme 	</a:t>
            </a:r>
          </a:p>
          <a:p>
            <a:pPr lvl="2"/>
            <a:r>
              <a:rPr lang="en-GB" dirty="0" smtClean="0"/>
              <a:t>Community Mechanism Introduction Course 	</a:t>
            </a:r>
          </a:p>
          <a:p>
            <a:pPr lvl="2"/>
            <a:r>
              <a:rPr lang="en-GB" dirty="0" smtClean="0"/>
              <a:t>Technical Experts Course 	</a:t>
            </a:r>
          </a:p>
          <a:p>
            <a:pPr lvl="1"/>
            <a:r>
              <a:rPr lang="en-GB" dirty="0" smtClean="0"/>
              <a:t>The annual drills conducted in the Republic of Cyprus</a:t>
            </a:r>
          </a:p>
          <a:p>
            <a:pPr lvl="2"/>
            <a:r>
              <a:rPr lang="en-GB" dirty="0" smtClean="0"/>
              <a:t>“</a:t>
            </a:r>
            <a:r>
              <a:rPr lang="en-GB" dirty="0" err="1" smtClean="0"/>
              <a:t>Lelapa</a:t>
            </a:r>
            <a:r>
              <a:rPr lang="en-GB" dirty="0" smtClean="0"/>
              <a:t>” fire drill and the “</a:t>
            </a:r>
            <a:r>
              <a:rPr lang="en-GB" dirty="0" err="1" smtClean="0"/>
              <a:t>Eggelados</a:t>
            </a:r>
            <a:r>
              <a:rPr lang="en-GB" dirty="0" smtClean="0"/>
              <a:t>” earthquake drill for safe evacuation of citizens (planned for April 2017) 	</a:t>
            </a:r>
          </a:p>
          <a:p>
            <a:r>
              <a:rPr lang="en-GB" dirty="0" smtClean="0"/>
              <a:t>Disseminate to key collaborators:</a:t>
            </a:r>
          </a:p>
          <a:p>
            <a:pPr lvl="1"/>
            <a:r>
              <a:rPr lang="en-GB" dirty="0" err="1" smtClean="0"/>
              <a:t>CIPRNet</a:t>
            </a:r>
            <a:r>
              <a:rPr lang="en-GB" dirty="0" smtClean="0"/>
              <a:t> Network of Excellence</a:t>
            </a:r>
          </a:p>
          <a:p>
            <a:pPr lvl="1"/>
            <a:r>
              <a:rPr lang="en-GB" dirty="0" err="1" smtClean="0"/>
              <a:t>IntelliCIS</a:t>
            </a:r>
            <a:r>
              <a:rPr lang="en-GB" dirty="0" smtClean="0"/>
              <a:t> Cost Action participants</a:t>
            </a:r>
          </a:p>
          <a:p>
            <a:pPr lvl="1"/>
            <a:r>
              <a:rPr lang="en-GB" dirty="0" smtClean="0"/>
              <a:t>Raise awareness of other ongoing FP7-H2020 project meetings (including </a:t>
            </a:r>
            <a:r>
              <a:rPr lang="en-GB" dirty="0" err="1" smtClean="0"/>
              <a:t>COncORDE</a:t>
            </a:r>
            <a:r>
              <a:rPr lang="en-GB" dirty="0" smtClean="0"/>
              <a:t>, IMPRESS)</a:t>
            </a:r>
          </a:p>
          <a:p>
            <a:pPr lvl="1"/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10033</TotalTime>
  <Words>818</Words>
  <Application>Microsoft Office PowerPoint</Application>
  <PresentationFormat>On-screen Show (4:3)</PresentationFormat>
  <Paragraphs>195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PREDICATE: PREventing DIsasters by CApitalizing on unmanned aerial systems TEchnology </vt:lpstr>
      <vt:lpstr>Beneficiary</vt:lpstr>
      <vt:lpstr>Partners</vt:lpstr>
      <vt:lpstr>Total eligible cost, EC co-financing and duration</vt:lpstr>
      <vt:lpstr>Area of Activity</vt:lpstr>
      <vt:lpstr>Short description, background information  and why the project is necessary,</vt:lpstr>
      <vt:lpstr>Deliverables and deadlines</vt:lpstr>
      <vt:lpstr>Deliverables and deadlines</vt:lpstr>
      <vt:lpstr>Tentative dates and places for Major Events</vt:lpstr>
      <vt:lpstr>Follow Up</vt:lpstr>
    </vt:vector>
  </TitlesOfParts>
  <Company>KIOS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KIOS Research Center - Presentation</dc:title>
  <dc:creator>KIOS</dc:creator>
  <cp:lastModifiedBy>Panayiotis</cp:lastModifiedBy>
  <cp:revision>2298</cp:revision>
  <dcterms:created xsi:type="dcterms:W3CDTF">2011-03-05T10:54:36Z</dcterms:created>
  <dcterms:modified xsi:type="dcterms:W3CDTF">2016-01-07T19:41:33Z</dcterms:modified>
</cp:coreProperties>
</file>