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76" r:id="rId8"/>
    <p:sldId id="277" r:id="rId9"/>
    <p:sldId id="262" r:id="rId10"/>
    <p:sldId id="271"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11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11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63BC8B-E263-4591-B244-83246D52AA89}" type="datetimeFigureOut">
              <a:rPr lang="de-DE" smtClean="0"/>
              <a:t>04.01.2017</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F03B4B-8EF6-4892-AA89-290827128F8C}" type="slidenum">
              <a:rPr lang="de-DE" smtClean="0"/>
              <a:t>‹Nr.›</a:t>
            </a:fld>
            <a:endParaRPr lang="de-DE"/>
          </a:p>
        </p:txBody>
      </p:sp>
    </p:spTree>
    <p:extLst>
      <p:ext uri="{BB962C8B-B14F-4D97-AF65-F5344CB8AC3E}">
        <p14:creationId xmlns:p14="http://schemas.microsoft.com/office/powerpoint/2010/main" val="3771917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de-DE"/>
              <a:t>Titelmasterformat durch Klicken bearbeiten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03D1713B-E17C-4393-9FA6-B32E561B643D}" type="datetime1">
              <a:rPr lang="en-US" smtClean="0"/>
              <a:t>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de-DE"/>
              <a:t>Titelmasterformat durch Klicken bearbeiten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99039AB6-264B-456F-BDD0-7BA3D2F76B3D}" type="datetime1">
              <a:rPr lang="en-US" smtClean="0"/>
              <a:t>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Titelmasterformat durch Klicken bearbeiten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Formatvorlagen des Textmasters bearbeiten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129FB003-C475-4502-91D0-B78A1CD21F0D}" type="datetime1">
              <a:rPr lang="en-US" smtClean="0"/>
              <a:t>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de-DE"/>
              <a:t>Titelmasterformat durch Klicken bearbeiten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CEBE2425-F55D-4BD9-8046-3DB485CF4198}" type="datetime1">
              <a:rPr lang="en-US" smtClean="0"/>
              <a:t>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Titelmasterformat durch Klicken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Formatvorlagen des Textmasters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10527AB6-88E1-4129-849E-BD123A0B0A6B}" type="datetime1">
              <a:rPr lang="en-US" smtClean="0"/>
              <a:t>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de-DE"/>
              <a:t>Titelmasterformat durch Klicken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Formatvorlagen des Textmasters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DDFFBC66-E5D7-4CB7-BB9B-3BEEB5EF2935}" type="datetime1">
              <a:rPr lang="en-US" smtClean="0"/>
              <a:t>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DAD12227-CB58-4950-881F-58BC51F1582A}" type="datetime1">
              <a:rPr lang="en-US" smtClean="0"/>
              <a:t>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2166E9C-8247-4901-AB2B-BC4CD35F006D}" type="datetime1">
              <a:rPr lang="en-US" smtClean="0"/>
              <a:t>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10"/>
          </p:nvPr>
        </p:nvSpPr>
        <p:spPr/>
        <p:txBody>
          <a:bodyPr/>
          <a:lstStyle/>
          <a:p>
            <a:fld id="{8D2870F9-7890-41C1-99AE-66A210E72A8F}" type="datetime1">
              <a:rPr lang="en-US" smtClean="0"/>
              <a:t>1/4/2017</a:t>
            </a:fld>
            <a:endParaRPr lang="en-US"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de-DE"/>
              <a:t>Titelmasterformat durch Klicken bearbeiten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6C4BD101-1D43-4CC3-80C2-C9C09EF5124C}" type="datetime1">
              <a:rPr lang="en-US" smtClean="0"/>
              <a:t>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3408E9FB-4E4A-445B-8C59-30F47AF80E99}" type="datetime1">
              <a:rPr lang="en-US" smtClean="0"/>
              <a:t>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Titelmasterformat durch Klicken bearbeiten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97D8FB27-8346-49B3-B2F4-F4D48B093778}" type="datetime1">
              <a:rPr lang="en-US" smtClean="0"/>
              <a:t>1/4/2017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F519FA09-DDD2-42DA-B8D3-9290D2AD6079}" type="datetime1">
              <a:rPr lang="en-US" smtClean="0"/>
              <a:t>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32C0F9-0050-4994-915E-A8E0C2893418}" type="datetime1">
              <a:rPr lang="en-US" smtClean="0"/>
              <a:t>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de-DE"/>
              <a:t>Titelmasterformat durch Klicken bearbeiten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75CD6E9A-F74D-4905-9CB4-85F1FCA01303}" type="datetime1">
              <a:rPr lang="en-US" smtClean="0"/>
              <a:t>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5B4E8672-E5B6-441F-98C1-BC706F6F1AE6}" type="datetime1">
              <a:rPr lang="en-US" smtClean="0"/>
              <a:t>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srcRect/>
          <a:tile tx="0" ty="0" sx="100000" sy="100000" flip="none" algn="tl"/>
        </a:blip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8171A81-ECC9-4712-BC6D-65D7ADD184FB}" type="datetime1">
              <a:rPr lang="en-US" smtClean="0"/>
              <a:t>1/4/2017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hf hd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4.jpe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hyperlink" Target="http://www.aspires.eu/"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7.jpg"/></Relationships>
</file>

<file path=ppt/slides/_rels/slide5.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jpeg"/><Relationship Id="rId7"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jpeg"/><Relationship Id="rId7"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GB" b="1" dirty="0"/>
              <a:t>Advanced systems for prevention &amp; early detection of forest fires  (</a:t>
            </a:r>
            <a:r>
              <a:rPr lang="en-GB" b="1" dirty="0" err="1"/>
              <a:t>ASPires</a:t>
            </a:r>
            <a:r>
              <a:rPr lang="en-GB" b="1" dirty="0"/>
              <a:t>)</a:t>
            </a:r>
            <a:endParaRPr lang="de-DE" dirty="0"/>
          </a:p>
        </p:txBody>
      </p:sp>
      <p:sp>
        <p:nvSpPr>
          <p:cNvPr id="3" name="Untertitel 2"/>
          <p:cNvSpPr>
            <a:spLocks noGrp="1"/>
          </p:cNvSpPr>
          <p:nvPr>
            <p:ph type="subTitle" idx="1"/>
          </p:nvPr>
        </p:nvSpPr>
        <p:spPr>
          <a:xfrm>
            <a:off x="351692" y="4050833"/>
            <a:ext cx="8922311" cy="1690544"/>
          </a:xfrm>
        </p:spPr>
        <p:txBody>
          <a:bodyPr>
            <a:normAutofit fontScale="85000" lnSpcReduction="10000"/>
          </a:bodyPr>
          <a:lstStyle/>
          <a:p>
            <a:pPr lvl="0">
              <a:spcBef>
                <a:spcPts val="0"/>
              </a:spcBef>
              <a:buSzPct val="25000"/>
            </a:pPr>
            <a:r>
              <a:rPr lang="it-IT" sz="2800" b="1" dirty="0">
                <a:solidFill>
                  <a:srgbClr val="C00000"/>
                </a:solidFill>
                <a:latin typeface="Arial"/>
                <a:ea typeface="Arial"/>
                <a:cs typeface="Arial"/>
                <a:sym typeface="Arial"/>
              </a:rPr>
              <a:t>KICK OFF MEETING</a:t>
            </a:r>
          </a:p>
          <a:p>
            <a:pPr lvl="0">
              <a:spcBef>
                <a:spcPts val="0"/>
              </a:spcBef>
              <a:buSzPct val="25000"/>
            </a:pPr>
            <a:r>
              <a:rPr lang="it-IT" b="1" dirty="0">
                <a:solidFill>
                  <a:schemeClr val="dk1"/>
                </a:solidFill>
                <a:latin typeface="Arial"/>
                <a:ea typeface="Arial"/>
                <a:cs typeface="Arial"/>
                <a:sym typeface="Arial"/>
              </a:rPr>
              <a:t>Call for </a:t>
            </a:r>
            <a:r>
              <a:rPr lang="it-IT" b="1" dirty="0" err="1">
                <a:solidFill>
                  <a:schemeClr val="dk1"/>
                </a:solidFill>
                <a:latin typeface="Arial"/>
                <a:ea typeface="Arial"/>
                <a:cs typeface="Arial"/>
                <a:sym typeface="Arial"/>
              </a:rPr>
              <a:t>proposals</a:t>
            </a:r>
            <a:r>
              <a:rPr lang="it-IT" b="1" dirty="0">
                <a:solidFill>
                  <a:schemeClr val="dk1"/>
                </a:solidFill>
                <a:latin typeface="Arial"/>
                <a:ea typeface="Arial"/>
                <a:cs typeface="Arial"/>
                <a:sym typeface="Arial"/>
              </a:rPr>
              <a:t> for </a:t>
            </a:r>
            <a:r>
              <a:rPr lang="it-IT" b="1" dirty="0" err="1">
                <a:solidFill>
                  <a:schemeClr val="dk1"/>
                </a:solidFill>
                <a:latin typeface="Arial"/>
                <a:ea typeface="Arial"/>
                <a:cs typeface="Arial"/>
                <a:sym typeface="Arial"/>
              </a:rPr>
              <a:t>prevention</a:t>
            </a:r>
            <a:r>
              <a:rPr lang="it-IT" b="1" dirty="0">
                <a:solidFill>
                  <a:schemeClr val="dk1"/>
                </a:solidFill>
                <a:latin typeface="Arial"/>
                <a:ea typeface="Arial"/>
                <a:cs typeface="Arial"/>
                <a:sym typeface="Arial"/>
              </a:rPr>
              <a:t> and </a:t>
            </a:r>
            <a:r>
              <a:rPr lang="it-IT" b="1" dirty="0" err="1">
                <a:solidFill>
                  <a:schemeClr val="dk1"/>
                </a:solidFill>
                <a:latin typeface="Arial"/>
                <a:ea typeface="Arial"/>
                <a:cs typeface="Arial"/>
                <a:sym typeface="Arial"/>
              </a:rPr>
              <a:t>preparedness</a:t>
            </a:r>
            <a:r>
              <a:rPr lang="it-IT" b="1" dirty="0">
                <a:solidFill>
                  <a:schemeClr val="dk1"/>
                </a:solidFill>
                <a:latin typeface="Arial"/>
                <a:ea typeface="Arial"/>
                <a:cs typeface="Arial"/>
                <a:sym typeface="Arial"/>
              </a:rPr>
              <a:t> </a:t>
            </a:r>
            <a:r>
              <a:rPr lang="it-IT" b="1" dirty="0" err="1">
                <a:solidFill>
                  <a:schemeClr val="dk1"/>
                </a:solidFill>
                <a:latin typeface="Arial"/>
                <a:ea typeface="Arial"/>
                <a:cs typeface="Arial"/>
                <a:sym typeface="Arial"/>
              </a:rPr>
              <a:t>project</a:t>
            </a:r>
            <a:r>
              <a:rPr lang="it-IT" b="1" dirty="0">
                <a:solidFill>
                  <a:schemeClr val="dk1"/>
                </a:solidFill>
                <a:latin typeface="Arial"/>
                <a:ea typeface="Arial"/>
                <a:cs typeface="Arial"/>
                <a:sym typeface="Arial"/>
              </a:rPr>
              <a:t> 2016</a:t>
            </a:r>
          </a:p>
          <a:p>
            <a:pPr lvl="0">
              <a:spcBef>
                <a:spcPts val="0"/>
              </a:spcBef>
              <a:buSzPct val="25000"/>
            </a:pPr>
            <a:r>
              <a:rPr lang="it-IT" sz="2000" b="1" dirty="0" err="1">
                <a:solidFill>
                  <a:srgbClr val="98D208"/>
                </a:solidFill>
                <a:latin typeface="Arial"/>
                <a:ea typeface="Arial"/>
                <a:cs typeface="Arial"/>
                <a:sym typeface="Arial"/>
              </a:rPr>
              <a:t>Brussels</a:t>
            </a:r>
            <a:r>
              <a:rPr lang="it-IT" sz="2000" b="1" dirty="0">
                <a:solidFill>
                  <a:srgbClr val="98D208"/>
                </a:solidFill>
                <a:latin typeface="Arial"/>
                <a:ea typeface="Arial"/>
                <a:cs typeface="Arial"/>
                <a:sym typeface="Arial"/>
              </a:rPr>
              <a:t>, 18 </a:t>
            </a:r>
            <a:r>
              <a:rPr lang="it-IT" sz="2000" b="1" dirty="0" err="1">
                <a:solidFill>
                  <a:srgbClr val="98D208"/>
                </a:solidFill>
                <a:latin typeface="Arial"/>
                <a:ea typeface="Arial"/>
                <a:cs typeface="Arial"/>
                <a:sym typeface="Arial"/>
              </a:rPr>
              <a:t>January</a:t>
            </a:r>
            <a:r>
              <a:rPr lang="it-IT" sz="2000" b="1" dirty="0">
                <a:solidFill>
                  <a:srgbClr val="98D208"/>
                </a:solidFill>
                <a:latin typeface="Arial"/>
                <a:ea typeface="Arial"/>
                <a:cs typeface="Arial"/>
                <a:sym typeface="Arial"/>
              </a:rPr>
              <a:t> 2017</a:t>
            </a:r>
          </a:p>
          <a:p>
            <a:r>
              <a:rPr lang="en-US" b="1" dirty="0"/>
              <a:t>ECHO/SUB/2016/742906/PREV03</a:t>
            </a:r>
          </a:p>
          <a:p>
            <a:r>
              <a:rPr lang="en-US" sz="2100" b="1" dirty="0">
                <a:solidFill>
                  <a:srgbClr val="2B11ED"/>
                </a:solidFill>
              </a:rPr>
              <a:t>Coordinator: Prof. </a:t>
            </a:r>
            <a:r>
              <a:rPr lang="en-US" sz="2100" b="1" dirty="0" smtClean="0">
                <a:solidFill>
                  <a:srgbClr val="2B11ED"/>
                </a:solidFill>
              </a:rPr>
              <a:t>Dr. Rumen </a:t>
            </a:r>
            <a:r>
              <a:rPr lang="en-US" sz="2100" b="1" dirty="0" err="1">
                <a:solidFill>
                  <a:srgbClr val="2B11ED"/>
                </a:solidFill>
              </a:rPr>
              <a:t>Stainov</a:t>
            </a:r>
            <a:r>
              <a:rPr lang="en-US" sz="2100" b="1" dirty="0">
                <a:solidFill>
                  <a:srgbClr val="2B11ED"/>
                </a:solidFill>
              </a:rPr>
              <a:t>, </a:t>
            </a:r>
            <a:r>
              <a:rPr lang="en-GB" sz="2100" b="1" dirty="0" smtClean="0">
                <a:solidFill>
                  <a:srgbClr val="2B11ED"/>
                </a:solidFill>
              </a:rPr>
              <a:t>Fulda </a:t>
            </a:r>
            <a:r>
              <a:rPr lang="en-GB" sz="2100" b="1" dirty="0">
                <a:solidFill>
                  <a:srgbClr val="2B11ED"/>
                </a:solidFill>
              </a:rPr>
              <a:t>University of Applied Sciences (DE)</a:t>
            </a:r>
          </a:p>
          <a:p>
            <a:endParaRPr lang="en-GB" dirty="0"/>
          </a:p>
          <a:p>
            <a:endParaRPr lang="de-DE" dirty="0"/>
          </a:p>
        </p:txBody>
      </p:sp>
      <p:sp>
        <p:nvSpPr>
          <p:cNvPr id="4" name="Datumsplatzhalter 3"/>
          <p:cNvSpPr>
            <a:spLocks noGrp="1"/>
          </p:cNvSpPr>
          <p:nvPr>
            <p:ph type="dt" sz="half" idx="10"/>
          </p:nvPr>
        </p:nvSpPr>
        <p:spPr/>
        <p:txBody>
          <a:bodyPr/>
          <a:lstStyle/>
          <a:p>
            <a:fld id="{BD9E6A5E-B432-4FC2-964B-5CBCC83CC73D}" type="datetime1">
              <a:rPr lang="en-US" smtClean="0"/>
              <a:t>1/4/2017</a:t>
            </a:fld>
            <a:endParaRPr lang="en-US" dirty="0"/>
          </a:p>
        </p:txBody>
      </p:sp>
      <p:sp>
        <p:nvSpPr>
          <p:cNvPr id="5" name="Fußzeilenplatzhalter 4"/>
          <p:cNvSpPr>
            <a:spLocks noGrp="1"/>
          </p:cNvSpPr>
          <p:nvPr>
            <p:ph type="ftr" sz="quarter" idx="11"/>
          </p:nvPr>
        </p:nvSpPr>
        <p:spPr/>
        <p:txBody>
          <a:bodyPr/>
          <a:lstStyle/>
          <a:p>
            <a:endParaRPr lang="en-US" dirty="0"/>
          </a:p>
        </p:txBody>
      </p:sp>
      <p:sp>
        <p:nvSpPr>
          <p:cNvPr id="6" name="Foliennummernplatzhalter 5"/>
          <p:cNvSpPr>
            <a:spLocks noGrp="1"/>
          </p:cNvSpPr>
          <p:nvPr>
            <p:ph type="sldNum" sz="quarter" idx="12"/>
          </p:nvPr>
        </p:nvSpPr>
        <p:spPr/>
        <p:txBody>
          <a:bodyPr/>
          <a:lstStyle/>
          <a:p>
            <a:fld id="{D57F1E4F-1CFF-5643-939E-217C01CDF565}" type="slidenum">
              <a:rPr lang="en-US" smtClean="0"/>
              <a:pPr/>
              <a:t>1</a:t>
            </a:fld>
            <a:endParaRPr lang="en-US" dirty="0"/>
          </a:p>
        </p:txBody>
      </p:sp>
      <p:pic>
        <p:nvPicPr>
          <p:cNvPr id="10" name="Grafik 9"/>
          <p:cNvPicPr>
            <a:picLocks noChangeAspect="1"/>
          </p:cNvPicPr>
          <p:nvPr/>
        </p:nvPicPr>
        <p:blipFill>
          <a:blip r:embed="rId2"/>
          <a:stretch>
            <a:fillRect/>
          </a:stretch>
        </p:blipFill>
        <p:spPr>
          <a:xfrm>
            <a:off x="9969233" y="5376573"/>
            <a:ext cx="2222767" cy="1481427"/>
          </a:xfrm>
          <a:prstGeom prst="rect">
            <a:avLst/>
          </a:prstGeom>
        </p:spPr>
      </p:pic>
    </p:spTree>
    <p:extLst>
      <p:ext uri="{BB962C8B-B14F-4D97-AF65-F5344CB8AC3E}">
        <p14:creationId xmlns:p14="http://schemas.microsoft.com/office/powerpoint/2010/main" val="1149715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it-IT" b="1" dirty="0" err="1">
                <a:solidFill>
                  <a:srgbClr val="98D208"/>
                </a:solidFill>
                <a:latin typeface="Arimo"/>
                <a:ea typeface="Arimo"/>
                <a:cs typeface="Arimo"/>
                <a:sym typeface="Arimo"/>
              </a:rPr>
              <a:t>Deliverables</a:t>
            </a:r>
            <a:r>
              <a:rPr lang="it-IT" b="1" dirty="0">
                <a:solidFill>
                  <a:srgbClr val="98D208"/>
                </a:solidFill>
                <a:latin typeface="Arimo"/>
                <a:ea typeface="Arimo"/>
                <a:cs typeface="Arimo"/>
                <a:sym typeface="Arimo"/>
              </a:rPr>
              <a:t> and </a:t>
            </a:r>
            <a:r>
              <a:rPr lang="it-IT" b="1" dirty="0" err="1">
                <a:solidFill>
                  <a:srgbClr val="98D208"/>
                </a:solidFill>
                <a:latin typeface="Arimo"/>
                <a:ea typeface="Arimo"/>
                <a:cs typeface="Arimo"/>
                <a:sym typeface="Arimo"/>
              </a:rPr>
              <a:t>deadlines</a:t>
            </a:r>
            <a:endParaRPr lang="de-DE" sz="4000" dirty="0"/>
          </a:p>
        </p:txBody>
      </p:sp>
      <p:sp>
        <p:nvSpPr>
          <p:cNvPr id="4" name="AutoShape 2" descr="https://www2005.hs-fulda.de/index.php?eID=tx_nawsecuredl&amp;u=460&amp;file=fileadmin/Intranet/CD-Handbuch/2_Logo/Als_GIFs/09_300dpi/RGB/Blatt/09b_Blatt_Kreis_nega_300dpi.gif&amp;t=1482859704&amp;hash=bfc40ec3362a4e01f0ba9e705e694acc"/>
          <p:cNvSpPr>
            <a:spLocks noChangeAspect="1" noChangeArrowheads="1"/>
          </p:cNvSpPr>
          <p:nvPr/>
        </p:nvSpPr>
        <p:spPr bwMode="auto">
          <a:xfrm>
            <a:off x="155575" y="-744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 name="Fußzeilenplatzhalter 10"/>
          <p:cNvSpPr>
            <a:spLocks noGrp="1"/>
          </p:cNvSpPr>
          <p:nvPr>
            <p:ph type="ftr" sz="quarter" idx="11"/>
          </p:nvPr>
        </p:nvSpPr>
        <p:spPr>
          <a:xfrm>
            <a:off x="677334" y="5815406"/>
            <a:ext cx="9323916" cy="1002040"/>
          </a:xfrm>
        </p:spPr>
        <p:txBody>
          <a:bodyPr/>
          <a:lstStyle/>
          <a:p>
            <a:endParaRPr lang="en-US" dirty="0"/>
          </a:p>
        </p:txBody>
      </p:sp>
      <p:sp>
        <p:nvSpPr>
          <p:cNvPr id="12" name="Datumsplatzhalter 11"/>
          <p:cNvSpPr>
            <a:spLocks noGrp="1"/>
          </p:cNvSpPr>
          <p:nvPr>
            <p:ph type="dt" sz="half" idx="10"/>
          </p:nvPr>
        </p:nvSpPr>
        <p:spPr>
          <a:xfrm>
            <a:off x="10738908" y="6131253"/>
            <a:ext cx="911939" cy="365125"/>
          </a:xfrm>
        </p:spPr>
        <p:txBody>
          <a:bodyPr/>
          <a:lstStyle/>
          <a:p>
            <a:fld id="{8A7EAE8D-F4ED-440A-B551-FC19865B9D61}" type="datetime1">
              <a:rPr lang="en-US" smtClean="0"/>
              <a:t>1/4/2017</a:t>
            </a:fld>
            <a:endParaRPr lang="en-US" dirty="0"/>
          </a:p>
        </p:txBody>
      </p:sp>
      <p:sp>
        <p:nvSpPr>
          <p:cNvPr id="13" name="Foliennummernplatzhalter 12"/>
          <p:cNvSpPr>
            <a:spLocks noGrp="1"/>
          </p:cNvSpPr>
          <p:nvPr>
            <p:ph type="sldNum" sz="quarter" idx="12"/>
          </p:nvPr>
        </p:nvSpPr>
        <p:spPr>
          <a:xfrm>
            <a:off x="11385377" y="6313815"/>
            <a:ext cx="683339" cy="365125"/>
          </a:xfrm>
        </p:spPr>
        <p:txBody>
          <a:bodyPr/>
          <a:lstStyle/>
          <a:p>
            <a:fld id="{D57F1E4F-1CFF-5643-939E-217C01CDF565}" type="slidenum">
              <a:rPr lang="en-US" smtClean="0"/>
              <a:pPr/>
              <a:t>10</a:t>
            </a:fld>
            <a:endParaRPr lang="en-US" dirty="0"/>
          </a:p>
        </p:txBody>
      </p:sp>
      <p:pic>
        <p:nvPicPr>
          <p:cNvPr id="16" name="Grafik 15"/>
          <p:cNvPicPr>
            <a:picLocks noChangeAspect="1"/>
          </p:cNvPicPr>
          <p:nvPr/>
        </p:nvPicPr>
        <p:blipFill>
          <a:blip r:embed="rId2"/>
          <a:stretch>
            <a:fillRect/>
          </a:stretch>
        </p:blipFill>
        <p:spPr>
          <a:xfrm>
            <a:off x="9969233" y="5376573"/>
            <a:ext cx="2222767" cy="1481427"/>
          </a:xfrm>
          <a:prstGeom prst="rect">
            <a:avLst/>
          </a:prstGeom>
        </p:spPr>
      </p:pic>
      <p:pic>
        <p:nvPicPr>
          <p:cNvPr id="14" name="Grafik 13"/>
          <p:cNvPicPr>
            <a:picLocks noChangeAspect="1"/>
          </p:cNvPicPr>
          <p:nvPr/>
        </p:nvPicPr>
        <p:blipFill>
          <a:blip r:embed="rId3"/>
          <a:stretch>
            <a:fillRect/>
          </a:stretch>
        </p:blipFill>
        <p:spPr>
          <a:xfrm flipH="1">
            <a:off x="746248" y="6096000"/>
            <a:ext cx="762000" cy="762000"/>
          </a:xfrm>
          <a:prstGeom prst="rect">
            <a:avLst/>
          </a:prstGeom>
        </p:spPr>
      </p:pic>
      <p:pic>
        <p:nvPicPr>
          <p:cNvPr id="15" name="Picture 8" descr="&amp;Icy;&amp;zcy;&amp;vcy;&amp;iecy;&amp;scy;&amp;tcy;&amp;ucy;&amp;vcy;&amp;acy;&amp;njcy;&amp;iecy; &amp;zcy;&amp;acy; &amp;pcy;&amp;rcy;&amp;ocy;&amp;dcy;&amp;ocy;&amp;lcy;&amp;zhcy;&amp;ucy;&amp;vcy;&amp;acy;&amp;njcy;&amp;iecy; &amp;ncy;&amp;acy; &amp;rcy;&amp;ocy;&amp;kcy;&amp;ocy;&amp;tcy; &amp;zcy;&amp;acy; &amp;pcy;&amp;rcy;&amp;icy;&amp;jsercy;&amp;acy;&amp;vcy;&amp;ucy;&amp;vcy;&amp;acy;&amp;njcy;&amp;iecy; &amp;ncy;&amp;acy; &amp;zcy;&amp;acy;&amp;icy;&amp;ncy;&amp;tcy;&amp;iecy;&amp;rcy;&amp;iecy;&amp;scy;&amp;icy;&amp;rcy;&amp;acy;&amp;ncy;&amp;icy;&amp;tcy;&amp;iecy; &amp;kcy;&amp;acy;&amp;ncy;&amp;dcy;&amp;icy;&amp;dcy;&amp;acy;&amp;tcy;&amp;icy; &amp;zcy;&amp;acy; &amp;ucy;&amp;pcy;&amp;icy;&amp;scy; &amp;ncy;&amp;acy; &amp;scy;&amp;tcy;&amp;rcy;&amp;ucy;&amp;chcy;&amp;ncy;&amp;ocy; &amp;ocy;&amp;scy;&amp;pcy;&amp;ocy;&amp;scy;&amp;ocy;&amp;bcy;&amp;ucy;&amp;vcy;&amp;acy;&amp;njcy;&amp;iecy; &amp;icy; &amp;ucy;&amp;scy;&amp;ocy;&amp;vcy;&amp;rcy;&amp;shcy;&amp;ucy;&amp;vcy;&amp;acy;&amp;njcy;&amp;iecy; &amp;zcy;&amp;acy; &amp;rcy;&amp;ocy;&amp;dcy;&amp;ocy;&amp;tcy; &amp;acy;&amp;vcy;&amp;icy;&amp;jsercy;&amp;acy;&amp;tscy;&amp;icy;&amp;jsercy;&amp;acy; &amp;ncy;&amp;acy; &amp;Vcy;&amp;ocy;&amp;iecy;&amp;ncy;&amp;acy;&amp;tcy;&amp;acy; &amp;acy;&amp;kcy;&amp;acy;&amp;dcy;&amp;iecy;&amp;mcy;&amp;icy;&amp;jsercy;&amp;acy; „&amp;Gcy;&amp;iecy;&amp;ncy;&amp;iecy;&amp;rcy;&amp;acy;&amp;lcy; &amp;Mcy;&amp;icy;&amp;khcy;&amp;acy;&amp;icy;&amp;lcy;&amp;ocy; &amp;Acy;&amp;pcy;&amp;ocy;&amp;scy;&amp;tcy;&amp;ocy;&amp;lcy;&amp;scy;&amp;kcy;&amp;icy;“ – &amp;Scy;&amp;kcy;&amp;ocy;&amp;pcy;&amp;jsercy;&amp;ie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2627" y="6212285"/>
            <a:ext cx="762000" cy="64571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InterConsult Bulgaria (ICB)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5959" y="6312606"/>
            <a:ext cx="694265" cy="48212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amp;Rcy;&amp;acy;&amp;scy;&amp;tcy;&amp;iecy; &amp;ncy;&amp;ocy; &amp;ncy;&amp;iecy; &amp;scy;&amp;tcy;&amp;acy;&amp;rcy;&amp;iecy;&amp;iecy;"/>
          <p:cNvPicPr>
            <a:picLocks noChangeAspect="1" noChangeArrowheads="1"/>
          </p:cNvPicPr>
          <p:nvPr/>
        </p:nvPicPr>
        <p:blipFill>
          <a:blip r:embed="rId6">
            <a:extLst>
              <a:ext uri="{BEBA8EAE-BF5A-486C-A8C5-ECC9F3942E4B}">
                <a14:imgProps xmlns:a14="http://schemas.microsoft.com/office/drawing/2010/main">
                  <a14:imgLayer r:embed="rId7">
                    <a14:imgEffect>
                      <a14:artisticMarker/>
                    </a14:imgEffect>
                  </a14:imgLayer>
                </a14:imgProps>
              </a:ext>
              <a:ext uri="{28A0092B-C50C-407E-A947-70E740481C1C}">
                <a14:useLocalDpi xmlns:a14="http://schemas.microsoft.com/office/drawing/2010/main" val="0"/>
              </a:ext>
            </a:extLst>
          </a:blip>
          <a:srcRect/>
          <a:stretch>
            <a:fillRect/>
          </a:stretch>
        </p:blipFill>
        <p:spPr bwMode="auto">
          <a:xfrm>
            <a:off x="4902344" y="6005487"/>
            <a:ext cx="761364" cy="1096365"/>
          </a:xfrm>
          <a:prstGeom prst="rect">
            <a:avLst/>
          </a:prstGeom>
          <a:noFill/>
          <a:extLst>
            <a:ext uri="{909E8E84-426E-40DD-AFC4-6F175D3DCCD1}">
              <a14:hiddenFill xmlns:a14="http://schemas.microsoft.com/office/drawing/2010/main">
                <a:solidFill>
                  <a:srgbClr val="FFFFFF"/>
                </a:solidFill>
              </a14:hiddenFill>
            </a:ext>
          </a:extLst>
        </p:spPr>
      </p:pic>
      <p:pic>
        <p:nvPicPr>
          <p:cNvPr id="19" name="Grafik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31831" y="6372070"/>
            <a:ext cx="1246924" cy="363203"/>
          </a:xfrm>
          <a:prstGeom prst="rect">
            <a:avLst/>
          </a:prstGeom>
        </p:spPr>
      </p:pic>
      <p:sp>
        <p:nvSpPr>
          <p:cNvPr id="5" name="Content Placeholder 4"/>
          <p:cNvSpPr>
            <a:spLocks noGrp="1"/>
          </p:cNvSpPr>
          <p:nvPr>
            <p:ph idx="1"/>
          </p:nvPr>
        </p:nvSpPr>
        <p:spPr>
          <a:xfrm>
            <a:off x="511889" y="1292048"/>
            <a:ext cx="10575211" cy="3880773"/>
          </a:xfrm>
        </p:spPr>
        <p:txBody>
          <a:bodyPr>
            <a:noAutofit/>
          </a:bodyPr>
          <a:lstStyle/>
          <a:p>
            <a:r>
              <a:rPr lang="en-US" dirty="0">
                <a:latin typeface="Arial" panose="020B0604020202020204" pitchFamily="34" charset="0"/>
                <a:cs typeface="Arial" panose="020B0604020202020204" pitchFamily="34" charset="0"/>
              </a:rPr>
              <a:t>F. </a:t>
            </a:r>
            <a:r>
              <a:rPr lang="en-GB" b="1" dirty="0">
                <a:latin typeface="Arial" panose="020B0604020202020204" pitchFamily="34" charset="0"/>
                <a:cs typeface="Arial" panose="020B0604020202020204" pitchFamily="34" charset="0"/>
              </a:rPr>
              <a:t>SYSTEM TESTING, VERFICATION AND VALIDATION, M10-M23</a:t>
            </a:r>
          </a:p>
          <a:p>
            <a:pPr lvl="1"/>
            <a:r>
              <a:rPr lang="en-US" sz="1800" dirty="0">
                <a:latin typeface="Arial" panose="020B0604020202020204" pitchFamily="34" charset="0"/>
                <a:cs typeface="Arial" panose="020B0604020202020204" pitchFamily="34" charset="0"/>
              </a:rPr>
              <a:t>F.1. Testing, of the system through simulation. </a:t>
            </a:r>
          </a:p>
          <a:p>
            <a:pPr lvl="1"/>
            <a:r>
              <a:rPr lang="en-US" sz="1800" dirty="0">
                <a:latin typeface="Arial" panose="020B0604020202020204" pitchFamily="34" charset="0"/>
                <a:cs typeface="Arial" panose="020B0604020202020204" pitchFamily="34" charset="0"/>
              </a:rPr>
              <a:t>F.2. Verification and validation of the system through simulation </a:t>
            </a:r>
          </a:p>
          <a:p>
            <a:pPr lvl="1"/>
            <a:r>
              <a:rPr lang="en-US" sz="1800" dirty="0">
                <a:latin typeface="Arial" panose="020B0604020202020204" pitchFamily="34" charset="0"/>
                <a:cs typeface="Arial" panose="020B0604020202020204" pitchFamily="34" charset="0"/>
              </a:rPr>
              <a:t>F.3. Perform research and measurements to see the degree of efficiency, effectiveness of cameras detectors and  mobile device (like drone) in detecting and monitoring of forest fires in areas of particular importance and transfer data to a central database of existing MKFFS </a:t>
            </a:r>
          </a:p>
          <a:p>
            <a:r>
              <a:rPr lang="en-US" dirty="0">
                <a:latin typeface="Arial" panose="020B0604020202020204" pitchFamily="34" charset="0"/>
                <a:cs typeface="Arial" panose="020B0604020202020204" pitchFamily="34" charset="0"/>
              </a:rPr>
              <a:t>G. </a:t>
            </a:r>
            <a:r>
              <a:rPr lang="en-GB" b="1" dirty="0">
                <a:latin typeface="Arial" panose="020B0604020202020204" pitchFamily="34" charset="0"/>
                <a:cs typeface="Arial" panose="020B0604020202020204" pitchFamily="34" charset="0"/>
              </a:rPr>
              <a:t>OPERATIVE USE OF UPGRADED AND EXTENDED CMIS, M15-M24</a:t>
            </a:r>
          </a:p>
          <a:p>
            <a:pPr lvl="1"/>
            <a:r>
              <a:rPr lang="en-GB" sz="1800" dirty="0">
                <a:latin typeface="Arial" panose="020B0604020202020204" pitchFamily="34" charset="0"/>
                <a:cs typeface="Arial" panose="020B0604020202020204" pitchFamily="34" charset="0"/>
              </a:rPr>
              <a:t>G.1. Connecting the system with the existing systems used in the Crisis Management System and the EU CIWIN (Critical Infrastructure Warning Information Network. </a:t>
            </a:r>
          </a:p>
          <a:p>
            <a:pPr lvl="1"/>
            <a:r>
              <a:rPr lang="en-GB" sz="1800" dirty="0">
                <a:latin typeface="Arial" panose="020B0604020202020204" pitchFamily="34" charset="0"/>
                <a:cs typeface="Arial" panose="020B0604020202020204" pitchFamily="34" charset="0"/>
              </a:rPr>
              <a:t>G.2. Familiarization of end users with system  </a:t>
            </a:r>
          </a:p>
          <a:p>
            <a:pPr lvl="1"/>
            <a:r>
              <a:rPr lang="en-US" sz="1800" dirty="0">
                <a:latin typeface="Arial" panose="020B0604020202020204" pitchFamily="34" charset="0"/>
                <a:cs typeface="Arial" panose="020B0604020202020204" pitchFamily="34" charset="0"/>
              </a:rPr>
              <a:t>G.3. Trial Period (Putting part of the system in operative use)</a:t>
            </a:r>
          </a:p>
          <a:p>
            <a:pPr marL="457200" lvl="1" indent="0">
              <a:buNone/>
            </a:pPr>
            <a:endParaRPr lang="bg-BG" sz="2000" dirty="0"/>
          </a:p>
        </p:txBody>
      </p:sp>
    </p:spTree>
    <p:extLst>
      <p:ext uri="{BB962C8B-B14F-4D97-AF65-F5344CB8AC3E}">
        <p14:creationId xmlns:p14="http://schemas.microsoft.com/office/powerpoint/2010/main" val="13134359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it-IT" b="1" dirty="0" err="1">
                <a:solidFill>
                  <a:srgbClr val="98D208"/>
                </a:solidFill>
                <a:latin typeface="Arimo"/>
                <a:ea typeface="Arimo"/>
                <a:cs typeface="Arimo"/>
                <a:sym typeface="Arimo"/>
              </a:rPr>
              <a:t>Tentative</a:t>
            </a:r>
            <a:r>
              <a:rPr lang="it-IT" b="1" dirty="0">
                <a:solidFill>
                  <a:srgbClr val="98D208"/>
                </a:solidFill>
                <a:latin typeface="Arimo"/>
                <a:ea typeface="Arimo"/>
                <a:cs typeface="Arimo"/>
                <a:sym typeface="Arimo"/>
              </a:rPr>
              <a:t> </a:t>
            </a:r>
            <a:r>
              <a:rPr lang="it-IT" b="1" dirty="0" err="1">
                <a:solidFill>
                  <a:srgbClr val="98D208"/>
                </a:solidFill>
                <a:latin typeface="Arimo"/>
                <a:ea typeface="Arimo"/>
                <a:cs typeface="Arimo"/>
                <a:sym typeface="Arimo"/>
              </a:rPr>
              <a:t>dates</a:t>
            </a:r>
            <a:endParaRPr lang="de-DE" sz="4000" dirty="0"/>
          </a:p>
        </p:txBody>
      </p:sp>
      <p:sp>
        <p:nvSpPr>
          <p:cNvPr id="4" name="AutoShape 2" descr="https://www2005.hs-fulda.de/index.php?eID=tx_nawsecuredl&amp;u=460&amp;file=fileadmin/Intranet/CD-Handbuch/2_Logo/Als_GIFs/09_300dpi/RGB/Blatt/09b_Blatt_Kreis_nega_300dpi.gif&amp;t=1482859704&amp;hash=bfc40ec3362a4e01f0ba9e705e694acc"/>
          <p:cNvSpPr>
            <a:spLocks noChangeAspect="1" noChangeArrowheads="1"/>
          </p:cNvSpPr>
          <p:nvPr/>
        </p:nvSpPr>
        <p:spPr bwMode="auto">
          <a:xfrm>
            <a:off x="155575" y="-744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 name="Fußzeilenplatzhalter 10"/>
          <p:cNvSpPr>
            <a:spLocks noGrp="1"/>
          </p:cNvSpPr>
          <p:nvPr>
            <p:ph type="ftr" sz="quarter" idx="11"/>
          </p:nvPr>
        </p:nvSpPr>
        <p:spPr>
          <a:xfrm>
            <a:off x="677334" y="5815406"/>
            <a:ext cx="9323916" cy="1002040"/>
          </a:xfrm>
        </p:spPr>
        <p:txBody>
          <a:bodyPr/>
          <a:lstStyle/>
          <a:p>
            <a:endParaRPr lang="en-US" dirty="0"/>
          </a:p>
        </p:txBody>
      </p:sp>
      <p:sp>
        <p:nvSpPr>
          <p:cNvPr id="12" name="Datumsplatzhalter 11"/>
          <p:cNvSpPr>
            <a:spLocks noGrp="1"/>
          </p:cNvSpPr>
          <p:nvPr>
            <p:ph type="dt" sz="half" idx="10"/>
          </p:nvPr>
        </p:nvSpPr>
        <p:spPr>
          <a:xfrm>
            <a:off x="10738908" y="6131253"/>
            <a:ext cx="911939" cy="365125"/>
          </a:xfrm>
        </p:spPr>
        <p:txBody>
          <a:bodyPr/>
          <a:lstStyle/>
          <a:p>
            <a:fld id="{8A7EAE8D-F4ED-440A-B551-FC19865B9D61}" type="datetime1">
              <a:rPr lang="en-US" smtClean="0"/>
              <a:t>1/4/2017</a:t>
            </a:fld>
            <a:endParaRPr lang="en-US" dirty="0"/>
          </a:p>
        </p:txBody>
      </p:sp>
      <p:sp>
        <p:nvSpPr>
          <p:cNvPr id="13" name="Foliennummernplatzhalter 12"/>
          <p:cNvSpPr>
            <a:spLocks noGrp="1"/>
          </p:cNvSpPr>
          <p:nvPr>
            <p:ph type="sldNum" sz="quarter" idx="12"/>
          </p:nvPr>
        </p:nvSpPr>
        <p:spPr>
          <a:xfrm>
            <a:off x="11385377" y="6313815"/>
            <a:ext cx="683339" cy="365125"/>
          </a:xfrm>
        </p:spPr>
        <p:txBody>
          <a:bodyPr/>
          <a:lstStyle/>
          <a:p>
            <a:fld id="{D57F1E4F-1CFF-5643-939E-217C01CDF565}" type="slidenum">
              <a:rPr lang="en-US" smtClean="0"/>
              <a:pPr/>
              <a:t>11</a:t>
            </a:fld>
            <a:endParaRPr lang="en-US" dirty="0"/>
          </a:p>
        </p:txBody>
      </p:sp>
      <p:sp>
        <p:nvSpPr>
          <p:cNvPr id="3" name="Rechteck 2"/>
          <p:cNvSpPr/>
          <p:nvPr/>
        </p:nvSpPr>
        <p:spPr>
          <a:xfrm>
            <a:off x="554037" y="1228725"/>
            <a:ext cx="9704387" cy="4401205"/>
          </a:xfrm>
          <a:prstGeom prst="rect">
            <a:avLst/>
          </a:prstGeom>
        </p:spPr>
        <p:txBody>
          <a:bodyPr wrap="square">
            <a:spAutoFit/>
          </a:bodyPr>
          <a:lstStyle/>
          <a:p>
            <a:pPr marL="342900" lvl="0" indent="-342900">
              <a:buSzPct val="25000"/>
            </a:pPr>
            <a:r>
              <a:rPr lang="it-IT" sz="2400" b="1" dirty="0" smtClean="0">
                <a:solidFill>
                  <a:srgbClr val="000000"/>
                </a:solidFill>
                <a:latin typeface="Arial"/>
                <a:ea typeface="Arial"/>
                <a:cs typeface="Arial"/>
                <a:sym typeface="Arial"/>
              </a:rPr>
              <a:t>Start </a:t>
            </a:r>
            <a:r>
              <a:rPr lang="it-IT" sz="2400" b="1" dirty="0">
                <a:solidFill>
                  <a:srgbClr val="000000"/>
                </a:solidFill>
                <a:latin typeface="Arial"/>
                <a:ea typeface="Arial"/>
                <a:cs typeface="Arial"/>
                <a:sym typeface="Arial"/>
              </a:rPr>
              <a:t>Date </a:t>
            </a:r>
            <a:r>
              <a:rPr lang="it-IT" sz="2400" dirty="0">
                <a:solidFill>
                  <a:srgbClr val="000000"/>
                </a:solidFill>
                <a:latin typeface="Arial"/>
                <a:ea typeface="Arial"/>
                <a:cs typeface="Arial"/>
                <a:sym typeface="Arial"/>
              </a:rPr>
              <a:t>1 May 2017</a:t>
            </a:r>
          </a:p>
          <a:p>
            <a:pPr marL="342900" lvl="0" indent="-342900">
              <a:buSzPct val="25000"/>
            </a:pPr>
            <a:r>
              <a:rPr lang="it-IT" sz="2400" b="1" dirty="0">
                <a:solidFill>
                  <a:srgbClr val="000000"/>
                </a:solidFill>
                <a:latin typeface="Arial"/>
                <a:ea typeface="Arial"/>
                <a:cs typeface="Arial"/>
                <a:sym typeface="Arial"/>
              </a:rPr>
              <a:t>End Date </a:t>
            </a:r>
            <a:r>
              <a:rPr lang="it-IT" sz="2400" dirty="0">
                <a:solidFill>
                  <a:srgbClr val="000000"/>
                </a:solidFill>
                <a:latin typeface="Arial"/>
                <a:ea typeface="Arial"/>
                <a:cs typeface="Arial"/>
                <a:sym typeface="Arial"/>
              </a:rPr>
              <a:t>30 April 2019</a:t>
            </a:r>
          </a:p>
          <a:p>
            <a:pPr marL="342900" indent="-342900">
              <a:spcBef>
                <a:spcPts val="800"/>
              </a:spcBef>
              <a:buSzPct val="25000"/>
            </a:pPr>
            <a:r>
              <a:rPr lang="it-IT" sz="2400" b="1" dirty="0">
                <a:solidFill>
                  <a:srgbClr val="000000"/>
                </a:solidFill>
                <a:latin typeface="Arial"/>
                <a:ea typeface="Arial"/>
                <a:cs typeface="Arial"/>
                <a:sym typeface="Arial"/>
              </a:rPr>
              <a:t>Kick off meeting Sofia </a:t>
            </a:r>
            <a:r>
              <a:rPr lang="it-IT" sz="2400" dirty="0">
                <a:solidFill>
                  <a:srgbClr val="000000"/>
                </a:solidFill>
                <a:latin typeface="Arial"/>
                <a:ea typeface="Arial"/>
                <a:cs typeface="Arial"/>
                <a:sym typeface="Arial"/>
              </a:rPr>
              <a:t>March 2017</a:t>
            </a:r>
          </a:p>
          <a:p>
            <a:pPr marL="342900" lvl="0" indent="-342900">
              <a:spcBef>
                <a:spcPts val="800"/>
              </a:spcBef>
              <a:buSzPct val="25000"/>
            </a:pPr>
            <a:r>
              <a:rPr lang="it-IT" sz="2400" b="1" dirty="0" smtClean="0">
                <a:solidFill>
                  <a:srgbClr val="000000"/>
                </a:solidFill>
                <a:latin typeface="Arial"/>
                <a:ea typeface="Arial"/>
                <a:cs typeface="Arial"/>
                <a:sym typeface="Arial"/>
              </a:rPr>
              <a:t>Virtual </a:t>
            </a:r>
            <a:r>
              <a:rPr lang="it-IT" sz="2400" b="1" dirty="0">
                <a:solidFill>
                  <a:srgbClr val="000000"/>
                </a:solidFill>
                <a:latin typeface="Arial"/>
                <a:ea typeface="Arial"/>
                <a:cs typeface="Arial"/>
                <a:sym typeface="Arial"/>
              </a:rPr>
              <a:t>steering committee </a:t>
            </a:r>
            <a:r>
              <a:rPr lang="it-IT" sz="2400" dirty="0">
                <a:solidFill>
                  <a:srgbClr val="000000"/>
                </a:solidFill>
                <a:latin typeface="Arial"/>
                <a:ea typeface="Arial"/>
                <a:cs typeface="Arial"/>
                <a:sym typeface="Arial"/>
              </a:rPr>
              <a:t>May 2017, September 2017, January 2018, March 2018, June 2018, November 2018 </a:t>
            </a:r>
          </a:p>
          <a:p>
            <a:pPr marL="342900" lvl="0" indent="-342900">
              <a:spcBef>
                <a:spcPts val="800"/>
              </a:spcBef>
              <a:buSzPct val="25000"/>
            </a:pPr>
            <a:r>
              <a:rPr lang="it-IT" sz="2400" b="1" dirty="0">
                <a:solidFill>
                  <a:srgbClr val="000000"/>
                </a:solidFill>
                <a:latin typeface="Arial"/>
                <a:ea typeface="Arial"/>
                <a:cs typeface="Arial"/>
                <a:sym typeface="Arial"/>
              </a:rPr>
              <a:t>Reporting Periods </a:t>
            </a:r>
            <a:r>
              <a:rPr lang="it-IT" sz="2400" dirty="0">
                <a:solidFill>
                  <a:srgbClr val="000000"/>
                </a:solidFill>
                <a:latin typeface="Arial"/>
                <a:ea typeface="Arial"/>
                <a:cs typeface="Arial"/>
                <a:sym typeface="Arial"/>
              </a:rPr>
              <a:t>Months 1-8, Months 9 – 16</a:t>
            </a:r>
          </a:p>
          <a:p>
            <a:pPr marL="342900" lvl="0" indent="-342900">
              <a:spcBef>
                <a:spcPts val="800"/>
              </a:spcBef>
              <a:buSzPct val="25000"/>
            </a:pPr>
            <a:r>
              <a:rPr lang="it-IT" sz="2400" b="1" dirty="0">
                <a:solidFill>
                  <a:srgbClr val="000000"/>
                </a:solidFill>
                <a:latin typeface="Arial"/>
                <a:ea typeface="Arial"/>
                <a:cs typeface="Arial"/>
                <a:sym typeface="Arial"/>
              </a:rPr>
              <a:t>Final Peport </a:t>
            </a:r>
            <a:r>
              <a:rPr lang="it-IT" sz="2400" dirty="0">
                <a:solidFill>
                  <a:srgbClr val="000000"/>
                </a:solidFill>
                <a:latin typeface="Arial"/>
                <a:ea typeface="Arial"/>
                <a:cs typeface="Arial"/>
                <a:sym typeface="Arial"/>
              </a:rPr>
              <a:t>for Months 1-24</a:t>
            </a:r>
            <a:endParaRPr lang="it-IT" sz="2400" b="1" dirty="0">
              <a:solidFill>
                <a:srgbClr val="000000"/>
              </a:solidFill>
              <a:latin typeface="Arial"/>
              <a:ea typeface="Arial"/>
              <a:cs typeface="Arial"/>
              <a:sym typeface="Arial"/>
            </a:endParaRPr>
          </a:p>
          <a:p>
            <a:pPr marL="342900" lvl="0" indent="-342900">
              <a:spcBef>
                <a:spcPts val="800"/>
              </a:spcBef>
              <a:buSzPct val="25000"/>
            </a:pPr>
            <a:r>
              <a:rPr lang="it-IT" sz="2400" b="1" dirty="0">
                <a:solidFill>
                  <a:srgbClr val="000000"/>
                </a:solidFill>
                <a:latin typeface="Arial"/>
                <a:ea typeface="Arial"/>
                <a:cs typeface="Arial"/>
                <a:sym typeface="Arial"/>
              </a:rPr>
              <a:t>Workshop with final beneficiaries and partners Skopje, </a:t>
            </a:r>
            <a:r>
              <a:rPr lang="it-IT" sz="2400" dirty="0">
                <a:solidFill>
                  <a:srgbClr val="000000"/>
                </a:solidFill>
                <a:latin typeface="Arial"/>
                <a:ea typeface="Arial"/>
                <a:cs typeface="Arial"/>
                <a:sym typeface="Arial"/>
              </a:rPr>
              <a:t>September 2018</a:t>
            </a:r>
          </a:p>
          <a:p>
            <a:pPr marL="342900" lvl="0" indent="-342900">
              <a:spcBef>
                <a:spcPts val="800"/>
              </a:spcBef>
              <a:buSzPct val="25000"/>
            </a:pPr>
            <a:r>
              <a:rPr lang="it-IT" sz="2400" b="1" dirty="0">
                <a:solidFill>
                  <a:srgbClr val="000000"/>
                </a:solidFill>
                <a:latin typeface="Arial"/>
                <a:ea typeface="Arial"/>
                <a:cs typeface="Arial"/>
                <a:sym typeface="Arial"/>
              </a:rPr>
              <a:t>Final conference Brussels, </a:t>
            </a:r>
            <a:r>
              <a:rPr lang="it-IT" sz="2400" dirty="0">
                <a:solidFill>
                  <a:srgbClr val="000000"/>
                </a:solidFill>
                <a:latin typeface="Arial"/>
                <a:ea typeface="Arial"/>
                <a:cs typeface="Arial"/>
                <a:sym typeface="Arial"/>
              </a:rPr>
              <a:t>April 2019</a:t>
            </a:r>
          </a:p>
        </p:txBody>
      </p:sp>
      <p:pic>
        <p:nvPicPr>
          <p:cNvPr id="15" name="Grafik 14"/>
          <p:cNvPicPr>
            <a:picLocks noChangeAspect="1"/>
          </p:cNvPicPr>
          <p:nvPr/>
        </p:nvPicPr>
        <p:blipFill>
          <a:blip r:embed="rId2"/>
          <a:stretch>
            <a:fillRect/>
          </a:stretch>
        </p:blipFill>
        <p:spPr>
          <a:xfrm>
            <a:off x="9969233" y="5376573"/>
            <a:ext cx="2222767" cy="1481427"/>
          </a:xfrm>
          <a:prstGeom prst="rect">
            <a:avLst/>
          </a:prstGeom>
        </p:spPr>
      </p:pic>
      <p:pic>
        <p:nvPicPr>
          <p:cNvPr id="14" name="Grafik 13"/>
          <p:cNvPicPr>
            <a:picLocks noChangeAspect="1"/>
          </p:cNvPicPr>
          <p:nvPr/>
        </p:nvPicPr>
        <p:blipFill>
          <a:blip r:embed="rId3"/>
          <a:stretch>
            <a:fillRect/>
          </a:stretch>
        </p:blipFill>
        <p:spPr>
          <a:xfrm flipH="1">
            <a:off x="746248" y="6096000"/>
            <a:ext cx="762000" cy="762000"/>
          </a:xfrm>
          <a:prstGeom prst="rect">
            <a:avLst/>
          </a:prstGeom>
        </p:spPr>
      </p:pic>
      <p:pic>
        <p:nvPicPr>
          <p:cNvPr id="16" name="Picture 8" descr="&amp;Icy;&amp;zcy;&amp;vcy;&amp;iecy;&amp;scy;&amp;tcy;&amp;ucy;&amp;vcy;&amp;acy;&amp;njcy;&amp;iecy; &amp;zcy;&amp;acy; &amp;pcy;&amp;rcy;&amp;ocy;&amp;dcy;&amp;ocy;&amp;lcy;&amp;zhcy;&amp;ucy;&amp;vcy;&amp;acy;&amp;njcy;&amp;iecy; &amp;ncy;&amp;acy; &amp;rcy;&amp;ocy;&amp;kcy;&amp;ocy;&amp;tcy; &amp;zcy;&amp;acy; &amp;pcy;&amp;rcy;&amp;icy;&amp;jsercy;&amp;acy;&amp;vcy;&amp;ucy;&amp;vcy;&amp;acy;&amp;njcy;&amp;iecy; &amp;ncy;&amp;acy; &amp;zcy;&amp;acy;&amp;icy;&amp;ncy;&amp;tcy;&amp;iecy;&amp;rcy;&amp;iecy;&amp;scy;&amp;icy;&amp;rcy;&amp;acy;&amp;ncy;&amp;icy;&amp;tcy;&amp;iecy; &amp;kcy;&amp;acy;&amp;ncy;&amp;dcy;&amp;icy;&amp;dcy;&amp;acy;&amp;tcy;&amp;icy; &amp;zcy;&amp;acy; &amp;ucy;&amp;pcy;&amp;icy;&amp;scy; &amp;ncy;&amp;acy; &amp;scy;&amp;tcy;&amp;rcy;&amp;ucy;&amp;chcy;&amp;ncy;&amp;ocy; &amp;ocy;&amp;scy;&amp;pcy;&amp;ocy;&amp;scy;&amp;ocy;&amp;bcy;&amp;ucy;&amp;vcy;&amp;acy;&amp;njcy;&amp;iecy; &amp;icy; &amp;ucy;&amp;scy;&amp;ocy;&amp;vcy;&amp;rcy;&amp;shcy;&amp;ucy;&amp;vcy;&amp;acy;&amp;njcy;&amp;iecy; &amp;zcy;&amp;acy; &amp;rcy;&amp;ocy;&amp;dcy;&amp;ocy;&amp;tcy; &amp;acy;&amp;vcy;&amp;icy;&amp;jsercy;&amp;acy;&amp;tscy;&amp;icy;&amp;jsercy;&amp;acy; &amp;ncy;&amp;acy; &amp;Vcy;&amp;ocy;&amp;iecy;&amp;ncy;&amp;acy;&amp;tcy;&amp;acy; &amp;acy;&amp;kcy;&amp;acy;&amp;dcy;&amp;iecy;&amp;mcy;&amp;icy;&amp;jsercy;&amp;acy; „&amp;Gcy;&amp;iecy;&amp;ncy;&amp;iecy;&amp;rcy;&amp;acy;&amp;lcy; &amp;Mcy;&amp;icy;&amp;khcy;&amp;acy;&amp;icy;&amp;lcy;&amp;ocy; &amp;Acy;&amp;pcy;&amp;ocy;&amp;scy;&amp;tcy;&amp;ocy;&amp;lcy;&amp;scy;&amp;kcy;&amp;icy;“ – &amp;Scy;&amp;kcy;&amp;ocy;&amp;pcy;&amp;jsercy;&amp;ie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2627" y="6212285"/>
            <a:ext cx="762000" cy="64571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InterConsult Bulgaria (ICB)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5959" y="6312606"/>
            <a:ext cx="694265" cy="48212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amp;Rcy;&amp;acy;&amp;scy;&amp;tcy;&amp;iecy; &amp;ncy;&amp;ocy; &amp;ncy;&amp;iecy; &amp;scy;&amp;tcy;&amp;acy;&amp;rcy;&amp;iecy;&amp;iecy;"/>
          <p:cNvPicPr>
            <a:picLocks noChangeAspect="1" noChangeArrowheads="1"/>
          </p:cNvPicPr>
          <p:nvPr/>
        </p:nvPicPr>
        <p:blipFill>
          <a:blip r:embed="rId6">
            <a:extLst>
              <a:ext uri="{BEBA8EAE-BF5A-486C-A8C5-ECC9F3942E4B}">
                <a14:imgProps xmlns:a14="http://schemas.microsoft.com/office/drawing/2010/main">
                  <a14:imgLayer r:embed="rId7">
                    <a14:imgEffect>
                      <a14:artisticMarker/>
                    </a14:imgEffect>
                  </a14:imgLayer>
                </a14:imgProps>
              </a:ext>
              <a:ext uri="{28A0092B-C50C-407E-A947-70E740481C1C}">
                <a14:useLocalDpi xmlns:a14="http://schemas.microsoft.com/office/drawing/2010/main" val="0"/>
              </a:ext>
            </a:extLst>
          </a:blip>
          <a:srcRect/>
          <a:stretch>
            <a:fillRect/>
          </a:stretch>
        </p:blipFill>
        <p:spPr bwMode="auto">
          <a:xfrm>
            <a:off x="4902344" y="6005487"/>
            <a:ext cx="761364" cy="1096365"/>
          </a:xfrm>
          <a:prstGeom prst="rect">
            <a:avLst/>
          </a:prstGeom>
          <a:noFill/>
          <a:extLst>
            <a:ext uri="{909E8E84-426E-40DD-AFC4-6F175D3DCCD1}">
              <a14:hiddenFill xmlns:a14="http://schemas.microsoft.com/office/drawing/2010/main">
                <a:solidFill>
                  <a:srgbClr val="FFFFFF"/>
                </a:solidFill>
              </a14:hiddenFill>
            </a:ext>
          </a:extLst>
        </p:spPr>
      </p:pic>
      <p:pic>
        <p:nvPicPr>
          <p:cNvPr id="19" name="Grafik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31831" y="6372070"/>
            <a:ext cx="1246924" cy="363203"/>
          </a:xfrm>
          <a:prstGeom prst="rect">
            <a:avLst/>
          </a:prstGeom>
        </p:spPr>
      </p:pic>
    </p:spTree>
    <p:extLst>
      <p:ext uri="{BB962C8B-B14F-4D97-AF65-F5344CB8AC3E}">
        <p14:creationId xmlns:p14="http://schemas.microsoft.com/office/powerpoint/2010/main" val="20482775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dirty="0"/>
              <a:t>Partners</a:t>
            </a:r>
          </a:p>
        </p:txBody>
      </p:sp>
      <p:sp>
        <p:nvSpPr>
          <p:cNvPr id="3" name="Inhaltsplatzhalter 2"/>
          <p:cNvSpPr>
            <a:spLocks noGrp="1"/>
          </p:cNvSpPr>
          <p:nvPr>
            <p:ph idx="1"/>
          </p:nvPr>
        </p:nvSpPr>
        <p:spPr>
          <a:xfrm>
            <a:off x="753534" y="1484313"/>
            <a:ext cx="35640352" cy="21008518"/>
          </a:xfrm>
        </p:spPr>
        <p:txBody>
          <a:bodyPr/>
          <a:lstStyle/>
          <a:p>
            <a:pPr marL="0" indent="0">
              <a:buNone/>
            </a:pPr>
            <a:r>
              <a:rPr lang="en-GB" sz="3600" dirty="0"/>
              <a:t>		Fulda University of Applied Sciences (DE)</a:t>
            </a:r>
          </a:p>
          <a:p>
            <a:pPr marL="0" indent="0">
              <a:buNone/>
            </a:pPr>
            <a:r>
              <a:rPr lang="en-GB" sz="3600" dirty="0"/>
              <a:t>		Military Academy Skopje (MK)</a:t>
            </a:r>
          </a:p>
          <a:p>
            <a:pPr marL="0" indent="0">
              <a:buNone/>
            </a:pPr>
            <a:r>
              <a:rPr lang="en-GB" sz="3600" dirty="0"/>
              <a:t>		</a:t>
            </a:r>
            <a:r>
              <a:rPr lang="en-GB" sz="3600" dirty="0" err="1"/>
              <a:t>Comicon</a:t>
            </a:r>
            <a:r>
              <a:rPr lang="en-GB" sz="3600" dirty="0"/>
              <a:t> Ltd (BG)</a:t>
            </a:r>
          </a:p>
          <a:p>
            <a:pPr marL="0" indent="0">
              <a:buNone/>
            </a:pPr>
            <a:r>
              <a:rPr lang="en-GB" sz="3600" dirty="0"/>
              <a:t>		</a:t>
            </a:r>
            <a:r>
              <a:rPr lang="en-GB" sz="3600" dirty="0" err="1"/>
              <a:t>InterConsult</a:t>
            </a:r>
            <a:r>
              <a:rPr lang="en-GB" sz="3600" dirty="0"/>
              <a:t> </a:t>
            </a:r>
            <a:r>
              <a:rPr lang="en-US" sz="3600" dirty="0"/>
              <a:t>Bulgaria </a:t>
            </a:r>
            <a:r>
              <a:rPr lang="en-GB" sz="3600" dirty="0"/>
              <a:t>Ltd (BG)</a:t>
            </a:r>
          </a:p>
          <a:p>
            <a:pPr marL="0" indent="0">
              <a:buNone/>
            </a:pPr>
            <a:r>
              <a:rPr lang="en-GB" sz="3600" dirty="0"/>
              <a:t>		Cluster NCITES (BG)</a:t>
            </a:r>
          </a:p>
        </p:txBody>
      </p:sp>
      <p:sp>
        <p:nvSpPr>
          <p:cNvPr id="4" name="AutoShape 2" descr="https://www2005.hs-fulda.de/index.php?eID=tx_nawsecuredl&amp;u=460&amp;file=fileadmin/Intranet/CD-Handbuch/2_Logo/Als_GIFs/09_300dpi/RGB/Blatt/09b_Blatt_Kreis_nega_300dpi.gif&amp;t=1482859704&amp;hash=bfc40ec3362a4e01f0ba9e705e694acc"/>
          <p:cNvSpPr>
            <a:spLocks noChangeAspect="1" noChangeArrowheads="1"/>
          </p:cNvSpPr>
          <p:nvPr/>
        </p:nvSpPr>
        <p:spPr bwMode="auto">
          <a:xfrm>
            <a:off x="155575" y="-744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AutoShape 4" descr="https://www2005.hs-fulda.de/index.php?eID=tx_nawsecuredl&amp;u=460&amp;file=fileadmin/Intranet/CD-Handbuch/2_Logo/Als_GIFs/09_300dpi/RGB/Blatt/09b_Blatt_Kreis_nega_300dpi.gif&amp;t=1482859704&amp;hash=bfc40ec3362a4e01f0ba9e705e694acc"/>
          <p:cNvSpPr>
            <a:spLocks noChangeAspect="1" noChangeArrowheads="1"/>
          </p:cNvSpPr>
          <p:nvPr/>
        </p:nvSpPr>
        <p:spPr bwMode="auto">
          <a:xfrm>
            <a:off x="2613025" y="3069432"/>
            <a:ext cx="1649408" cy="164941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pic>
        <p:nvPicPr>
          <p:cNvPr id="10" name="Grafik 9"/>
          <p:cNvPicPr>
            <a:picLocks noChangeAspect="1"/>
          </p:cNvPicPr>
          <p:nvPr/>
        </p:nvPicPr>
        <p:blipFill>
          <a:blip r:embed="rId2"/>
          <a:stretch>
            <a:fillRect/>
          </a:stretch>
        </p:blipFill>
        <p:spPr>
          <a:xfrm flipH="1">
            <a:off x="819150" y="1356916"/>
            <a:ext cx="762000" cy="762000"/>
          </a:xfrm>
          <a:prstGeom prst="rect">
            <a:avLst/>
          </a:prstGeom>
        </p:spPr>
      </p:pic>
      <p:pic>
        <p:nvPicPr>
          <p:cNvPr id="1032" name="Picture 8" descr="&amp;Icy;&amp;zcy;&amp;vcy;&amp;iecy;&amp;scy;&amp;tcy;&amp;ucy;&amp;vcy;&amp;acy;&amp;njcy;&amp;iecy; &amp;zcy;&amp;acy; &amp;pcy;&amp;rcy;&amp;ocy;&amp;dcy;&amp;ocy;&amp;lcy;&amp;zhcy;&amp;ucy;&amp;vcy;&amp;acy;&amp;njcy;&amp;iecy; &amp;ncy;&amp;acy; &amp;rcy;&amp;ocy;&amp;kcy;&amp;ocy;&amp;tcy; &amp;zcy;&amp;acy; &amp;pcy;&amp;rcy;&amp;icy;&amp;jsercy;&amp;acy;&amp;vcy;&amp;ucy;&amp;vcy;&amp;acy;&amp;njcy;&amp;iecy; &amp;ncy;&amp;acy; &amp;zcy;&amp;acy;&amp;icy;&amp;ncy;&amp;tcy;&amp;iecy;&amp;rcy;&amp;iecy;&amp;scy;&amp;icy;&amp;rcy;&amp;acy;&amp;ncy;&amp;icy;&amp;tcy;&amp;iecy; &amp;kcy;&amp;acy;&amp;ncy;&amp;dcy;&amp;icy;&amp;dcy;&amp;acy;&amp;tcy;&amp;icy; &amp;zcy;&amp;acy; &amp;ucy;&amp;pcy;&amp;icy;&amp;scy; &amp;ncy;&amp;acy; &amp;scy;&amp;tcy;&amp;rcy;&amp;ucy;&amp;chcy;&amp;ncy;&amp;ocy; &amp;ocy;&amp;scy;&amp;pcy;&amp;ocy;&amp;scy;&amp;ocy;&amp;bcy;&amp;ucy;&amp;vcy;&amp;acy;&amp;njcy;&amp;iecy; &amp;icy; &amp;ucy;&amp;scy;&amp;ocy;&amp;vcy;&amp;rcy;&amp;shcy;&amp;ucy;&amp;vcy;&amp;acy;&amp;njcy;&amp;iecy; &amp;zcy;&amp;acy; &amp;rcy;&amp;ocy;&amp;dcy;&amp;ocy;&amp;tcy; &amp;acy;&amp;vcy;&amp;icy;&amp;jsercy;&amp;acy;&amp;tscy;&amp;icy;&amp;jsercy;&amp;acy; &amp;ncy;&amp;acy; &amp;Vcy;&amp;ocy;&amp;iecy;&amp;ncy;&amp;acy;&amp;tcy;&amp;acy; &amp;acy;&amp;kcy;&amp;acy;&amp;dcy;&amp;iecy;&amp;mcy;&amp;icy;&amp;jsercy;&amp;acy; „&amp;Gcy;&amp;iecy;&amp;ncy;&amp;iecy;&amp;rcy;&amp;acy;&amp;lcy; &amp;Mcy;&amp;icy;&amp;khcy;&amp;acy;&amp;icy;&amp;lcy;&amp;ocy; &amp;Acy;&amp;pcy;&amp;ocy;&amp;scy;&amp;tcy;&amp;ocy;&amp;lcy;&amp;scy;&amp;kcy;&amp;icy;“ – &amp;Scy;&amp;kcy;&amp;ocy;&amp;pcy;&amp;jsercy;&amp;ie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150" y="2126060"/>
            <a:ext cx="762000" cy="64571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mp;Rcy;&amp;acy;&amp;scy;&amp;tcy;&amp;iecy; &amp;ncy;&amp;ocy; &amp;ncy;&amp;iecy; &amp;scy;&amp;tcy;&amp;acy;&amp;rcy;&amp;iecy;&amp;iecy;"/>
          <p:cNvPicPr>
            <a:picLocks noChangeAspect="1" noChangeArrowheads="1"/>
          </p:cNvPicPr>
          <p:nvPr/>
        </p:nvPicPr>
        <p:blipFill>
          <a:blip r:embed="rId4">
            <a:extLst>
              <a:ext uri="{BEBA8EAE-BF5A-486C-A8C5-ECC9F3942E4B}">
                <a14:imgProps xmlns:a14="http://schemas.microsoft.com/office/drawing/2010/main">
                  <a14:imgLayer r:embed="rId5">
                    <a14:imgEffect>
                      <a14:artisticMarker/>
                    </a14:imgEffect>
                  </a14:imgLayer>
                </a14:imgProps>
              </a:ext>
              <a:ext uri="{28A0092B-C50C-407E-A947-70E740481C1C}">
                <a14:useLocalDpi xmlns:a14="http://schemas.microsoft.com/office/drawing/2010/main" val="0"/>
              </a:ext>
            </a:extLst>
          </a:blip>
          <a:srcRect/>
          <a:stretch>
            <a:fillRect/>
          </a:stretch>
        </p:blipFill>
        <p:spPr bwMode="auto">
          <a:xfrm>
            <a:off x="804650" y="3894138"/>
            <a:ext cx="761364" cy="1096365"/>
          </a:xfrm>
          <a:prstGeom prst="rect">
            <a:avLst/>
          </a:prstGeom>
          <a:noFill/>
          <a:extLst>
            <a:ext uri="{909E8E84-426E-40DD-AFC4-6F175D3DCCD1}">
              <a14:hiddenFill xmlns:a14="http://schemas.microsoft.com/office/drawing/2010/main">
                <a:solidFill>
                  <a:srgbClr val="FFFFFF"/>
                </a:solidFill>
              </a14:hiddenFill>
            </a:ext>
          </a:extLst>
        </p:spPr>
      </p:pic>
      <p:sp>
        <p:nvSpPr>
          <p:cNvPr id="11" name="Fußzeilenplatzhalter 10"/>
          <p:cNvSpPr>
            <a:spLocks noGrp="1"/>
          </p:cNvSpPr>
          <p:nvPr>
            <p:ph type="ftr" sz="quarter" idx="11"/>
          </p:nvPr>
        </p:nvSpPr>
        <p:spPr>
          <a:xfrm>
            <a:off x="677334" y="5676900"/>
            <a:ext cx="9323916" cy="1002040"/>
          </a:xfrm>
        </p:spPr>
        <p:txBody>
          <a:bodyPr/>
          <a:lstStyle/>
          <a:p>
            <a:endParaRPr lang="en-US" dirty="0"/>
          </a:p>
        </p:txBody>
      </p:sp>
      <p:sp>
        <p:nvSpPr>
          <p:cNvPr id="12" name="Datumsplatzhalter 11"/>
          <p:cNvSpPr>
            <a:spLocks noGrp="1"/>
          </p:cNvSpPr>
          <p:nvPr>
            <p:ph type="dt" sz="half" idx="10"/>
          </p:nvPr>
        </p:nvSpPr>
        <p:spPr>
          <a:xfrm>
            <a:off x="10738908" y="6131253"/>
            <a:ext cx="911939" cy="365125"/>
          </a:xfrm>
        </p:spPr>
        <p:txBody>
          <a:bodyPr/>
          <a:lstStyle/>
          <a:p>
            <a:fld id="{8A7EAE8D-F4ED-440A-B551-FC19865B9D61}" type="datetime1">
              <a:rPr lang="en-US" smtClean="0"/>
              <a:t>1/4/2017</a:t>
            </a:fld>
            <a:endParaRPr lang="en-US" dirty="0"/>
          </a:p>
        </p:txBody>
      </p:sp>
      <p:sp>
        <p:nvSpPr>
          <p:cNvPr id="13" name="Foliennummernplatzhalter 12"/>
          <p:cNvSpPr>
            <a:spLocks noGrp="1"/>
          </p:cNvSpPr>
          <p:nvPr>
            <p:ph type="sldNum" sz="quarter" idx="12"/>
          </p:nvPr>
        </p:nvSpPr>
        <p:spPr>
          <a:xfrm>
            <a:off x="11385377" y="6313815"/>
            <a:ext cx="683339" cy="365125"/>
          </a:xfrm>
        </p:spPr>
        <p:txBody>
          <a:bodyPr/>
          <a:lstStyle/>
          <a:p>
            <a:fld id="{D57F1E4F-1CFF-5643-939E-217C01CDF565}" type="slidenum">
              <a:rPr lang="en-US" smtClean="0"/>
              <a:pPr/>
              <a:t>2</a:t>
            </a:fld>
            <a:endParaRPr lang="en-US" dirty="0"/>
          </a:p>
        </p:txBody>
      </p:sp>
      <p:pic>
        <p:nvPicPr>
          <p:cNvPr id="21" name="Grafik 20"/>
          <p:cNvPicPr>
            <a:picLocks noChangeAspect="1"/>
          </p:cNvPicPr>
          <p:nvPr/>
        </p:nvPicPr>
        <p:blipFill>
          <a:blip r:embed="rId2"/>
          <a:stretch>
            <a:fillRect/>
          </a:stretch>
        </p:blipFill>
        <p:spPr>
          <a:xfrm flipH="1">
            <a:off x="746248" y="6096000"/>
            <a:ext cx="762000" cy="762000"/>
          </a:xfrm>
          <a:prstGeom prst="rect">
            <a:avLst/>
          </a:prstGeom>
        </p:spPr>
      </p:pic>
      <p:pic>
        <p:nvPicPr>
          <p:cNvPr id="22" name="Picture 8" descr="&amp;Icy;&amp;zcy;&amp;vcy;&amp;iecy;&amp;scy;&amp;tcy;&amp;ucy;&amp;vcy;&amp;acy;&amp;njcy;&amp;iecy; &amp;zcy;&amp;acy; &amp;pcy;&amp;rcy;&amp;ocy;&amp;dcy;&amp;ocy;&amp;lcy;&amp;zhcy;&amp;ucy;&amp;vcy;&amp;acy;&amp;njcy;&amp;iecy; &amp;ncy;&amp;acy; &amp;rcy;&amp;ocy;&amp;kcy;&amp;ocy;&amp;tcy; &amp;zcy;&amp;acy; &amp;pcy;&amp;rcy;&amp;icy;&amp;jsercy;&amp;acy;&amp;vcy;&amp;ucy;&amp;vcy;&amp;acy;&amp;njcy;&amp;iecy; &amp;ncy;&amp;acy; &amp;zcy;&amp;acy;&amp;icy;&amp;ncy;&amp;tcy;&amp;iecy;&amp;rcy;&amp;iecy;&amp;scy;&amp;icy;&amp;rcy;&amp;acy;&amp;ncy;&amp;icy;&amp;tcy;&amp;iecy; &amp;kcy;&amp;acy;&amp;ncy;&amp;dcy;&amp;icy;&amp;dcy;&amp;acy;&amp;tcy;&amp;icy; &amp;zcy;&amp;acy; &amp;ucy;&amp;pcy;&amp;icy;&amp;scy; &amp;ncy;&amp;acy; &amp;scy;&amp;tcy;&amp;rcy;&amp;ucy;&amp;chcy;&amp;ncy;&amp;ocy; &amp;ocy;&amp;scy;&amp;pcy;&amp;ocy;&amp;scy;&amp;ocy;&amp;bcy;&amp;ucy;&amp;vcy;&amp;acy;&amp;njcy;&amp;iecy; &amp;icy; &amp;ucy;&amp;scy;&amp;ocy;&amp;vcy;&amp;rcy;&amp;shcy;&amp;ucy;&amp;vcy;&amp;acy;&amp;njcy;&amp;iecy; &amp;zcy;&amp;acy; &amp;rcy;&amp;ocy;&amp;dcy;&amp;ocy;&amp;tcy; &amp;acy;&amp;vcy;&amp;icy;&amp;jsercy;&amp;acy;&amp;tscy;&amp;icy;&amp;jsercy;&amp;acy; &amp;ncy;&amp;acy; &amp;Vcy;&amp;ocy;&amp;iecy;&amp;ncy;&amp;acy;&amp;tcy;&amp;acy; &amp;acy;&amp;kcy;&amp;acy;&amp;dcy;&amp;iecy;&amp;mcy;&amp;icy;&amp;jsercy;&amp;acy; „&amp;Gcy;&amp;iecy;&amp;ncy;&amp;iecy;&amp;rcy;&amp;acy;&amp;lcy; &amp;Mcy;&amp;icy;&amp;khcy;&amp;acy;&amp;icy;&amp;lcy;&amp;ocy; &amp;Acy;&amp;pcy;&amp;ocy;&amp;scy;&amp;tcy;&amp;ocy;&amp;lcy;&amp;scy;&amp;kcy;&amp;icy;“ – &amp;Scy;&amp;kcy;&amp;ocy;&amp;pcy;&amp;jsercy;&amp;ie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2627" y="6212285"/>
            <a:ext cx="762000" cy="64571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InterConsult Bulgaria (ICB)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5959" y="6312606"/>
            <a:ext cx="694265" cy="48212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2" descr="&amp;Rcy;&amp;acy;&amp;scy;&amp;tcy;&amp;iecy; &amp;ncy;&amp;ocy; &amp;ncy;&amp;iecy; &amp;scy;&amp;tcy;&amp;acy;&amp;rcy;&amp;iecy;&amp;iecy;"/>
          <p:cNvPicPr>
            <a:picLocks noChangeAspect="1" noChangeArrowheads="1"/>
          </p:cNvPicPr>
          <p:nvPr/>
        </p:nvPicPr>
        <p:blipFill>
          <a:blip r:embed="rId4">
            <a:extLst>
              <a:ext uri="{BEBA8EAE-BF5A-486C-A8C5-ECC9F3942E4B}">
                <a14:imgProps xmlns:a14="http://schemas.microsoft.com/office/drawing/2010/main">
                  <a14:imgLayer r:embed="rId5">
                    <a14:imgEffect>
                      <a14:artisticMarker/>
                    </a14:imgEffect>
                  </a14:imgLayer>
                </a14:imgProps>
              </a:ext>
              <a:ext uri="{28A0092B-C50C-407E-A947-70E740481C1C}">
                <a14:useLocalDpi xmlns:a14="http://schemas.microsoft.com/office/drawing/2010/main" val="0"/>
              </a:ext>
            </a:extLst>
          </a:blip>
          <a:srcRect/>
          <a:stretch>
            <a:fillRect/>
          </a:stretch>
        </p:blipFill>
        <p:spPr bwMode="auto">
          <a:xfrm>
            <a:off x="4902344" y="6005487"/>
            <a:ext cx="761364" cy="1096365"/>
          </a:xfrm>
          <a:prstGeom prst="rect">
            <a:avLst/>
          </a:prstGeom>
          <a:noFill/>
          <a:extLst>
            <a:ext uri="{909E8E84-426E-40DD-AFC4-6F175D3DCCD1}">
              <a14:hiddenFill xmlns:a14="http://schemas.microsoft.com/office/drawing/2010/main">
                <a:solidFill>
                  <a:srgbClr val="FFFFFF"/>
                </a:solidFill>
              </a14:hiddenFill>
            </a:ext>
          </a:extLst>
        </p:spPr>
      </p:pic>
      <p:pic>
        <p:nvPicPr>
          <p:cNvPr id="27" name="Grafik 26"/>
          <p:cNvPicPr>
            <a:picLocks noChangeAspect="1"/>
          </p:cNvPicPr>
          <p:nvPr/>
        </p:nvPicPr>
        <p:blipFill>
          <a:blip r:embed="rId7"/>
          <a:stretch>
            <a:fillRect/>
          </a:stretch>
        </p:blipFill>
        <p:spPr>
          <a:xfrm>
            <a:off x="9969233" y="5376573"/>
            <a:ext cx="2222767" cy="1481427"/>
          </a:xfrm>
          <a:prstGeom prst="rect">
            <a:avLst/>
          </a:prstGeom>
        </p:spPr>
      </p:pic>
      <p:pic>
        <p:nvPicPr>
          <p:cNvPr id="5" name="Grafik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4515" y="3003272"/>
            <a:ext cx="1336635" cy="389333"/>
          </a:xfrm>
          <a:prstGeom prst="rect">
            <a:avLst/>
          </a:prstGeom>
        </p:spPr>
      </p:pic>
      <p:pic>
        <p:nvPicPr>
          <p:cNvPr id="6" name="Grafik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31831" y="6372070"/>
            <a:ext cx="1246924" cy="363203"/>
          </a:xfrm>
          <a:prstGeom prst="rect">
            <a:avLst/>
          </a:prstGeom>
        </p:spPr>
      </p:pic>
      <p:pic>
        <p:nvPicPr>
          <p:cNvPr id="1034" name="Picture 10" descr="InterConsult Bulgaria (ICB)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3017" y="3584574"/>
            <a:ext cx="694265" cy="482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015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dirty="0"/>
              <a:t>End Users</a:t>
            </a:r>
          </a:p>
        </p:txBody>
      </p:sp>
      <p:sp>
        <p:nvSpPr>
          <p:cNvPr id="3" name="Inhaltsplatzhalter 2"/>
          <p:cNvSpPr>
            <a:spLocks noGrp="1"/>
          </p:cNvSpPr>
          <p:nvPr>
            <p:ph idx="1"/>
          </p:nvPr>
        </p:nvSpPr>
        <p:spPr>
          <a:xfrm>
            <a:off x="677334" y="1270000"/>
            <a:ext cx="35640352" cy="21008518"/>
          </a:xfrm>
        </p:spPr>
        <p:txBody>
          <a:bodyPr/>
          <a:lstStyle/>
          <a:p>
            <a:pPr marL="0" indent="0">
              <a:buNone/>
            </a:pPr>
            <a:r>
              <a:rPr lang="en-GB" sz="3600" dirty="0"/>
              <a:t>FYR of Macedonia:</a:t>
            </a:r>
          </a:p>
          <a:p>
            <a:pPr lvl="1"/>
            <a:r>
              <a:rPr lang="en-GB" sz="2400" dirty="0"/>
              <a:t> Ministry of Environment and Physical planning</a:t>
            </a:r>
          </a:p>
          <a:p>
            <a:pPr lvl="1"/>
            <a:r>
              <a:rPr lang="en-GB" sz="2400" dirty="0"/>
              <a:t>Ministry of Agriculture, Forestry and Water</a:t>
            </a:r>
          </a:p>
          <a:p>
            <a:pPr lvl="1"/>
            <a:r>
              <a:rPr lang="en-GB" sz="2400" dirty="0"/>
              <a:t>Crisis Management </a:t>
            </a:r>
            <a:r>
              <a:rPr lang="en-GB" sz="2400" dirty="0" err="1"/>
              <a:t>Center</a:t>
            </a:r>
            <a:r>
              <a:rPr lang="en-GB" sz="2400" dirty="0"/>
              <a:t> </a:t>
            </a:r>
          </a:p>
          <a:p>
            <a:pPr lvl="1"/>
            <a:r>
              <a:rPr lang="en-GB" sz="2400" dirty="0"/>
              <a:t>National Park </a:t>
            </a:r>
            <a:r>
              <a:rPr lang="en-GB" sz="2400" dirty="0" err="1"/>
              <a:t>Mavrovo</a:t>
            </a:r>
            <a:r>
              <a:rPr lang="en-GB" sz="2400" dirty="0"/>
              <a:t> and National Park </a:t>
            </a:r>
            <a:r>
              <a:rPr lang="en-GB" sz="2400" dirty="0" err="1"/>
              <a:t>Pelister</a:t>
            </a:r>
            <a:endParaRPr lang="en-GB" sz="2400" dirty="0"/>
          </a:p>
          <a:p>
            <a:pPr marL="0" indent="0">
              <a:buNone/>
            </a:pPr>
            <a:r>
              <a:rPr lang="en-GB" sz="3600" dirty="0"/>
              <a:t>Bulgaria: </a:t>
            </a:r>
          </a:p>
          <a:p>
            <a:pPr lvl="1"/>
            <a:r>
              <a:rPr lang="en-GB" sz="2400" dirty="0"/>
              <a:t>Fire Safety and Civil Protection Directorate, Ministry of Interior</a:t>
            </a:r>
          </a:p>
          <a:p>
            <a:pPr marL="0" indent="0">
              <a:buNone/>
            </a:pPr>
            <a:r>
              <a:rPr lang="en-GB" sz="3600" dirty="0"/>
              <a:t>Germany: </a:t>
            </a:r>
            <a:r>
              <a:rPr lang="en-GB" sz="2400" dirty="0" err="1"/>
              <a:t>Bundesministerium</a:t>
            </a:r>
            <a:r>
              <a:rPr lang="en-GB" sz="2400" dirty="0"/>
              <a:t> des </a:t>
            </a:r>
            <a:r>
              <a:rPr lang="en-GB" sz="2400" dirty="0" err="1"/>
              <a:t>Innern</a:t>
            </a:r>
            <a:endParaRPr lang="en-GB" sz="2400" dirty="0"/>
          </a:p>
          <a:p>
            <a:pPr marL="0" indent="0">
              <a:buNone/>
            </a:pPr>
            <a:endParaRPr lang="en-GB" sz="3600" dirty="0"/>
          </a:p>
        </p:txBody>
      </p:sp>
      <p:sp>
        <p:nvSpPr>
          <p:cNvPr id="4" name="AutoShape 2" descr="https://www2005.hs-fulda.de/index.php?eID=tx_nawsecuredl&amp;u=460&amp;file=fileadmin/Intranet/CD-Handbuch/2_Logo/Als_GIFs/09_300dpi/RGB/Blatt/09b_Blatt_Kreis_nega_300dpi.gif&amp;t=1482859704&amp;hash=bfc40ec3362a4e01f0ba9e705e694acc"/>
          <p:cNvSpPr>
            <a:spLocks noChangeAspect="1" noChangeArrowheads="1"/>
          </p:cNvSpPr>
          <p:nvPr/>
        </p:nvSpPr>
        <p:spPr bwMode="auto">
          <a:xfrm>
            <a:off x="155575" y="-744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 name="Fußzeilenplatzhalter 10"/>
          <p:cNvSpPr>
            <a:spLocks noGrp="1"/>
          </p:cNvSpPr>
          <p:nvPr>
            <p:ph type="ftr" sz="quarter" idx="11"/>
          </p:nvPr>
        </p:nvSpPr>
        <p:spPr>
          <a:xfrm>
            <a:off x="677334" y="5815406"/>
            <a:ext cx="9323916" cy="1002040"/>
          </a:xfrm>
        </p:spPr>
        <p:txBody>
          <a:bodyPr/>
          <a:lstStyle/>
          <a:p>
            <a:endParaRPr lang="en-US" dirty="0"/>
          </a:p>
        </p:txBody>
      </p:sp>
      <p:sp>
        <p:nvSpPr>
          <p:cNvPr id="12" name="Datumsplatzhalter 11"/>
          <p:cNvSpPr>
            <a:spLocks noGrp="1"/>
          </p:cNvSpPr>
          <p:nvPr>
            <p:ph type="dt" sz="half" idx="10"/>
          </p:nvPr>
        </p:nvSpPr>
        <p:spPr>
          <a:xfrm>
            <a:off x="10738908" y="6131253"/>
            <a:ext cx="911939" cy="365125"/>
          </a:xfrm>
        </p:spPr>
        <p:txBody>
          <a:bodyPr/>
          <a:lstStyle/>
          <a:p>
            <a:fld id="{8A7EAE8D-F4ED-440A-B551-FC19865B9D61}" type="datetime1">
              <a:rPr lang="en-US" smtClean="0"/>
              <a:t>1/4/2017</a:t>
            </a:fld>
            <a:endParaRPr lang="en-US" dirty="0"/>
          </a:p>
        </p:txBody>
      </p:sp>
      <p:sp>
        <p:nvSpPr>
          <p:cNvPr id="13" name="Foliennummernplatzhalter 12"/>
          <p:cNvSpPr>
            <a:spLocks noGrp="1"/>
          </p:cNvSpPr>
          <p:nvPr>
            <p:ph type="sldNum" sz="quarter" idx="12"/>
          </p:nvPr>
        </p:nvSpPr>
        <p:spPr>
          <a:xfrm>
            <a:off x="11385377" y="6313815"/>
            <a:ext cx="683339" cy="365125"/>
          </a:xfrm>
        </p:spPr>
        <p:txBody>
          <a:bodyPr/>
          <a:lstStyle/>
          <a:p>
            <a:fld id="{D57F1E4F-1CFF-5643-939E-217C01CDF565}" type="slidenum">
              <a:rPr lang="en-US" smtClean="0"/>
              <a:pPr/>
              <a:t>3</a:t>
            </a:fld>
            <a:endParaRPr lang="en-US" dirty="0"/>
          </a:p>
        </p:txBody>
      </p:sp>
      <p:pic>
        <p:nvPicPr>
          <p:cNvPr id="18" name="Grafik 17"/>
          <p:cNvPicPr>
            <a:picLocks noChangeAspect="1"/>
          </p:cNvPicPr>
          <p:nvPr/>
        </p:nvPicPr>
        <p:blipFill>
          <a:blip r:embed="rId2"/>
          <a:stretch>
            <a:fillRect/>
          </a:stretch>
        </p:blipFill>
        <p:spPr>
          <a:xfrm>
            <a:off x="9969233" y="5376573"/>
            <a:ext cx="2222767" cy="1481427"/>
          </a:xfrm>
          <a:prstGeom prst="rect">
            <a:avLst/>
          </a:prstGeom>
        </p:spPr>
      </p:pic>
      <p:pic>
        <p:nvPicPr>
          <p:cNvPr id="14" name="Grafik 13"/>
          <p:cNvPicPr>
            <a:picLocks noChangeAspect="1"/>
          </p:cNvPicPr>
          <p:nvPr/>
        </p:nvPicPr>
        <p:blipFill>
          <a:blip r:embed="rId3"/>
          <a:stretch>
            <a:fillRect/>
          </a:stretch>
        </p:blipFill>
        <p:spPr>
          <a:xfrm flipH="1">
            <a:off x="746248" y="6096000"/>
            <a:ext cx="762000" cy="762000"/>
          </a:xfrm>
          <a:prstGeom prst="rect">
            <a:avLst/>
          </a:prstGeom>
        </p:spPr>
      </p:pic>
      <p:pic>
        <p:nvPicPr>
          <p:cNvPr id="15" name="Picture 8" descr="&amp;Icy;&amp;zcy;&amp;vcy;&amp;iecy;&amp;scy;&amp;tcy;&amp;ucy;&amp;vcy;&amp;acy;&amp;njcy;&amp;iecy; &amp;zcy;&amp;acy; &amp;pcy;&amp;rcy;&amp;ocy;&amp;dcy;&amp;ocy;&amp;lcy;&amp;zhcy;&amp;ucy;&amp;vcy;&amp;acy;&amp;njcy;&amp;iecy; &amp;ncy;&amp;acy; &amp;rcy;&amp;ocy;&amp;kcy;&amp;ocy;&amp;tcy; &amp;zcy;&amp;acy; &amp;pcy;&amp;rcy;&amp;icy;&amp;jsercy;&amp;acy;&amp;vcy;&amp;ucy;&amp;vcy;&amp;acy;&amp;njcy;&amp;iecy; &amp;ncy;&amp;acy; &amp;zcy;&amp;acy;&amp;icy;&amp;ncy;&amp;tcy;&amp;iecy;&amp;rcy;&amp;iecy;&amp;scy;&amp;icy;&amp;rcy;&amp;acy;&amp;ncy;&amp;icy;&amp;tcy;&amp;iecy; &amp;kcy;&amp;acy;&amp;ncy;&amp;dcy;&amp;icy;&amp;dcy;&amp;acy;&amp;tcy;&amp;icy; &amp;zcy;&amp;acy; &amp;ucy;&amp;pcy;&amp;icy;&amp;scy; &amp;ncy;&amp;acy; &amp;scy;&amp;tcy;&amp;rcy;&amp;ucy;&amp;chcy;&amp;ncy;&amp;ocy; &amp;ocy;&amp;scy;&amp;pcy;&amp;ocy;&amp;scy;&amp;ocy;&amp;bcy;&amp;ucy;&amp;vcy;&amp;acy;&amp;njcy;&amp;iecy; &amp;icy; &amp;ucy;&amp;scy;&amp;ocy;&amp;vcy;&amp;rcy;&amp;shcy;&amp;ucy;&amp;vcy;&amp;acy;&amp;njcy;&amp;iecy; &amp;zcy;&amp;acy; &amp;rcy;&amp;ocy;&amp;dcy;&amp;ocy;&amp;tcy; &amp;acy;&amp;vcy;&amp;icy;&amp;jsercy;&amp;acy;&amp;tscy;&amp;icy;&amp;jsercy;&amp;acy; &amp;ncy;&amp;acy; &amp;Vcy;&amp;ocy;&amp;iecy;&amp;ncy;&amp;acy;&amp;tcy;&amp;acy; &amp;acy;&amp;kcy;&amp;acy;&amp;dcy;&amp;iecy;&amp;mcy;&amp;icy;&amp;jsercy;&amp;acy; „&amp;Gcy;&amp;iecy;&amp;ncy;&amp;iecy;&amp;rcy;&amp;acy;&amp;lcy; &amp;Mcy;&amp;icy;&amp;khcy;&amp;acy;&amp;icy;&amp;lcy;&amp;ocy; &amp;Acy;&amp;pcy;&amp;ocy;&amp;scy;&amp;tcy;&amp;ocy;&amp;lcy;&amp;scy;&amp;kcy;&amp;icy;“ – &amp;Scy;&amp;kcy;&amp;ocy;&amp;pcy;&amp;jsercy;&amp;ie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2627" y="6212285"/>
            <a:ext cx="762000" cy="64571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InterConsult Bulgaria (ICB)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5959" y="6312606"/>
            <a:ext cx="694265" cy="48212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amp;Rcy;&amp;acy;&amp;scy;&amp;tcy;&amp;iecy; &amp;ncy;&amp;ocy; &amp;ncy;&amp;iecy; &amp;scy;&amp;tcy;&amp;acy;&amp;rcy;&amp;iecy;&amp;iecy;"/>
          <p:cNvPicPr>
            <a:picLocks noChangeAspect="1" noChangeArrowheads="1"/>
          </p:cNvPicPr>
          <p:nvPr/>
        </p:nvPicPr>
        <p:blipFill>
          <a:blip r:embed="rId6">
            <a:extLst>
              <a:ext uri="{BEBA8EAE-BF5A-486C-A8C5-ECC9F3942E4B}">
                <a14:imgProps xmlns:a14="http://schemas.microsoft.com/office/drawing/2010/main">
                  <a14:imgLayer r:embed="rId7">
                    <a14:imgEffect>
                      <a14:artisticMarker/>
                    </a14:imgEffect>
                  </a14:imgLayer>
                </a14:imgProps>
              </a:ext>
              <a:ext uri="{28A0092B-C50C-407E-A947-70E740481C1C}">
                <a14:useLocalDpi xmlns:a14="http://schemas.microsoft.com/office/drawing/2010/main" val="0"/>
              </a:ext>
            </a:extLst>
          </a:blip>
          <a:srcRect/>
          <a:stretch>
            <a:fillRect/>
          </a:stretch>
        </p:blipFill>
        <p:spPr bwMode="auto">
          <a:xfrm>
            <a:off x="4902344" y="6005487"/>
            <a:ext cx="761364" cy="1096365"/>
          </a:xfrm>
          <a:prstGeom prst="rect">
            <a:avLst/>
          </a:prstGeom>
          <a:noFill/>
          <a:extLst>
            <a:ext uri="{909E8E84-426E-40DD-AFC4-6F175D3DCCD1}">
              <a14:hiddenFill xmlns:a14="http://schemas.microsoft.com/office/drawing/2010/main">
                <a:solidFill>
                  <a:srgbClr val="FFFFFF"/>
                </a:solidFill>
              </a14:hiddenFill>
            </a:ext>
          </a:extLst>
        </p:spPr>
      </p:pic>
      <p:pic>
        <p:nvPicPr>
          <p:cNvPr id="19" name="Grafik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31831" y="6372070"/>
            <a:ext cx="1246924" cy="363203"/>
          </a:xfrm>
          <a:prstGeom prst="rect">
            <a:avLst/>
          </a:prstGeom>
        </p:spPr>
      </p:pic>
    </p:spTree>
    <p:extLst>
      <p:ext uri="{BB962C8B-B14F-4D97-AF65-F5344CB8AC3E}">
        <p14:creationId xmlns:p14="http://schemas.microsoft.com/office/powerpoint/2010/main" val="2850302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dirty="0" err="1"/>
              <a:t>Costs</a:t>
            </a:r>
            <a:endParaRPr lang="de-DE" sz="4000" dirty="0"/>
          </a:p>
        </p:txBody>
      </p:sp>
      <p:sp>
        <p:nvSpPr>
          <p:cNvPr id="3" name="Inhaltsplatzhalter 2"/>
          <p:cNvSpPr>
            <a:spLocks noGrp="1"/>
          </p:cNvSpPr>
          <p:nvPr>
            <p:ph idx="1"/>
          </p:nvPr>
        </p:nvSpPr>
        <p:spPr>
          <a:xfrm>
            <a:off x="677334" y="1270000"/>
            <a:ext cx="35640352" cy="21008518"/>
          </a:xfrm>
        </p:spPr>
        <p:txBody>
          <a:bodyPr/>
          <a:lstStyle/>
          <a:p>
            <a:pPr lvl="0">
              <a:spcBef>
                <a:spcPts val="0"/>
              </a:spcBef>
              <a:buSzPct val="25000"/>
              <a:buNone/>
            </a:pPr>
            <a:endParaRPr lang="en-US" sz="3600" b="1" dirty="0">
              <a:solidFill>
                <a:srgbClr val="000000"/>
              </a:solidFill>
              <a:latin typeface="Arial"/>
              <a:ea typeface="Arial"/>
              <a:cs typeface="Arial"/>
              <a:sym typeface="Arial"/>
            </a:endParaRPr>
          </a:p>
          <a:p>
            <a:pPr lvl="0">
              <a:spcBef>
                <a:spcPts val="0"/>
              </a:spcBef>
              <a:buSzPct val="25000"/>
              <a:buNone/>
            </a:pPr>
            <a:r>
              <a:rPr lang="en-US" sz="3600" b="1" dirty="0">
                <a:solidFill>
                  <a:srgbClr val="000000"/>
                </a:solidFill>
                <a:latin typeface="Arial"/>
                <a:ea typeface="Arial"/>
                <a:cs typeface="Arial"/>
                <a:sym typeface="Arial"/>
              </a:rPr>
              <a:t>Total eligible cost</a:t>
            </a:r>
            <a:r>
              <a:rPr lang="en-US" sz="3600" dirty="0">
                <a:solidFill>
                  <a:srgbClr val="000000"/>
                </a:solidFill>
                <a:latin typeface="Arial"/>
                <a:ea typeface="Arial"/>
                <a:cs typeface="Arial"/>
                <a:sym typeface="Arial"/>
              </a:rPr>
              <a:t> </a:t>
            </a:r>
            <a:r>
              <a:rPr lang="en-US" sz="3600" b="1" dirty="0">
                <a:solidFill>
                  <a:schemeClr val="dk1"/>
                </a:solidFill>
              </a:rPr>
              <a:t>€ </a:t>
            </a:r>
            <a:r>
              <a:rPr lang="en-US" sz="3600" dirty="0">
                <a:solidFill>
                  <a:srgbClr val="000000"/>
                </a:solidFill>
                <a:latin typeface="Arial"/>
                <a:ea typeface="Arial"/>
                <a:cs typeface="Arial"/>
                <a:sym typeface="Arial"/>
              </a:rPr>
              <a:t>829.523</a:t>
            </a:r>
            <a:r>
              <a:rPr lang="en-US" sz="3600" dirty="0"/>
              <a:t>,00</a:t>
            </a:r>
            <a:endParaRPr lang="en-US" sz="3600" dirty="0">
              <a:solidFill>
                <a:srgbClr val="000000"/>
              </a:solidFill>
              <a:latin typeface="Arial"/>
              <a:ea typeface="Arial"/>
              <a:cs typeface="Arial"/>
              <a:sym typeface="Arial"/>
            </a:endParaRPr>
          </a:p>
          <a:p>
            <a:pPr lvl="0">
              <a:spcBef>
                <a:spcPts val="800"/>
              </a:spcBef>
              <a:buSzPct val="25000"/>
              <a:buNone/>
            </a:pPr>
            <a:r>
              <a:rPr lang="en-US" sz="3600" b="1" dirty="0">
                <a:solidFill>
                  <a:srgbClr val="000000"/>
                </a:solidFill>
                <a:latin typeface="Arial"/>
                <a:ea typeface="Arial"/>
                <a:cs typeface="Arial"/>
                <a:sym typeface="Arial"/>
              </a:rPr>
              <a:t>EC </a:t>
            </a:r>
            <a:r>
              <a:rPr lang="en-US" sz="3600" b="1" dirty="0">
                <a:solidFill>
                  <a:srgbClr val="000000"/>
                </a:solidFill>
                <a:latin typeface="Arial" panose="020B0604020202020204" pitchFamily="34" charset="0"/>
                <a:ea typeface="Arial"/>
                <a:cs typeface="Arial" panose="020B0604020202020204" pitchFamily="34" charset="0"/>
                <a:sym typeface="Arial"/>
              </a:rPr>
              <a:t>co-financing € </a:t>
            </a:r>
            <a:r>
              <a:rPr lang="en-GB" sz="3600" dirty="0">
                <a:latin typeface="Arial" panose="020B0604020202020204" pitchFamily="34" charset="0"/>
                <a:cs typeface="Arial" panose="020B0604020202020204" pitchFamily="34" charset="0"/>
              </a:rPr>
              <a:t>622.142,00</a:t>
            </a:r>
            <a:endParaRPr lang="en-US" sz="3600" dirty="0">
              <a:solidFill>
                <a:srgbClr val="000000"/>
              </a:solidFill>
              <a:latin typeface="Arial" panose="020B0604020202020204" pitchFamily="34" charset="0"/>
              <a:ea typeface="Arial"/>
              <a:cs typeface="Arial" panose="020B0604020202020204" pitchFamily="34" charset="0"/>
              <a:sym typeface="Arial"/>
            </a:endParaRPr>
          </a:p>
          <a:p>
            <a:pPr lvl="0">
              <a:spcBef>
                <a:spcPts val="800"/>
              </a:spcBef>
              <a:buSzPct val="25000"/>
              <a:buNone/>
            </a:pPr>
            <a:endParaRPr lang="en-US" sz="3600" b="1" dirty="0">
              <a:solidFill>
                <a:srgbClr val="000000"/>
              </a:solidFill>
              <a:latin typeface="Arial"/>
              <a:ea typeface="Arial"/>
              <a:cs typeface="Arial"/>
              <a:sym typeface="Arial"/>
            </a:endParaRPr>
          </a:p>
          <a:p>
            <a:pPr lvl="0">
              <a:spcBef>
                <a:spcPts val="800"/>
              </a:spcBef>
              <a:buSzPct val="25000"/>
              <a:buNone/>
            </a:pPr>
            <a:r>
              <a:rPr lang="en-US" sz="3600" b="1" dirty="0">
                <a:solidFill>
                  <a:srgbClr val="000000"/>
                </a:solidFill>
                <a:latin typeface="Arial"/>
                <a:ea typeface="Arial"/>
                <a:cs typeface="Arial"/>
                <a:sym typeface="Arial"/>
              </a:rPr>
              <a:t>Duration</a:t>
            </a:r>
            <a:r>
              <a:rPr lang="en-US" sz="3600" dirty="0">
                <a:solidFill>
                  <a:srgbClr val="000000"/>
                </a:solidFill>
                <a:latin typeface="Arial"/>
                <a:ea typeface="Arial"/>
                <a:cs typeface="Arial"/>
                <a:sym typeface="Arial"/>
              </a:rPr>
              <a:t>: two years</a:t>
            </a:r>
          </a:p>
          <a:p>
            <a:pPr lvl="0">
              <a:spcBef>
                <a:spcPts val="800"/>
              </a:spcBef>
              <a:buSzPct val="25000"/>
              <a:buNone/>
            </a:pPr>
            <a:r>
              <a:rPr lang="en-US" sz="3600" b="1" dirty="0">
                <a:solidFill>
                  <a:srgbClr val="000000"/>
                </a:solidFill>
                <a:latin typeface="Arial"/>
                <a:ea typeface="Arial"/>
                <a:cs typeface="Arial"/>
                <a:sym typeface="Arial"/>
              </a:rPr>
              <a:t>WEB Page: </a:t>
            </a:r>
            <a:r>
              <a:rPr lang="en-US" sz="3600" dirty="0">
                <a:solidFill>
                  <a:srgbClr val="000000"/>
                </a:solidFill>
                <a:latin typeface="Arial"/>
                <a:ea typeface="Arial"/>
                <a:cs typeface="Arial"/>
                <a:sym typeface="Arial"/>
                <a:hlinkClick r:id="rId2"/>
              </a:rPr>
              <a:t>www.ASPires.eu</a:t>
            </a:r>
            <a:r>
              <a:rPr lang="en-US" sz="3600" dirty="0">
                <a:solidFill>
                  <a:srgbClr val="000000"/>
                </a:solidFill>
                <a:latin typeface="Arial"/>
                <a:ea typeface="Arial"/>
                <a:cs typeface="Arial"/>
                <a:sym typeface="Arial"/>
              </a:rPr>
              <a:t> </a:t>
            </a:r>
          </a:p>
          <a:p>
            <a:pPr marL="0" indent="0">
              <a:buNone/>
            </a:pPr>
            <a:endParaRPr lang="en-GB" sz="3600" dirty="0"/>
          </a:p>
        </p:txBody>
      </p:sp>
      <p:sp>
        <p:nvSpPr>
          <p:cNvPr id="4" name="AutoShape 2" descr="https://www2005.hs-fulda.de/index.php?eID=tx_nawsecuredl&amp;u=460&amp;file=fileadmin/Intranet/CD-Handbuch/2_Logo/Als_GIFs/09_300dpi/RGB/Blatt/09b_Blatt_Kreis_nega_300dpi.gif&amp;t=1482859704&amp;hash=bfc40ec3362a4e01f0ba9e705e694acc"/>
          <p:cNvSpPr>
            <a:spLocks noChangeAspect="1" noChangeArrowheads="1"/>
          </p:cNvSpPr>
          <p:nvPr/>
        </p:nvSpPr>
        <p:spPr bwMode="auto">
          <a:xfrm>
            <a:off x="155575" y="-744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 name="Fußzeilenplatzhalter 10"/>
          <p:cNvSpPr>
            <a:spLocks noGrp="1"/>
          </p:cNvSpPr>
          <p:nvPr>
            <p:ph type="ftr" sz="quarter" idx="11"/>
          </p:nvPr>
        </p:nvSpPr>
        <p:spPr>
          <a:xfrm>
            <a:off x="677334" y="5815406"/>
            <a:ext cx="9323916" cy="1002040"/>
          </a:xfrm>
        </p:spPr>
        <p:txBody>
          <a:bodyPr/>
          <a:lstStyle/>
          <a:p>
            <a:endParaRPr lang="en-US" dirty="0"/>
          </a:p>
        </p:txBody>
      </p:sp>
      <p:sp>
        <p:nvSpPr>
          <p:cNvPr id="12" name="Datumsplatzhalter 11"/>
          <p:cNvSpPr>
            <a:spLocks noGrp="1"/>
          </p:cNvSpPr>
          <p:nvPr>
            <p:ph type="dt" sz="half" idx="10"/>
          </p:nvPr>
        </p:nvSpPr>
        <p:spPr>
          <a:xfrm>
            <a:off x="10738908" y="6131253"/>
            <a:ext cx="911939" cy="365125"/>
          </a:xfrm>
        </p:spPr>
        <p:txBody>
          <a:bodyPr/>
          <a:lstStyle/>
          <a:p>
            <a:fld id="{8A7EAE8D-F4ED-440A-B551-FC19865B9D61}" type="datetime1">
              <a:rPr lang="en-US" smtClean="0"/>
              <a:t>1/4/2017</a:t>
            </a:fld>
            <a:endParaRPr lang="en-US" dirty="0"/>
          </a:p>
        </p:txBody>
      </p:sp>
      <p:sp>
        <p:nvSpPr>
          <p:cNvPr id="13" name="Foliennummernplatzhalter 12"/>
          <p:cNvSpPr>
            <a:spLocks noGrp="1"/>
          </p:cNvSpPr>
          <p:nvPr>
            <p:ph type="sldNum" sz="quarter" idx="12"/>
          </p:nvPr>
        </p:nvSpPr>
        <p:spPr>
          <a:xfrm>
            <a:off x="11385377" y="6313815"/>
            <a:ext cx="683339" cy="365125"/>
          </a:xfrm>
        </p:spPr>
        <p:txBody>
          <a:bodyPr/>
          <a:lstStyle/>
          <a:p>
            <a:fld id="{D57F1E4F-1CFF-5643-939E-217C01CDF565}" type="slidenum">
              <a:rPr lang="en-US" smtClean="0"/>
              <a:pPr/>
              <a:t>4</a:t>
            </a:fld>
            <a:endParaRPr lang="en-US" dirty="0"/>
          </a:p>
        </p:txBody>
      </p:sp>
      <p:pic>
        <p:nvPicPr>
          <p:cNvPr id="15" name="Grafik 14"/>
          <p:cNvPicPr>
            <a:picLocks noChangeAspect="1"/>
          </p:cNvPicPr>
          <p:nvPr/>
        </p:nvPicPr>
        <p:blipFill>
          <a:blip r:embed="rId3"/>
          <a:stretch>
            <a:fillRect/>
          </a:stretch>
        </p:blipFill>
        <p:spPr>
          <a:xfrm>
            <a:off x="9969233" y="5376573"/>
            <a:ext cx="2222767" cy="1481427"/>
          </a:xfrm>
          <a:prstGeom prst="rect">
            <a:avLst/>
          </a:prstGeom>
        </p:spPr>
      </p:pic>
      <p:pic>
        <p:nvPicPr>
          <p:cNvPr id="14" name="Grafik 13"/>
          <p:cNvPicPr>
            <a:picLocks noChangeAspect="1"/>
          </p:cNvPicPr>
          <p:nvPr/>
        </p:nvPicPr>
        <p:blipFill>
          <a:blip r:embed="rId4"/>
          <a:stretch>
            <a:fillRect/>
          </a:stretch>
        </p:blipFill>
        <p:spPr>
          <a:xfrm flipH="1">
            <a:off x="746248" y="6096000"/>
            <a:ext cx="762000" cy="762000"/>
          </a:xfrm>
          <a:prstGeom prst="rect">
            <a:avLst/>
          </a:prstGeom>
        </p:spPr>
      </p:pic>
      <p:pic>
        <p:nvPicPr>
          <p:cNvPr id="16" name="Picture 8" descr="&amp;Icy;&amp;zcy;&amp;vcy;&amp;iecy;&amp;scy;&amp;tcy;&amp;ucy;&amp;vcy;&amp;acy;&amp;njcy;&amp;iecy; &amp;zcy;&amp;acy; &amp;pcy;&amp;rcy;&amp;ocy;&amp;dcy;&amp;ocy;&amp;lcy;&amp;zhcy;&amp;ucy;&amp;vcy;&amp;acy;&amp;njcy;&amp;iecy; &amp;ncy;&amp;acy; &amp;rcy;&amp;ocy;&amp;kcy;&amp;ocy;&amp;tcy; &amp;zcy;&amp;acy; &amp;pcy;&amp;rcy;&amp;icy;&amp;jsercy;&amp;acy;&amp;vcy;&amp;ucy;&amp;vcy;&amp;acy;&amp;njcy;&amp;iecy; &amp;ncy;&amp;acy; &amp;zcy;&amp;acy;&amp;icy;&amp;ncy;&amp;tcy;&amp;iecy;&amp;rcy;&amp;iecy;&amp;scy;&amp;icy;&amp;rcy;&amp;acy;&amp;ncy;&amp;icy;&amp;tcy;&amp;iecy; &amp;kcy;&amp;acy;&amp;ncy;&amp;dcy;&amp;icy;&amp;dcy;&amp;acy;&amp;tcy;&amp;icy; &amp;zcy;&amp;acy; &amp;ucy;&amp;pcy;&amp;icy;&amp;scy; &amp;ncy;&amp;acy; &amp;scy;&amp;tcy;&amp;rcy;&amp;ucy;&amp;chcy;&amp;ncy;&amp;ocy; &amp;ocy;&amp;scy;&amp;pcy;&amp;ocy;&amp;scy;&amp;ocy;&amp;bcy;&amp;ucy;&amp;vcy;&amp;acy;&amp;njcy;&amp;iecy; &amp;icy; &amp;ucy;&amp;scy;&amp;ocy;&amp;vcy;&amp;rcy;&amp;shcy;&amp;ucy;&amp;vcy;&amp;acy;&amp;njcy;&amp;iecy; &amp;zcy;&amp;acy; &amp;rcy;&amp;ocy;&amp;dcy;&amp;ocy;&amp;tcy; &amp;acy;&amp;vcy;&amp;icy;&amp;jsercy;&amp;acy;&amp;tscy;&amp;icy;&amp;jsercy;&amp;acy; &amp;ncy;&amp;acy; &amp;Vcy;&amp;ocy;&amp;iecy;&amp;ncy;&amp;acy;&amp;tcy;&amp;acy; &amp;acy;&amp;kcy;&amp;acy;&amp;dcy;&amp;iecy;&amp;mcy;&amp;icy;&amp;jsercy;&amp;acy; „&amp;Gcy;&amp;iecy;&amp;ncy;&amp;iecy;&amp;rcy;&amp;acy;&amp;lcy; &amp;Mcy;&amp;icy;&amp;khcy;&amp;acy;&amp;icy;&amp;lcy;&amp;ocy; &amp;Acy;&amp;pcy;&amp;ocy;&amp;scy;&amp;tcy;&amp;ocy;&amp;lcy;&amp;scy;&amp;kcy;&amp;icy;“ – &amp;Scy;&amp;kcy;&amp;ocy;&amp;pcy;&amp;jsercy;&amp;iec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2627" y="6212285"/>
            <a:ext cx="762000" cy="64571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InterConsult Bulgaria (ICB)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5959" y="6312606"/>
            <a:ext cx="694265" cy="48212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amp;Rcy;&amp;acy;&amp;scy;&amp;tcy;&amp;iecy; &amp;ncy;&amp;ocy; &amp;ncy;&amp;iecy; &amp;scy;&amp;tcy;&amp;acy;&amp;rcy;&amp;iecy;&amp;iecy;"/>
          <p:cNvPicPr>
            <a:picLocks noChangeAspect="1" noChangeArrowheads="1"/>
          </p:cNvPicPr>
          <p:nvPr/>
        </p:nvPicPr>
        <p:blipFill>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a:stretch>
            <a:fillRect/>
          </a:stretch>
        </p:blipFill>
        <p:spPr bwMode="auto">
          <a:xfrm>
            <a:off x="4902344" y="6005487"/>
            <a:ext cx="761364" cy="1096365"/>
          </a:xfrm>
          <a:prstGeom prst="rect">
            <a:avLst/>
          </a:prstGeom>
          <a:noFill/>
          <a:extLst>
            <a:ext uri="{909E8E84-426E-40DD-AFC4-6F175D3DCCD1}">
              <a14:hiddenFill xmlns:a14="http://schemas.microsoft.com/office/drawing/2010/main">
                <a:solidFill>
                  <a:srgbClr val="FFFFFF"/>
                </a:solidFill>
              </a14:hiddenFill>
            </a:ext>
          </a:extLst>
        </p:spPr>
      </p:pic>
      <p:pic>
        <p:nvPicPr>
          <p:cNvPr id="19" name="Grafik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31831" y="6372070"/>
            <a:ext cx="1246924" cy="363203"/>
          </a:xfrm>
          <a:prstGeom prst="rect">
            <a:avLst/>
          </a:prstGeom>
        </p:spPr>
      </p:pic>
    </p:spTree>
    <p:extLst>
      <p:ext uri="{BB962C8B-B14F-4D97-AF65-F5344CB8AC3E}">
        <p14:creationId xmlns:p14="http://schemas.microsoft.com/office/powerpoint/2010/main" val="3698249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b="1" dirty="0"/>
              <a:t>Area of activity</a:t>
            </a:r>
            <a:endParaRPr lang="de-DE" sz="4000" dirty="0"/>
          </a:p>
        </p:txBody>
      </p:sp>
      <p:sp>
        <p:nvSpPr>
          <p:cNvPr id="3" name="Inhaltsplatzhalter 2"/>
          <p:cNvSpPr>
            <a:spLocks noGrp="1"/>
          </p:cNvSpPr>
          <p:nvPr>
            <p:ph idx="1"/>
          </p:nvPr>
        </p:nvSpPr>
        <p:spPr>
          <a:xfrm>
            <a:off x="677334" y="1236616"/>
            <a:ext cx="9643705" cy="21530853"/>
          </a:xfrm>
        </p:spPr>
        <p:txBody>
          <a:bodyPr/>
          <a:lstStyle/>
          <a:p>
            <a:pPr lvl="0">
              <a:spcBef>
                <a:spcPts val="0"/>
              </a:spcBef>
              <a:buSzPct val="25000"/>
              <a:buNone/>
            </a:pPr>
            <a:r>
              <a:rPr lang="en-GB" sz="3600" dirty="0">
                <a:latin typeface="Arial" panose="020B0604020202020204" pitchFamily="34" charset="0"/>
                <a:cs typeface="Arial" panose="020B0604020202020204" pitchFamily="34" charset="0"/>
              </a:rPr>
              <a:t>Early detection of Forest fires</a:t>
            </a:r>
            <a:endParaRPr lang="en-US" sz="3600" b="1" dirty="0">
              <a:solidFill>
                <a:srgbClr val="000000"/>
              </a:solidFill>
              <a:latin typeface="Arial" panose="020B0604020202020204" pitchFamily="34" charset="0"/>
              <a:ea typeface="Arial"/>
              <a:cs typeface="Arial" panose="020B0604020202020204" pitchFamily="34" charset="0"/>
              <a:sym typeface="Arial"/>
            </a:endParaRPr>
          </a:p>
          <a:p>
            <a:pPr marL="0" indent="0">
              <a:buNone/>
            </a:pPr>
            <a:r>
              <a:rPr lang="en-GB" dirty="0"/>
              <a:t> </a:t>
            </a:r>
            <a:endParaRPr lang="de-DE" dirty="0"/>
          </a:p>
          <a:p>
            <a:pPr marL="0" indent="0">
              <a:buNone/>
            </a:pPr>
            <a:r>
              <a:rPr lang="en-GB" dirty="0">
                <a:solidFill>
                  <a:srgbClr val="92D050"/>
                </a:solidFill>
              </a:rPr>
              <a:t> </a:t>
            </a:r>
            <a:r>
              <a:rPr lang="en-GB" sz="3600" b="1" dirty="0">
                <a:solidFill>
                  <a:schemeClr val="accent1"/>
                </a:solidFill>
                <a:latin typeface="Arial" panose="020B0604020202020204" pitchFamily="34" charset="0"/>
                <a:cs typeface="Arial" panose="020B0604020202020204" pitchFamily="34" charset="0"/>
              </a:rPr>
              <a:t>Priority</a:t>
            </a:r>
          </a:p>
          <a:p>
            <a:pPr marL="0" indent="0">
              <a:buNone/>
            </a:pPr>
            <a:r>
              <a:rPr lang="en-GB" sz="2400" dirty="0"/>
              <a:t>Our system will help all Crisis Management Information Systems in Europe to develop and to implement different methodologies for initial stage warning, localization and organization of the firefighting teams and tactics to suppress the disaster.</a:t>
            </a:r>
          </a:p>
          <a:p>
            <a:pPr marL="0" indent="0">
              <a:buNone/>
            </a:pPr>
            <a:endParaRPr lang="de-DE" sz="3600" dirty="0"/>
          </a:p>
        </p:txBody>
      </p:sp>
      <p:sp>
        <p:nvSpPr>
          <p:cNvPr id="4" name="AutoShape 2" descr="https://www2005.hs-fulda.de/index.php?eID=tx_nawsecuredl&amp;u=460&amp;file=fileadmin/Intranet/CD-Handbuch/2_Logo/Als_GIFs/09_300dpi/RGB/Blatt/09b_Blatt_Kreis_nega_300dpi.gif&amp;t=1482859704&amp;hash=bfc40ec3362a4e01f0ba9e705e694acc"/>
          <p:cNvSpPr>
            <a:spLocks noChangeAspect="1" noChangeArrowheads="1"/>
          </p:cNvSpPr>
          <p:nvPr/>
        </p:nvSpPr>
        <p:spPr bwMode="auto">
          <a:xfrm>
            <a:off x="155575" y="-744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 name="Fußzeilenplatzhalter 10"/>
          <p:cNvSpPr>
            <a:spLocks noGrp="1"/>
          </p:cNvSpPr>
          <p:nvPr>
            <p:ph type="ftr" sz="quarter" idx="11"/>
          </p:nvPr>
        </p:nvSpPr>
        <p:spPr>
          <a:xfrm>
            <a:off x="677334" y="5815406"/>
            <a:ext cx="9323916" cy="1002040"/>
          </a:xfrm>
        </p:spPr>
        <p:txBody>
          <a:bodyPr/>
          <a:lstStyle/>
          <a:p>
            <a:endParaRPr lang="en-US" dirty="0"/>
          </a:p>
        </p:txBody>
      </p:sp>
      <p:sp>
        <p:nvSpPr>
          <p:cNvPr id="12" name="Datumsplatzhalter 11"/>
          <p:cNvSpPr>
            <a:spLocks noGrp="1"/>
          </p:cNvSpPr>
          <p:nvPr>
            <p:ph type="dt" sz="half" idx="10"/>
          </p:nvPr>
        </p:nvSpPr>
        <p:spPr>
          <a:xfrm>
            <a:off x="10738908" y="6131253"/>
            <a:ext cx="911939" cy="365125"/>
          </a:xfrm>
        </p:spPr>
        <p:txBody>
          <a:bodyPr/>
          <a:lstStyle/>
          <a:p>
            <a:fld id="{8A7EAE8D-F4ED-440A-B551-FC19865B9D61}" type="datetime1">
              <a:rPr lang="en-US" smtClean="0"/>
              <a:t>1/4/2017</a:t>
            </a:fld>
            <a:endParaRPr lang="en-US" dirty="0"/>
          </a:p>
        </p:txBody>
      </p:sp>
      <p:sp>
        <p:nvSpPr>
          <p:cNvPr id="13" name="Foliennummernplatzhalter 12"/>
          <p:cNvSpPr>
            <a:spLocks noGrp="1"/>
          </p:cNvSpPr>
          <p:nvPr>
            <p:ph type="sldNum" sz="quarter" idx="12"/>
          </p:nvPr>
        </p:nvSpPr>
        <p:spPr>
          <a:xfrm>
            <a:off x="11385377" y="6313815"/>
            <a:ext cx="683339" cy="365125"/>
          </a:xfrm>
        </p:spPr>
        <p:txBody>
          <a:bodyPr/>
          <a:lstStyle/>
          <a:p>
            <a:fld id="{D57F1E4F-1CFF-5643-939E-217C01CDF565}" type="slidenum">
              <a:rPr lang="en-US" smtClean="0"/>
              <a:pPr/>
              <a:t>5</a:t>
            </a:fld>
            <a:endParaRPr lang="en-US" dirty="0"/>
          </a:p>
        </p:txBody>
      </p:sp>
      <p:pic>
        <p:nvPicPr>
          <p:cNvPr id="15" name="Grafik 14"/>
          <p:cNvPicPr>
            <a:picLocks noChangeAspect="1"/>
          </p:cNvPicPr>
          <p:nvPr/>
        </p:nvPicPr>
        <p:blipFill>
          <a:blip r:embed="rId2"/>
          <a:stretch>
            <a:fillRect/>
          </a:stretch>
        </p:blipFill>
        <p:spPr>
          <a:xfrm>
            <a:off x="9969233" y="5376573"/>
            <a:ext cx="2222767" cy="1481427"/>
          </a:xfrm>
          <a:prstGeom prst="rect">
            <a:avLst/>
          </a:prstGeom>
        </p:spPr>
      </p:pic>
      <p:pic>
        <p:nvPicPr>
          <p:cNvPr id="14" name="Grafik 13"/>
          <p:cNvPicPr>
            <a:picLocks noChangeAspect="1"/>
          </p:cNvPicPr>
          <p:nvPr/>
        </p:nvPicPr>
        <p:blipFill>
          <a:blip r:embed="rId3"/>
          <a:stretch>
            <a:fillRect/>
          </a:stretch>
        </p:blipFill>
        <p:spPr>
          <a:xfrm flipH="1">
            <a:off x="746248" y="6096000"/>
            <a:ext cx="762000" cy="762000"/>
          </a:xfrm>
          <a:prstGeom prst="rect">
            <a:avLst/>
          </a:prstGeom>
        </p:spPr>
      </p:pic>
      <p:pic>
        <p:nvPicPr>
          <p:cNvPr id="16" name="Picture 8" descr="&amp;Icy;&amp;zcy;&amp;vcy;&amp;iecy;&amp;scy;&amp;tcy;&amp;ucy;&amp;vcy;&amp;acy;&amp;njcy;&amp;iecy; &amp;zcy;&amp;acy; &amp;pcy;&amp;rcy;&amp;ocy;&amp;dcy;&amp;ocy;&amp;lcy;&amp;zhcy;&amp;ucy;&amp;vcy;&amp;acy;&amp;njcy;&amp;iecy; &amp;ncy;&amp;acy; &amp;rcy;&amp;ocy;&amp;kcy;&amp;ocy;&amp;tcy; &amp;zcy;&amp;acy; &amp;pcy;&amp;rcy;&amp;icy;&amp;jsercy;&amp;acy;&amp;vcy;&amp;ucy;&amp;vcy;&amp;acy;&amp;njcy;&amp;iecy; &amp;ncy;&amp;acy; &amp;zcy;&amp;acy;&amp;icy;&amp;ncy;&amp;tcy;&amp;iecy;&amp;rcy;&amp;iecy;&amp;scy;&amp;icy;&amp;rcy;&amp;acy;&amp;ncy;&amp;icy;&amp;tcy;&amp;iecy; &amp;kcy;&amp;acy;&amp;ncy;&amp;dcy;&amp;icy;&amp;dcy;&amp;acy;&amp;tcy;&amp;icy; &amp;zcy;&amp;acy; &amp;ucy;&amp;pcy;&amp;icy;&amp;scy; &amp;ncy;&amp;acy; &amp;scy;&amp;tcy;&amp;rcy;&amp;ucy;&amp;chcy;&amp;ncy;&amp;ocy; &amp;ocy;&amp;scy;&amp;pcy;&amp;ocy;&amp;scy;&amp;ocy;&amp;bcy;&amp;ucy;&amp;vcy;&amp;acy;&amp;njcy;&amp;iecy; &amp;icy; &amp;ucy;&amp;scy;&amp;ocy;&amp;vcy;&amp;rcy;&amp;shcy;&amp;ucy;&amp;vcy;&amp;acy;&amp;njcy;&amp;iecy; &amp;zcy;&amp;acy; &amp;rcy;&amp;ocy;&amp;dcy;&amp;ocy;&amp;tcy; &amp;acy;&amp;vcy;&amp;icy;&amp;jsercy;&amp;acy;&amp;tscy;&amp;icy;&amp;jsercy;&amp;acy; &amp;ncy;&amp;acy; &amp;Vcy;&amp;ocy;&amp;iecy;&amp;ncy;&amp;acy;&amp;tcy;&amp;acy; &amp;acy;&amp;kcy;&amp;acy;&amp;dcy;&amp;iecy;&amp;mcy;&amp;icy;&amp;jsercy;&amp;acy; „&amp;Gcy;&amp;iecy;&amp;ncy;&amp;iecy;&amp;rcy;&amp;acy;&amp;lcy; &amp;Mcy;&amp;icy;&amp;khcy;&amp;acy;&amp;icy;&amp;lcy;&amp;ocy; &amp;Acy;&amp;pcy;&amp;ocy;&amp;scy;&amp;tcy;&amp;ocy;&amp;lcy;&amp;scy;&amp;kcy;&amp;icy;“ – &amp;Scy;&amp;kcy;&amp;ocy;&amp;pcy;&amp;jsercy;&amp;ie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2627" y="6212285"/>
            <a:ext cx="762000" cy="64571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InterConsult Bulgaria (ICB)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5959" y="6312606"/>
            <a:ext cx="694265" cy="48212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amp;Rcy;&amp;acy;&amp;scy;&amp;tcy;&amp;iecy; &amp;ncy;&amp;ocy; &amp;ncy;&amp;iecy; &amp;scy;&amp;tcy;&amp;acy;&amp;rcy;&amp;iecy;&amp;iecy;"/>
          <p:cNvPicPr>
            <a:picLocks noChangeAspect="1" noChangeArrowheads="1"/>
          </p:cNvPicPr>
          <p:nvPr/>
        </p:nvPicPr>
        <p:blipFill>
          <a:blip r:embed="rId6">
            <a:extLst>
              <a:ext uri="{BEBA8EAE-BF5A-486C-A8C5-ECC9F3942E4B}">
                <a14:imgProps xmlns:a14="http://schemas.microsoft.com/office/drawing/2010/main">
                  <a14:imgLayer r:embed="rId7">
                    <a14:imgEffect>
                      <a14:artisticMarker/>
                    </a14:imgEffect>
                  </a14:imgLayer>
                </a14:imgProps>
              </a:ext>
              <a:ext uri="{28A0092B-C50C-407E-A947-70E740481C1C}">
                <a14:useLocalDpi xmlns:a14="http://schemas.microsoft.com/office/drawing/2010/main" val="0"/>
              </a:ext>
            </a:extLst>
          </a:blip>
          <a:srcRect/>
          <a:stretch>
            <a:fillRect/>
          </a:stretch>
        </p:blipFill>
        <p:spPr bwMode="auto">
          <a:xfrm>
            <a:off x="4902344" y="6005487"/>
            <a:ext cx="761364" cy="1096365"/>
          </a:xfrm>
          <a:prstGeom prst="rect">
            <a:avLst/>
          </a:prstGeom>
          <a:noFill/>
          <a:extLst>
            <a:ext uri="{909E8E84-426E-40DD-AFC4-6F175D3DCCD1}">
              <a14:hiddenFill xmlns:a14="http://schemas.microsoft.com/office/drawing/2010/main">
                <a:solidFill>
                  <a:srgbClr val="FFFFFF"/>
                </a:solidFill>
              </a14:hiddenFill>
            </a:ext>
          </a:extLst>
        </p:spPr>
      </p:pic>
      <p:pic>
        <p:nvPicPr>
          <p:cNvPr id="19" name="Grafik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31831" y="6372070"/>
            <a:ext cx="1246924" cy="363203"/>
          </a:xfrm>
          <a:prstGeom prst="rect">
            <a:avLst/>
          </a:prstGeom>
        </p:spPr>
      </p:pic>
    </p:spTree>
    <p:extLst>
      <p:ext uri="{BB962C8B-B14F-4D97-AF65-F5344CB8AC3E}">
        <p14:creationId xmlns:p14="http://schemas.microsoft.com/office/powerpoint/2010/main" val="13795776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b="1" dirty="0"/>
              <a:t>Summary</a:t>
            </a:r>
            <a:endParaRPr lang="de-DE" sz="4000" dirty="0"/>
          </a:p>
        </p:txBody>
      </p:sp>
      <p:sp>
        <p:nvSpPr>
          <p:cNvPr id="3" name="Inhaltsplatzhalter 2"/>
          <p:cNvSpPr>
            <a:spLocks noGrp="1"/>
          </p:cNvSpPr>
          <p:nvPr>
            <p:ph idx="1"/>
          </p:nvPr>
        </p:nvSpPr>
        <p:spPr>
          <a:xfrm>
            <a:off x="554050" y="1114698"/>
            <a:ext cx="9643705" cy="21652772"/>
          </a:xfrm>
        </p:spPr>
        <p:txBody>
          <a:bodyPr/>
          <a:lstStyle/>
          <a:p>
            <a:r>
              <a:rPr lang="en-GB" sz="2400" dirty="0"/>
              <a:t>Early detection systems of forest fires that integrates sensor networks and mobile (drone) technologies for data collection and acquisition of those data at existing Crisis Management Information Systems (CMIS).</a:t>
            </a:r>
          </a:p>
          <a:p>
            <a:r>
              <a:rPr lang="en-GB" sz="2400" dirty="0"/>
              <a:t> The mobile (drone) technologies will allow covering much larger areas in order to </a:t>
            </a:r>
            <a:r>
              <a:rPr lang="en-US" sz="2400" dirty="0"/>
              <a:t>raise the percentage of </a:t>
            </a:r>
            <a:r>
              <a:rPr lang="en-GB" sz="2400" dirty="0"/>
              <a:t>forest fires </a:t>
            </a:r>
            <a:r>
              <a:rPr lang="en-US" sz="2400" dirty="0"/>
              <a:t>detections </a:t>
            </a:r>
            <a:r>
              <a:rPr lang="en-GB" sz="2400" dirty="0"/>
              <a:t>in area of particular importance, to </a:t>
            </a:r>
            <a:r>
              <a:rPr lang="en-US" sz="2400" dirty="0"/>
              <a:t>monitor area with high fire weather index</a:t>
            </a:r>
            <a:r>
              <a:rPr lang="mk-MK" sz="2400" dirty="0"/>
              <a:t>, </a:t>
            </a:r>
            <a:r>
              <a:rPr lang="en-US" sz="2400" dirty="0"/>
              <a:t>and to monitor areas already affected by forest fires.</a:t>
            </a:r>
            <a:r>
              <a:rPr lang="en-GB" sz="2400" dirty="0"/>
              <a:t> </a:t>
            </a:r>
          </a:p>
          <a:p>
            <a:r>
              <a:rPr lang="en-GB" sz="2400" dirty="0"/>
              <a:t>Although initially implemented in our test bed in </a:t>
            </a:r>
            <a:r>
              <a:rPr lang="en-US" sz="2400" dirty="0" err="1"/>
              <a:t>fYR</a:t>
            </a:r>
            <a:r>
              <a:rPr lang="en-US" sz="2400" dirty="0"/>
              <a:t> of </a:t>
            </a:r>
            <a:r>
              <a:rPr lang="en-GB" sz="2400" dirty="0"/>
              <a:t>Macedonia and in our end-users, e.g. Bulgarian Ministry of Interior, our system </a:t>
            </a:r>
            <a:r>
              <a:rPr lang="en-US" sz="2400" dirty="0"/>
              <a:t>will be</a:t>
            </a:r>
            <a:r>
              <a:rPr lang="en-GB" sz="2400" dirty="0"/>
              <a:t> open to all European countries. </a:t>
            </a:r>
            <a:endParaRPr lang="en-GB" sz="3600" dirty="0"/>
          </a:p>
        </p:txBody>
      </p:sp>
      <p:sp>
        <p:nvSpPr>
          <p:cNvPr id="4" name="AutoShape 2" descr="https://www2005.hs-fulda.de/index.php?eID=tx_nawsecuredl&amp;u=460&amp;file=fileadmin/Intranet/CD-Handbuch/2_Logo/Als_GIFs/09_300dpi/RGB/Blatt/09b_Blatt_Kreis_nega_300dpi.gif&amp;t=1482859704&amp;hash=bfc40ec3362a4e01f0ba9e705e694acc"/>
          <p:cNvSpPr>
            <a:spLocks noChangeAspect="1" noChangeArrowheads="1"/>
          </p:cNvSpPr>
          <p:nvPr/>
        </p:nvSpPr>
        <p:spPr bwMode="auto">
          <a:xfrm>
            <a:off x="155575" y="-744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 name="Fußzeilenplatzhalter 10"/>
          <p:cNvSpPr>
            <a:spLocks noGrp="1"/>
          </p:cNvSpPr>
          <p:nvPr>
            <p:ph type="ftr" sz="quarter" idx="11"/>
          </p:nvPr>
        </p:nvSpPr>
        <p:spPr>
          <a:xfrm>
            <a:off x="677334" y="5815406"/>
            <a:ext cx="9323916" cy="1002040"/>
          </a:xfrm>
        </p:spPr>
        <p:txBody>
          <a:bodyPr/>
          <a:lstStyle/>
          <a:p>
            <a:endParaRPr lang="en-US" dirty="0"/>
          </a:p>
        </p:txBody>
      </p:sp>
      <p:sp>
        <p:nvSpPr>
          <p:cNvPr id="12" name="Datumsplatzhalter 11"/>
          <p:cNvSpPr>
            <a:spLocks noGrp="1"/>
          </p:cNvSpPr>
          <p:nvPr>
            <p:ph type="dt" sz="half" idx="10"/>
          </p:nvPr>
        </p:nvSpPr>
        <p:spPr>
          <a:xfrm>
            <a:off x="10738908" y="6131253"/>
            <a:ext cx="911939" cy="365125"/>
          </a:xfrm>
        </p:spPr>
        <p:txBody>
          <a:bodyPr/>
          <a:lstStyle/>
          <a:p>
            <a:fld id="{8A7EAE8D-F4ED-440A-B551-FC19865B9D61}" type="datetime1">
              <a:rPr lang="en-US" smtClean="0"/>
              <a:t>1/4/2017</a:t>
            </a:fld>
            <a:endParaRPr lang="en-US" dirty="0"/>
          </a:p>
        </p:txBody>
      </p:sp>
      <p:sp>
        <p:nvSpPr>
          <p:cNvPr id="13" name="Foliennummernplatzhalter 12"/>
          <p:cNvSpPr>
            <a:spLocks noGrp="1"/>
          </p:cNvSpPr>
          <p:nvPr>
            <p:ph type="sldNum" sz="quarter" idx="12"/>
          </p:nvPr>
        </p:nvSpPr>
        <p:spPr>
          <a:xfrm>
            <a:off x="11385377" y="6313815"/>
            <a:ext cx="683339" cy="365125"/>
          </a:xfrm>
        </p:spPr>
        <p:txBody>
          <a:bodyPr/>
          <a:lstStyle/>
          <a:p>
            <a:fld id="{D57F1E4F-1CFF-5643-939E-217C01CDF565}" type="slidenum">
              <a:rPr lang="en-US" smtClean="0"/>
              <a:pPr/>
              <a:t>6</a:t>
            </a:fld>
            <a:endParaRPr lang="en-US" dirty="0"/>
          </a:p>
        </p:txBody>
      </p:sp>
      <p:pic>
        <p:nvPicPr>
          <p:cNvPr id="15" name="Grafik 14"/>
          <p:cNvPicPr>
            <a:picLocks noChangeAspect="1"/>
          </p:cNvPicPr>
          <p:nvPr/>
        </p:nvPicPr>
        <p:blipFill>
          <a:blip r:embed="rId2"/>
          <a:stretch>
            <a:fillRect/>
          </a:stretch>
        </p:blipFill>
        <p:spPr>
          <a:xfrm>
            <a:off x="9969233" y="5376573"/>
            <a:ext cx="2222767" cy="1481427"/>
          </a:xfrm>
          <a:prstGeom prst="rect">
            <a:avLst/>
          </a:prstGeom>
        </p:spPr>
      </p:pic>
      <p:pic>
        <p:nvPicPr>
          <p:cNvPr id="14" name="Grafik 13"/>
          <p:cNvPicPr>
            <a:picLocks noChangeAspect="1"/>
          </p:cNvPicPr>
          <p:nvPr/>
        </p:nvPicPr>
        <p:blipFill>
          <a:blip r:embed="rId3"/>
          <a:stretch>
            <a:fillRect/>
          </a:stretch>
        </p:blipFill>
        <p:spPr>
          <a:xfrm flipH="1">
            <a:off x="746248" y="6096000"/>
            <a:ext cx="762000" cy="762000"/>
          </a:xfrm>
          <a:prstGeom prst="rect">
            <a:avLst/>
          </a:prstGeom>
        </p:spPr>
      </p:pic>
      <p:pic>
        <p:nvPicPr>
          <p:cNvPr id="16" name="Picture 8" descr="&amp;Icy;&amp;zcy;&amp;vcy;&amp;iecy;&amp;scy;&amp;tcy;&amp;ucy;&amp;vcy;&amp;acy;&amp;njcy;&amp;iecy; &amp;zcy;&amp;acy; &amp;pcy;&amp;rcy;&amp;ocy;&amp;dcy;&amp;ocy;&amp;lcy;&amp;zhcy;&amp;ucy;&amp;vcy;&amp;acy;&amp;njcy;&amp;iecy; &amp;ncy;&amp;acy; &amp;rcy;&amp;ocy;&amp;kcy;&amp;ocy;&amp;tcy; &amp;zcy;&amp;acy; &amp;pcy;&amp;rcy;&amp;icy;&amp;jsercy;&amp;acy;&amp;vcy;&amp;ucy;&amp;vcy;&amp;acy;&amp;njcy;&amp;iecy; &amp;ncy;&amp;acy; &amp;zcy;&amp;acy;&amp;icy;&amp;ncy;&amp;tcy;&amp;iecy;&amp;rcy;&amp;iecy;&amp;scy;&amp;icy;&amp;rcy;&amp;acy;&amp;ncy;&amp;icy;&amp;tcy;&amp;iecy; &amp;kcy;&amp;acy;&amp;ncy;&amp;dcy;&amp;icy;&amp;dcy;&amp;acy;&amp;tcy;&amp;icy; &amp;zcy;&amp;acy; &amp;ucy;&amp;pcy;&amp;icy;&amp;scy; &amp;ncy;&amp;acy; &amp;scy;&amp;tcy;&amp;rcy;&amp;ucy;&amp;chcy;&amp;ncy;&amp;ocy; &amp;ocy;&amp;scy;&amp;pcy;&amp;ocy;&amp;scy;&amp;ocy;&amp;bcy;&amp;ucy;&amp;vcy;&amp;acy;&amp;njcy;&amp;iecy; &amp;icy; &amp;ucy;&amp;scy;&amp;ocy;&amp;vcy;&amp;rcy;&amp;shcy;&amp;ucy;&amp;vcy;&amp;acy;&amp;njcy;&amp;iecy; &amp;zcy;&amp;acy; &amp;rcy;&amp;ocy;&amp;dcy;&amp;ocy;&amp;tcy; &amp;acy;&amp;vcy;&amp;icy;&amp;jsercy;&amp;acy;&amp;tscy;&amp;icy;&amp;jsercy;&amp;acy; &amp;ncy;&amp;acy; &amp;Vcy;&amp;ocy;&amp;iecy;&amp;ncy;&amp;acy;&amp;tcy;&amp;acy; &amp;acy;&amp;kcy;&amp;acy;&amp;dcy;&amp;iecy;&amp;mcy;&amp;icy;&amp;jsercy;&amp;acy; „&amp;Gcy;&amp;iecy;&amp;ncy;&amp;iecy;&amp;rcy;&amp;acy;&amp;lcy; &amp;Mcy;&amp;icy;&amp;khcy;&amp;acy;&amp;icy;&amp;lcy;&amp;ocy; &amp;Acy;&amp;pcy;&amp;ocy;&amp;scy;&amp;tcy;&amp;ocy;&amp;lcy;&amp;scy;&amp;kcy;&amp;icy;“ – &amp;Scy;&amp;kcy;&amp;ocy;&amp;pcy;&amp;jsercy;&amp;ie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2627" y="6212285"/>
            <a:ext cx="762000" cy="64571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InterConsult Bulgaria (ICB)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5959" y="6312606"/>
            <a:ext cx="694265" cy="48212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amp;Rcy;&amp;acy;&amp;scy;&amp;tcy;&amp;iecy; &amp;ncy;&amp;ocy; &amp;ncy;&amp;iecy; &amp;scy;&amp;tcy;&amp;acy;&amp;rcy;&amp;iecy;&amp;iecy;"/>
          <p:cNvPicPr>
            <a:picLocks noChangeAspect="1" noChangeArrowheads="1"/>
          </p:cNvPicPr>
          <p:nvPr/>
        </p:nvPicPr>
        <p:blipFill>
          <a:blip r:embed="rId6">
            <a:extLst>
              <a:ext uri="{BEBA8EAE-BF5A-486C-A8C5-ECC9F3942E4B}">
                <a14:imgProps xmlns:a14="http://schemas.microsoft.com/office/drawing/2010/main">
                  <a14:imgLayer r:embed="rId7">
                    <a14:imgEffect>
                      <a14:artisticMarker/>
                    </a14:imgEffect>
                  </a14:imgLayer>
                </a14:imgProps>
              </a:ext>
              <a:ext uri="{28A0092B-C50C-407E-A947-70E740481C1C}">
                <a14:useLocalDpi xmlns:a14="http://schemas.microsoft.com/office/drawing/2010/main" val="0"/>
              </a:ext>
            </a:extLst>
          </a:blip>
          <a:srcRect/>
          <a:stretch>
            <a:fillRect/>
          </a:stretch>
        </p:blipFill>
        <p:spPr bwMode="auto">
          <a:xfrm>
            <a:off x="4902344" y="6005487"/>
            <a:ext cx="761364" cy="1096365"/>
          </a:xfrm>
          <a:prstGeom prst="rect">
            <a:avLst/>
          </a:prstGeom>
          <a:noFill/>
          <a:extLst>
            <a:ext uri="{909E8E84-426E-40DD-AFC4-6F175D3DCCD1}">
              <a14:hiddenFill xmlns:a14="http://schemas.microsoft.com/office/drawing/2010/main">
                <a:solidFill>
                  <a:srgbClr val="FFFFFF"/>
                </a:solidFill>
              </a14:hiddenFill>
            </a:ext>
          </a:extLst>
        </p:spPr>
      </p:pic>
      <p:pic>
        <p:nvPicPr>
          <p:cNvPr id="19" name="Grafik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31831" y="6372070"/>
            <a:ext cx="1246924" cy="363203"/>
          </a:xfrm>
          <a:prstGeom prst="rect">
            <a:avLst/>
          </a:prstGeom>
        </p:spPr>
      </p:pic>
    </p:spTree>
    <p:extLst>
      <p:ext uri="{BB962C8B-B14F-4D97-AF65-F5344CB8AC3E}">
        <p14:creationId xmlns:p14="http://schemas.microsoft.com/office/powerpoint/2010/main" val="8867835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37902"/>
            <a:ext cx="8596668" cy="1320800"/>
          </a:xfrm>
        </p:spPr>
        <p:txBody>
          <a:bodyPr/>
          <a:lstStyle/>
          <a:p>
            <a:r>
              <a:rPr lang="it-IT" b="1" dirty="0">
                <a:solidFill>
                  <a:srgbClr val="98D208"/>
                </a:solidFill>
                <a:latin typeface="Arimo"/>
                <a:ea typeface="Arimo"/>
                <a:cs typeface="Arimo"/>
                <a:sym typeface="Arimo"/>
              </a:rPr>
              <a:t>Deliverables and deadlines</a:t>
            </a:r>
            <a:endParaRPr lang="bg-BG" dirty="0"/>
          </a:p>
        </p:txBody>
      </p:sp>
      <p:sp>
        <p:nvSpPr>
          <p:cNvPr id="3" name="Content Placeholder 2"/>
          <p:cNvSpPr>
            <a:spLocks noGrp="1"/>
          </p:cNvSpPr>
          <p:nvPr>
            <p:ph idx="1"/>
          </p:nvPr>
        </p:nvSpPr>
        <p:spPr>
          <a:xfrm>
            <a:off x="258233" y="771525"/>
            <a:ext cx="11514667" cy="5233962"/>
          </a:xfrm>
        </p:spPr>
        <p:txBody>
          <a:bodyPr>
            <a:noAutofit/>
          </a:bodyPr>
          <a:lstStyle/>
          <a:p>
            <a:r>
              <a:rPr lang="en-US" sz="2000" b="1" dirty="0">
                <a:latin typeface="Arial" panose="020B0604020202020204" pitchFamily="34" charset="0"/>
                <a:cs typeface="Arial" panose="020B0604020202020204" pitchFamily="34" charset="0"/>
              </a:rPr>
              <a:t>A. MANAGEMENT AND REPORTING TO THE COMMISSION, M1 - M24</a:t>
            </a:r>
          </a:p>
          <a:p>
            <a:pPr lvl="1">
              <a:spcBef>
                <a:spcPts val="200"/>
              </a:spcBef>
            </a:pPr>
            <a:r>
              <a:rPr lang="en-US" sz="2000" dirty="0">
                <a:latin typeface="Arial" panose="020B0604020202020204" pitchFamily="34" charset="0"/>
                <a:cs typeface="Arial" panose="020B0604020202020204" pitchFamily="34" charset="0"/>
              </a:rPr>
              <a:t>A.1. Management and Coordination</a:t>
            </a:r>
            <a:endParaRPr lang="bg-BG" sz="2000" dirty="0">
              <a:latin typeface="Arial" panose="020B0604020202020204" pitchFamily="34" charset="0"/>
              <a:cs typeface="Arial" panose="020B0604020202020204" pitchFamily="34" charset="0"/>
            </a:endParaRPr>
          </a:p>
          <a:p>
            <a:pPr lvl="1">
              <a:spcBef>
                <a:spcPts val="200"/>
              </a:spcBef>
            </a:pPr>
            <a:r>
              <a:rPr lang="en-US" sz="2000" dirty="0">
                <a:latin typeface="Arial" panose="020B0604020202020204" pitchFamily="34" charset="0"/>
                <a:cs typeface="Arial" panose="020B0604020202020204" pitchFamily="34" charset="0"/>
              </a:rPr>
              <a:t>A.2. Financial Management</a:t>
            </a:r>
            <a:endParaRPr lang="bg-BG" sz="2000" dirty="0">
              <a:latin typeface="Arial" panose="020B0604020202020204" pitchFamily="34" charset="0"/>
              <a:cs typeface="Arial" panose="020B0604020202020204" pitchFamily="34" charset="0"/>
            </a:endParaRPr>
          </a:p>
          <a:p>
            <a:pPr lvl="1">
              <a:spcBef>
                <a:spcPts val="200"/>
              </a:spcBef>
            </a:pPr>
            <a:r>
              <a:rPr lang="en-US" sz="2000" dirty="0">
                <a:latin typeface="Arial" panose="020B0604020202020204" pitchFamily="34" charset="0"/>
                <a:cs typeface="Arial" panose="020B0604020202020204" pitchFamily="34" charset="0"/>
              </a:rPr>
              <a:t>A.3. Evaluation and feedbacks</a:t>
            </a:r>
            <a:endParaRPr lang="bg-BG" sz="2000" dirty="0">
              <a:latin typeface="Arial" panose="020B0604020202020204" pitchFamily="34" charset="0"/>
              <a:ea typeface="Times New Roman" panose="02020603050405020304" pitchFamily="18" charset="0"/>
              <a:cs typeface="Arial" panose="020B0604020202020204" pitchFamily="34" charset="0"/>
            </a:endParaRPr>
          </a:p>
          <a:p>
            <a:r>
              <a:rPr lang="en-US" sz="2000" b="1" dirty="0">
                <a:latin typeface="Arial" panose="020B0604020202020204" pitchFamily="34" charset="0"/>
                <a:cs typeface="Arial" panose="020B0604020202020204" pitchFamily="34" charset="0"/>
              </a:rPr>
              <a:t>B. PUBLICITY, M1 - M24</a:t>
            </a:r>
          </a:p>
          <a:p>
            <a:pPr lvl="1">
              <a:spcBef>
                <a:spcPts val="200"/>
              </a:spcBef>
            </a:pPr>
            <a:r>
              <a:rPr lang="en-US" sz="2000" dirty="0">
                <a:latin typeface="Arial" panose="020B0604020202020204" pitchFamily="34" charset="0"/>
                <a:cs typeface="Arial" panose="020B0604020202020204" pitchFamily="34" charset="0"/>
              </a:rPr>
              <a:t>B.1. Preparation of publicity material, establishing a web-site</a:t>
            </a:r>
            <a:endParaRPr lang="bg-BG" sz="2000" dirty="0">
              <a:latin typeface="Arial" panose="020B0604020202020204" pitchFamily="34" charset="0"/>
              <a:cs typeface="Arial" panose="020B0604020202020204" pitchFamily="34" charset="0"/>
            </a:endParaRPr>
          </a:p>
          <a:p>
            <a:pPr lvl="1">
              <a:spcBef>
                <a:spcPts val="200"/>
              </a:spcBef>
            </a:pPr>
            <a:r>
              <a:rPr lang="en-US" sz="2000" dirty="0">
                <a:latin typeface="Arial" panose="020B0604020202020204" pitchFamily="34" charset="0"/>
                <a:cs typeface="Arial" panose="020B0604020202020204" pitchFamily="34" charset="0"/>
              </a:rPr>
              <a:t>B.2. Dissemination events and workshops</a:t>
            </a:r>
            <a:endParaRPr lang="bg-BG" sz="2000" dirty="0">
              <a:latin typeface="Arial" panose="020B0604020202020204" pitchFamily="34" charset="0"/>
              <a:cs typeface="Arial" panose="020B0604020202020204" pitchFamily="34" charset="0"/>
            </a:endParaRPr>
          </a:p>
          <a:p>
            <a:pPr lvl="1">
              <a:spcBef>
                <a:spcPts val="200"/>
              </a:spcBef>
            </a:pPr>
            <a:r>
              <a:rPr lang="en-US" sz="2000" dirty="0">
                <a:latin typeface="Arial" panose="020B0604020202020204" pitchFamily="34" charset="0"/>
                <a:cs typeface="Arial" panose="020B0604020202020204" pitchFamily="34" charset="0"/>
              </a:rPr>
              <a:t>B.3. Advocating and Networking - at both bilateral and regional </a:t>
            </a:r>
            <a:r>
              <a:rPr lang="en-US" sz="2000" dirty="0" smtClean="0">
                <a:latin typeface="Arial" panose="020B0604020202020204" pitchFamily="34" charset="0"/>
                <a:cs typeface="Arial" panose="020B0604020202020204" pitchFamily="34" charset="0"/>
              </a:rPr>
              <a:t>levels</a:t>
            </a:r>
            <a:endParaRPr lang="en-US" sz="2000"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8D2870F9-7890-41C1-99AE-66A210E72A8F}" type="datetime1">
              <a:rPr lang="en-US" smtClean="0"/>
              <a:t>1/4/2017</a:t>
            </a:fld>
            <a:endParaRPr lang="en-US"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8" name="Grafik 13"/>
          <p:cNvPicPr>
            <a:picLocks noChangeAspect="1"/>
          </p:cNvPicPr>
          <p:nvPr/>
        </p:nvPicPr>
        <p:blipFill>
          <a:blip r:embed="rId2"/>
          <a:stretch>
            <a:fillRect/>
          </a:stretch>
        </p:blipFill>
        <p:spPr>
          <a:xfrm flipH="1">
            <a:off x="746248" y="6096000"/>
            <a:ext cx="762000" cy="762000"/>
          </a:xfrm>
          <a:prstGeom prst="rect">
            <a:avLst/>
          </a:prstGeom>
        </p:spPr>
      </p:pic>
      <p:pic>
        <p:nvPicPr>
          <p:cNvPr id="9" name="Picture 8" descr="&amp;Icy;&amp;zcy;&amp;vcy;&amp;iecy;&amp;scy;&amp;tcy;&amp;ucy;&amp;vcy;&amp;acy;&amp;njcy;&amp;iecy; &amp;zcy;&amp;acy; &amp;pcy;&amp;rcy;&amp;ocy;&amp;dcy;&amp;ocy;&amp;lcy;&amp;zhcy;&amp;ucy;&amp;vcy;&amp;acy;&amp;njcy;&amp;iecy; &amp;ncy;&amp;acy; &amp;rcy;&amp;ocy;&amp;kcy;&amp;ocy;&amp;tcy; &amp;zcy;&amp;acy; &amp;pcy;&amp;rcy;&amp;icy;&amp;jsercy;&amp;acy;&amp;vcy;&amp;ucy;&amp;vcy;&amp;acy;&amp;njcy;&amp;iecy; &amp;ncy;&amp;acy; &amp;zcy;&amp;acy;&amp;icy;&amp;ncy;&amp;tcy;&amp;iecy;&amp;rcy;&amp;iecy;&amp;scy;&amp;icy;&amp;rcy;&amp;acy;&amp;ncy;&amp;icy;&amp;tcy;&amp;iecy; &amp;kcy;&amp;acy;&amp;ncy;&amp;dcy;&amp;icy;&amp;dcy;&amp;acy;&amp;tcy;&amp;icy; &amp;zcy;&amp;acy; &amp;ucy;&amp;pcy;&amp;icy;&amp;scy; &amp;ncy;&amp;acy; &amp;scy;&amp;tcy;&amp;rcy;&amp;ucy;&amp;chcy;&amp;ncy;&amp;ocy; &amp;ocy;&amp;scy;&amp;pcy;&amp;ocy;&amp;scy;&amp;ocy;&amp;bcy;&amp;ucy;&amp;vcy;&amp;acy;&amp;njcy;&amp;iecy; &amp;icy; &amp;ucy;&amp;scy;&amp;ocy;&amp;vcy;&amp;rcy;&amp;shcy;&amp;ucy;&amp;vcy;&amp;acy;&amp;njcy;&amp;iecy; &amp;zcy;&amp;acy; &amp;rcy;&amp;ocy;&amp;dcy;&amp;ocy;&amp;tcy; &amp;acy;&amp;vcy;&amp;icy;&amp;jsercy;&amp;acy;&amp;tscy;&amp;icy;&amp;jsercy;&amp;acy; &amp;ncy;&amp;acy; &amp;Vcy;&amp;ocy;&amp;iecy;&amp;ncy;&amp;acy;&amp;tcy;&amp;acy; &amp;acy;&amp;kcy;&amp;acy;&amp;dcy;&amp;iecy;&amp;mcy;&amp;icy;&amp;jsercy;&amp;acy; „&amp;Gcy;&amp;iecy;&amp;ncy;&amp;iecy;&amp;rcy;&amp;acy;&amp;lcy; &amp;Mcy;&amp;icy;&amp;khcy;&amp;acy;&amp;icy;&amp;lcy;&amp;ocy; &amp;Acy;&amp;pcy;&amp;ocy;&amp;scy;&amp;tcy;&amp;ocy;&amp;lcy;&amp;scy;&amp;kcy;&amp;icy;“ – &amp;Scy;&amp;kcy;&amp;ocy;&amp;pcy;&amp;jsercy;&amp;ie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2627" y="6212285"/>
            <a:ext cx="762000" cy="64571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InterConsult Bulgaria (ICB)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5959" y="6312606"/>
            <a:ext cx="694265" cy="48212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amp;Rcy;&amp;acy;&amp;scy;&amp;tcy;&amp;iecy; &amp;ncy;&amp;ocy; &amp;ncy;&amp;iecy; &amp;scy;&amp;tcy;&amp;acy;&amp;rcy;&amp;iecy;&amp;iecy;"/>
          <p:cNvPicPr>
            <a:picLocks noChangeAspect="1" noChangeArrowheads="1"/>
          </p:cNvPicPr>
          <p:nvPr/>
        </p:nvPicPr>
        <p:blipFill>
          <a:blip r:embed="rId5">
            <a:extLst>
              <a:ext uri="{BEBA8EAE-BF5A-486C-A8C5-ECC9F3942E4B}">
                <a14:imgProps xmlns:a14="http://schemas.microsoft.com/office/drawing/2010/main">
                  <a14:imgLayer r:embed="rId6">
                    <a14:imgEffect>
                      <a14:artisticMarker/>
                    </a14:imgEffect>
                  </a14:imgLayer>
                </a14:imgProps>
              </a:ext>
              <a:ext uri="{28A0092B-C50C-407E-A947-70E740481C1C}">
                <a14:useLocalDpi xmlns:a14="http://schemas.microsoft.com/office/drawing/2010/main" val="0"/>
              </a:ext>
            </a:extLst>
          </a:blip>
          <a:srcRect/>
          <a:stretch>
            <a:fillRect/>
          </a:stretch>
        </p:blipFill>
        <p:spPr bwMode="auto">
          <a:xfrm>
            <a:off x="4902344" y="6005487"/>
            <a:ext cx="761364" cy="1096365"/>
          </a:xfrm>
          <a:prstGeom prst="rect">
            <a:avLst/>
          </a:prstGeom>
          <a:noFill/>
          <a:extLst>
            <a:ext uri="{909E8E84-426E-40DD-AFC4-6F175D3DCCD1}">
              <a14:hiddenFill xmlns:a14="http://schemas.microsoft.com/office/drawing/2010/main">
                <a:solidFill>
                  <a:srgbClr val="FFFFFF"/>
                </a:solidFill>
              </a14:hiddenFill>
            </a:ext>
          </a:extLst>
        </p:spPr>
      </p:pic>
      <p:pic>
        <p:nvPicPr>
          <p:cNvPr id="12" name="Grafik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31831" y="6372070"/>
            <a:ext cx="1246924" cy="363203"/>
          </a:xfrm>
          <a:prstGeom prst="rect">
            <a:avLst/>
          </a:prstGeom>
        </p:spPr>
      </p:pic>
      <p:pic>
        <p:nvPicPr>
          <p:cNvPr id="13" name="Grafik 14"/>
          <p:cNvPicPr>
            <a:picLocks noChangeAspect="1"/>
          </p:cNvPicPr>
          <p:nvPr/>
        </p:nvPicPr>
        <p:blipFill>
          <a:blip r:embed="rId8"/>
          <a:stretch>
            <a:fillRect/>
          </a:stretch>
        </p:blipFill>
        <p:spPr>
          <a:xfrm>
            <a:off x="9969233" y="5376573"/>
            <a:ext cx="2222767" cy="1481427"/>
          </a:xfrm>
          <a:prstGeom prst="rect">
            <a:avLst/>
          </a:prstGeom>
        </p:spPr>
      </p:pic>
    </p:spTree>
    <p:extLst>
      <p:ext uri="{BB962C8B-B14F-4D97-AF65-F5344CB8AC3E}">
        <p14:creationId xmlns:p14="http://schemas.microsoft.com/office/powerpoint/2010/main" val="4378139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37902"/>
            <a:ext cx="8596668" cy="1320800"/>
          </a:xfrm>
        </p:spPr>
        <p:txBody>
          <a:bodyPr/>
          <a:lstStyle/>
          <a:p>
            <a:r>
              <a:rPr lang="it-IT" b="1" dirty="0">
                <a:solidFill>
                  <a:srgbClr val="98D208"/>
                </a:solidFill>
                <a:latin typeface="Arimo"/>
                <a:ea typeface="Arimo"/>
                <a:cs typeface="Arimo"/>
                <a:sym typeface="Arimo"/>
              </a:rPr>
              <a:t>Deliverables and deadlines</a:t>
            </a:r>
            <a:endParaRPr lang="bg-BG" dirty="0"/>
          </a:p>
        </p:txBody>
      </p:sp>
      <p:sp>
        <p:nvSpPr>
          <p:cNvPr id="3" name="Content Placeholder 2"/>
          <p:cNvSpPr>
            <a:spLocks noGrp="1"/>
          </p:cNvSpPr>
          <p:nvPr>
            <p:ph idx="1"/>
          </p:nvPr>
        </p:nvSpPr>
        <p:spPr>
          <a:xfrm>
            <a:off x="258233" y="771525"/>
            <a:ext cx="11514667" cy="5233962"/>
          </a:xfrm>
        </p:spPr>
        <p:txBody>
          <a:bodyPr>
            <a:noAutofit/>
          </a:bodyPr>
          <a:lstStyle/>
          <a:p>
            <a:r>
              <a:rPr lang="en-US" sz="2000" b="1" dirty="0" smtClean="0">
                <a:latin typeface="Arial" panose="020B0604020202020204" pitchFamily="34" charset="0"/>
                <a:cs typeface="Arial" panose="020B0604020202020204" pitchFamily="34" charset="0"/>
              </a:rPr>
              <a:t>C</a:t>
            </a:r>
            <a:r>
              <a:rPr lang="en-US" sz="2000" b="1" dirty="0">
                <a:latin typeface="Arial" panose="020B0604020202020204" pitchFamily="34" charset="0"/>
                <a:cs typeface="Arial" panose="020B0604020202020204" pitchFamily="34" charset="0"/>
              </a:rPr>
              <a:t>. SYSTEM DEFINITION, M1 - M20</a:t>
            </a:r>
          </a:p>
          <a:p>
            <a:pPr lvl="1">
              <a:spcBef>
                <a:spcPts val="200"/>
              </a:spcBef>
            </a:pPr>
            <a:r>
              <a:rPr lang="en-US" sz="2000" dirty="0">
                <a:latin typeface="Arial" panose="020B0604020202020204" pitchFamily="34" charset="0"/>
                <a:cs typeface="Arial" panose="020B0604020202020204" pitchFamily="34" charset="0"/>
              </a:rPr>
              <a:t>C.1. Conduct comparative analysis with other models of information systems for detection and monitoring forest fires</a:t>
            </a:r>
          </a:p>
          <a:p>
            <a:pPr lvl="1">
              <a:spcBef>
                <a:spcPts val="200"/>
              </a:spcBef>
            </a:pPr>
            <a:r>
              <a:rPr lang="en-US" sz="2000" dirty="0">
                <a:latin typeface="Arial" panose="020B0604020202020204" pitchFamily="34" charset="0"/>
                <a:cs typeface="Arial" panose="020B0604020202020204" pitchFamily="34" charset="0"/>
              </a:rPr>
              <a:t>C.2. Conduct comparative analyzes of occurred forest fires in  </a:t>
            </a:r>
            <a:r>
              <a:rPr lang="en-US" sz="2000" dirty="0" err="1">
                <a:latin typeface="Arial" panose="020B0604020202020204" pitchFamily="34" charset="0"/>
                <a:cs typeface="Arial" panose="020B0604020202020204" pitchFamily="34" charset="0"/>
              </a:rPr>
              <a:t>fYR</a:t>
            </a:r>
            <a:r>
              <a:rPr lang="en-US" sz="2000" dirty="0">
                <a:latin typeface="Arial" panose="020B0604020202020204" pitchFamily="34" charset="0"/>
                <a:cs typeface="Arial" panose="020B0604020202020204" pitchFamily="34" charset="0"/>
              </a:rPr>
              <a:t> of Macedonia in period of 2006-2015</a:t>
            </a:r>
          </a:p>
          <a:p>
            <a:pPr lvl="1">
              <a:spcBef>
                <a:spcPts val="200"/>
              </a:spcBef>
            </a:pPr>
            <a:r>
              <a:rPr lang="en-US" sz="2000" dirty="0">
                <a:latin typeface="Arial" panose="020B0604020202020204" pitchFamily="34" charset="0"/>
                <a:cs typeface="Arial" panose="020B0604020202020204" pitchFamily="34" charset="0"/>
              </a:rPr>
              <a:t>C.3. System design </a:t>
            </a:r>
            <a:r>
              <a:rPr lang="en-GB" sz="2000" dirty="0">
                <a:latin typeface="Arial" panose="020B0604020202020204" pitchFamily="34" charset="0"/>
                <a:cs typeface="Arial" panose="020B0604020202020204" pitchFamily="34" charset="0"/>
              </a:rPr>
              <a:t>of advanced systems for prevention and early detection of forest fires </a:t>
            </a:r>
          </a:p>
          <a:p>
            <a:pPr lvl="1">
              <a:spcBef>
                <a:spcPts val="200"/>
              </a:spcBef>
            </a:pPr>
            <a:r>
              <a:rPr lang="en-GB" sz="2000" dirty="0">
                <a:latin typeface="Arial" panose="020B0604020202020204" pitchFamily="34" charset="0"/>
                <a:cs typeface="Arial" panose="020B0604020202020204" pitchFamily="34" charset="0"/>
              </a:rPr>
              <a:t>C.4. Research of existing interfaces for forest fires (prediction and behaviour) </a:t>
            </a:r>
          </a:p>
          <a:p>
            <a:pPr lvl="1">
              <a:spcBef>
                <a:spcPts val="200"/>
              </a:spcBef>
            </a:pPr>
            <a:r>
              <a:rPr lang="en-GB" sz="2000" dirty="0">
                <a:latin typeface="Arial" panose="020B0604020202020204" pitchFamily="34" charset="0"/>
                <a:cs typeface="Arial" panose="020B0604020202020204" pitchFamily="34" charset="0"/>
              </a:rPr>
              <a:t>C.5. MOCK-UP development for existing MKFFIS</a:t>
            </a:r>
          </a:p>
          <a:p>
            <a:pPr lvl="1">
              <a:spcBef>
                <a:spcPts val="200"/>
              </a:spcBef>
            </a:pPr>
            <a:r>
              <a:rPr lang="en-US" sz="2000" dirty="0">
                <a:latin typeface="Arial" panose="020B0604020202020204" pitchFamily="34" charset="0"/>
                <a:cs typeface="Arial" panose="020B0604020202020204" pitchFamily="34" charset="0"/>
              </a:rPr>
              <a:t>C.6. Creating data-bases, needed to support the upgraded and extended MKFIS </a:t>
            </a:r>
          </a:p>
          <a:p>
            <a:pPr lvl="1">
              <a:spcBef>
                <a:spcPts val="200"/>
              </a:spcBef>
            </a:pPr>
            <a:r>
              <a:rPr lang="en-US" sz="2000" dirty="0">
                <a:latin typeface="Arial" panose="020B0604020202020204" pitchFamily="34" charset="0"/>
                <a:cs typeface="Arial" panose="020B0604020202020204" pitchFamily="34" charset="0"/>
              </a:rPr>
              <a:t>C.7.  Specification and  experimental prototype development  of the gateway using standard interfaces </a:t>
            </a:r>
          </a:p>
          <a:p>
            <a:pPr lvl="1">
              <a:spcBef>
                <a:spcPts val="200"/>
              </a:spcBef>
            </a:pPr>
            <a:r>
              <a:rPr lang="en-US" sz="2000" dirty="0">
                <a:latin typeface="Arial" panose="020B0604020202020204" pitchFamily="34" charset="0"/>
                <a:cs typeface="Arial" panose="020B0604020202020204" pitchFamily="34" charset="0"/>
              </a:rPr>
              <a:t>C.8. Networks and data model simulation</a:t>
            </a:r>
            <a:endParaRPr lang="bg-BG" sz="2000" dirty="0"/>
          </a:p>
        </p:txBody>
      </p:sp>
      <p:sp>
        <p:nvSpPr>
          <p:cNvPr id="4" name="Date Placeholder 3"/>
          <p:cNvSpPr>
            <a:spLocks noGrp="1"/>
          </p:cNvSpPr>
          <p:nvPr>
            <p:ph type="dt" sz="half" idx="10"/>
          </p:nvPr>
        </p:nvSpPr>
        <p:spPr/>
        <p:txBody>
          <a:bodyPr/>
          <a:lstStyle/>
          <a:p>
            <a:fld id="{8D2870F9-7890-41C1-99AE-66A210E72A8F}" type="datetime1">
              <a:rPr lang="en-US" smtClean="0"/>
              <a:t>1/4/2017</a:t>
            </a:fld>
            <a:endParaRPr lang="en-US"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8</a:t>
            </a:fld>
            <a:endParaRPr lang="en-US" dirty="0"/>
          </a:p>
        </p:txBody>
      </p:sp>
      <p:pic>
        <p:nvPicPr>
          <p:cNvPr id="8" name="Grafik 13"/>
          <p:cNvPicPr>
            <a:picLocks noChangeAspect="1"/>
          </p:cNvPicPr>
          <p:nvPr/>
        </p:nvPicPr>
        <p:blipFill>
          <a:blip r:embed="rId2"/>
          <a:stretch>
            <a:fillRect/>
          </a:stretch>
        </p:blipFill>
        <p:spPr>
          <a:xfrm flipH="1">
            <a:off x="746248" y="6096000"/>
            <a:ext cx="762000" cy="762000"/>
          </a:xfrm>
          <a:prstGeom prst="rect">
            <a:avLst/>
          </a:prstGeom>
        </p:spPr>
      </p:pic>
      <p:pic>
        <p:nvPicPr>
          <p:cNvPr id="9" name="Picture 8" descr="&amp;Icy;&amp;zcy;&amp;vcy;&amp;iecy;&amp;scy;&amp;tcy;&amp;ucy;&amp;vcy;&amp;acy;&amp;njcy;&amp;iecy; &amp;zcy;&amp;acy; &amp;pcy;&amp;rcy;&amp;ocy;&amp;dcy;&amp;ocy;&amp;lcy;&amp;zhcy;&amp;ucy;&amp;vcy;&amp;acy;&amp;njcy;&amp;iecy; &amp;ncy;&amp;acy; &amp;rcy;&amp;ocy;&amp;kcy;&amp;ocy;&amp;tcy; &amp;zcy;&amp;acy; &amp;pcy;&amp;rcy;&amp;icy;&amp;jsercy;&amp;acy;&amp;vcy;&amp;ucy;&amp;vcy;&amp;acy;&amp;njcy;&amp;iecy; &amp;ncy;&amp;acy; &amp;zcy;&amp;acy;&amp;icy;&amp;ncy;&amp;tcy;&amp;iecy;&amp;rcy;&amp;iecy;&amp;scy;&amp;icy;&amp;rcy;&amp;acy;&amp;ncy;&amp;icy;&amp;tcy;&amp;iecy; &amp;kcy;&amp;acy;&amp;ncy;&amp;dcy;&amp;icy;&amp;dcy;&amp;acy;&amp;tcy;&amp;icy; &amp;zcy;&amp;acy; &amp;ucy;&amp;pcy;&amp;icy;&amp;scy; &amp;ncy;&amp;acy; &amp;scy;&amp;tcy;&amp;rcy;&amp;ucy;&amp;chcy;&amp;ncy;&amp;ocy; &amp;ocy;&amp;scy;&amp;pcy;&amp;ocy;&amp;scy;&amp;ocy;&amp;bcy;&amp;ucy;&amp;vcy;&amp;acy;&amp;njcy;&amp;iecy; &amp;icy; &amp;ucy;&amp;scy;&amp;ocy;&amp;vcy;&amp;rcy;&amp;shcy;&amp;ucy;&amp;vcy;&amp;acy;&amp;njcy;&amp;iecy; &amp;zcy;&amp;acy; &amp;rcy;&amp;ocy;&amp;dcy;&amp;ocy;&amp;tcy; &amp;acy;&amp;vcy;&amp;icy;&amp;jsercy;&amp;acy;&amp;tscy;&amp;icy;&amp;jsercy;&amp;acy; &amp;ncy;&amp;acy; &amp;Vcy;&amp;ocy;&amp;iecy;&amp;ncy;&amp;acy;&amp;tcy;&amp;acy; &amp;acy;&amp;kcy;&amp;acy;&amp;dcy;&amp;iecy;&amp;mcy;&amp;icy;&amp;jsercy;&amp;acy; „&amp;Gcy;&amp;iecy;&amp;ncy;&amp;iecy;&amp;rcy;&amp;acy;&amp;lcy; &amp;Mcy;&amp;icy;&amp;khcy;&amp;acy;&amp;icy;&amp;lcy;&amp;ocy; &amp;Acy;&amp;pcy;&amp;ocy;&amp;scy;&amp;tcy;&amp;ocy;&amp;lcy;&amp;scy;&amp;kcy;&amp;icy;“ – &amp;Scy;&amp;kcy;&amp;ocy;&amp;pcy;&amp;jsercy;&amp;ie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2627" y="6212285"/>
            <a:ext cx="762000" cy="64571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InterConsult Bulgaria (ICB)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5959" y="6312606"/>
            <a:ext cx="694265" cy="48212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amp;Rcy;&amp;acy;&amp;scy;&amp;tcy;&amp;iecy; &amp;ncy;&amp;ocy; &amp;ncy;&amp;iecy; &amp;scy;&amp;tcy;&amp;acy;&amp;rcy;&amp;iecy;&amp;iecy;"/>
          <p:cNvPicPr>
            <a:picLocks noChangeAspect="1" noChangeArrowheads="1"/>
          </p:cNvPicPr>
          <p:nvPr/>
        </p:nvPicPr>
        <p:blipFill>
          <a:blip r:embed="rId5">
            <a:extLst>
              <a:ext uri="{BEBA8EAE-BF5A-486C-A8C5-ECC9F3942E4B}">
                <a14:imgProps xmlns:a14="http://schemas.microsoft.com/office/drawing/2010/main">
                  <a14:imgLayer r:embed="rId6">
                    <a14:imgEffect>
                      <a14:artisticMarker/>
                    </a14:imgEffect>
                  </a14:imgLayer>
                </a14:imgProps>
              </a:ext>
              <a:ext uri="{28A0092B-C50C-407E-A947-70E740481C1C}">
                <a14:useLocalDpi xmlns:a14="http://schemas.microsoft.com/office/drawing/2010/main" val="0"/>
              </a:ext>
            </a:extLst>
          </a:blip>
          <a:srcRect/>
          <a:stretch>
            <a:fillRect/>
          </a:stretch>
        </p:blipFill>
        <p:spPr bwMode="auto">
          <a:xfrm>
            <a:off x="4902344" y="6005487"/>
            <a:ext cx="761364" cy="1096365"/>
          </a:xfrm>
          <a:prstGeom prst="rect">
            <a:avLst/>
          </a:prstGeom>
          <a:noFill/>
          <a:extLst>
            <a:ext uri="{909E8E84-426E-40DD-AFC4-6F175D3DCCD1}">
              <a14:hiddenFill xmlns:a14="http://schemas.microsoft.com/office/drawing/2010/main">
                <a:solidFill>
                  <a:srgbClr val="FFFFFF"/>
                </a:solidFill>
              </a14:hiddenFill>
            </a:ext>
          </a:extLst>
        </p:spPr>
      </p:pic>
      <p:pic>
        <p:nvPicPr>
          <p:cNvPr id="12" name="Grafik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31831" y="6372070"/>
            <a:ext cx="1246924" cy="363203"/>
          </a:xfrm>
          <a:prstGeom prst="rect">
            <a:avLst/>
          </a:prstGeom>
        </p:spPr>
      </p:pic>
      <p:pic>
        <p:nvPicPr>
          <p:cNvPr id="13" name="Grafik 14"/>
          <p:cNvPicPr>
            <a:picLocks noChangeAspect="1"/>
          </p:cNvPicPr>
          <p:nvPr/>
        </p:nvPicPr>
        <p:blipFill>
          <a:blip r:embed="rId8"/>
          <a:stretch>
            <a:fillRect/>
          </a:stretch>
        </p:blipFill>
        <p:spPr>
          <a:xfrm>
            <a:off x="9969233" y="5376573"/>
            <a:ext cx="2222767" cy="1481427"/>
          </a:xfrm>
          <a:prstGeom prst="rect">
            <a:avLst/>
          </a:prstGeom>
        </p:spPr>
      </p:pic>
    </p:spTree>
    <p:extLst>
      <p:ext uri="{BB962C8B-B14F-4D97-AF65-F5344CB8AC3E}">
        <p14:creationId xmlns:p14="http://schemas.microsoft.com/office/powerpoint/2010/main" val="22946874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1890" y="202145"/>
            <a:ext cx="8596668" cy="1320800"/>
          </a:xfrm>
        </p:spPr>
        <p:txBody>
          <a:bodyPr>
            <a:normAutofit/>
          </a:bodyPr>
          <a:lstStyle/>
          <a:p>
            <a:r>
              <a:rPr lang="it-IT" b="1" dirty="0" err="1">
                <a:solidFill>
                  <a:srgbClr val="98D208"/>
                </a:solidFill>
                <a:latin typeface="Arimo"/>
                <a:ea typeface="Arimo"/>
                <a:cs typeface="Arimo"/>
                <a:sym typeface="Arimo"/>
              </a:rPr>
              <a:t>Deliverables</a:t>
            </a:r>
            <a:r>
              <a:rPr lang="it-IT" b="1" dirty="0">
                <a:solidFill>
                  <a:srgbClr val="98D208"/>
                </a:solidFill>
                <a:latin typeface="Arimo"/>
                <a:ea typeface="Arimo"/>
                <a:cs typeface="Arimo"/>
                <a:sym typeface="Arimo"/>
              </a:rPr>
              <a:t> and </a:t>
            </a:r>
            <a:r>
              <a:rPr lang="it-IT" b="1" dirty="0" err="1">
                <a:solidFill>
                  <a:srgbClr val="98D208"/>
                </a:solidFill>
                <a:latin typeface="Arimo"/>
                <a:ea typeface="Arimo"/>
                <a:cs typeface="Arimo"/>
                <a:sym typeface="Arimo"/>
              </a:rPr>
              <a:t>deadlines</a:t>
            </a:r>
            <a:endParaRPr lang="de-DE" sz="4000" dirty="0"/>
          </a:p>
        </p:txBody>
      </p:sp>
      <p:sp>
        <p:nvSpPr>
          <p:cNvPr id="4" name="AutoShape 2" descr="https://www2005.hs-fulda.de/index.php?eID=tx_nawsecuredl&amp;u=460&amp;file=fileadmin/Intranet/CD-Handbuch/2_Logo/Als_GIFs/09_300dpi/RGB/Blatt/09b_Blatt_Kreis_nega_300dpi.gif&amp;t=1482859704&amp;hash=bfc40ec3362a4e01f0ba9e705e694acc"/>
          <p:cNvSpPr>
            <a:spLocks noChangeAspect="1" noChangeArrowheads="1"/>
          </p:cNvSpPr>
          <p:nvPr/>
        </p:nvSpPr>
        <p:spPr bwMode="auto">
          <a:xfrm>
            <a:off x="155575" y="-744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 name="Fußzeilenplatzhalter 10"/>
          <p:cNvSpPr>
            <a:spLocks noGrp="1"/>
          </p:cNvSpPr>
          <p:nvPr>
            <p:ph type="ftr" sz="quarter" idx="11"/>
          </p:nvPr>
        </p:nvSpPr>
        <p:spPr>
          <a:xfrm>
            <a:off x="677334" y="5815406"/>
            <a:ext cx="9323916" cy="1002040"/>
          </a:xfrm>
        </p:spPr>
        <p:txBody>
          <a:bodyPr/>
          <a:lstStyle/>
          <a:p>
            <a:endParaRPr lang="en-US" dirty="0"/>
          </a:p>
        </p:txBody>
      </p:sp>
      <p:sp>
        <p:nvSpPr>
          <p:cNvPr id="12" name="Datumsplatzhalter 11"/>
          <p:cNvSpPr>
            <a:spLocks noGrp="1"/>
          </p:cNvSpPr>
          <p:nvPr>
            <p:ph type="dt" sz="half" idx="10"/>
          </p:nvPr>
        </p:nvSpPr>
        <p:spPr>
          <a:xfrm>
            <a:off x="10738908" y="6131253"/>
            <a:ext cx="911939" cy="365125"/>
          </a:xfrm>
        </p:spPr>
        <p:txBody>
          <a:bodyPr/>
          <a:lstStyle/>
          <a:p>
            <a:fld id="{8A7EAE8D-F4ED-440A-B551-FC19865B9D61}" type="datetime1">
              <a:rPr lang="en-US" smtClean="0"/>
              <a:t>1/4/2017</a:t>
            </a:fld>
            <a:endParaRPr lang="en-US" dirty="0"/>
          </a:p>
        </p:txBody>
      </p:sp>
      <p:sp>
        <p:nvSpPr>
          <p:cNvPr id="13" name="Foliennummernplatzhalter 12"/>
          <p:cNvSpPr>
            <a:spLocks noGrp="1"/>
          </p:cNvSpPr>
          <p:nvPr>
            <p:ph type="sldNum" sz="quarter" idx="12"/>
          </p:nvPr>
        </p:nvSpPr>
        <p:spPr>
          <a:xfrm>
            <a:off x="11385377" y="6313815"/>
            <a:ext cx="683339" cy="365125"/>
          </a:xfrm>
        </p:spPr>
        <p:txBody>
          <a:bodyPr/>
          <a:lstStyle/>
          <a:p>
            <a:fld id="{D57F1E4F-1CFF-5643-939E-217C01CDF565}" type="slidenum">
              <a:rPr lang="en-US" smtClean="0"/>
              <a:pPr/>
              <a:t>9</a:t>
            </a:fld>
            <a:endParaRPr lang="en-US" dirty="0"/>
          </a:p>
        </p:txBody>
      </p:sp>
      <p:pic>
        <p:nvPicPr>
          <p:cNvPr id="16" name="Grafik 15"/>
          <p:cNvPicPr>
            <a:picLocks noChangeAspect="1"/>
          </p:cNvPicPr>
          <p:nvPr/>
        </p:nvPicPr>
        <p:blipFill>
          <a:blip r:embed="rId2"/>
          <a:stretch>
            <a:fillRect/>
          </a:stretch>
        </p:blipFill>
        <p:spPr>
          <a:xfrm>
            <a:off x="9969233" y="5376573"/>
            <a:ext cx="2222767" cy="1481427"/>
          </a:xfrm>
          <a:prstGeom prst="rect">
            <a:avLst/>
          </a:prstGeom>
        </p:spPr>
      </p:pic>
      <p:pic>
        <p:nvPicPr>
          <p:cNvPr id="14" name="Grafik 13"/>
          <p:cNvPicPr>
            <a:picLocks noChangeAspect="1"/>
          </p:cNvPicPr>
          <p:nvPr/>
        </p:nvPicPr>
        <p:blipFill>
          <a:blip r:embed="rId3"/>
          <a:stretch>
            <a:fillRect/>
          </a:stretch>
        </p:blipFill>
        <p:spPr>
          <a:xfrm flipH="1">
            <a:off x="746248" y="6096000"/>
            <a:ext cx="762000" cy="762000"/>
          </a:xfrm>
          <a:prstGeom prst="rect">
            <a:avLst/>
          </a:prstGeom>
        </p:spPr>
      </p:pic>
      <p:pic>
        <p:nvPicPr>
          <p:cNvPr id="15" name="Picture 8" descr="&amp;Icy;&amp;zcy;&amp;vcy;&amp;iecy;&amp;scy;&amp;tcy;&amp;ucy;&amp;vcy;&amp;acy;&amp;njcy;&amp;iecy; &amp;zcy;&amp;acy; &amp;pcy;&amp;rcy;&amp;ocy;&amp;dcy;&amp;ocy;&amp;lcy;&amp;zhcy;&amp;ucy;&amp;vcy;&amp;acy;&amp;njcy;&amp;iecy; &amp;ncy;&amp;acy; &amp;rcy;&amp;ocy;&amp;kcy;&amp;ocy;&amp;tcy; &amp;zcy;&amp;acy; &amp;pcy;&amp;rcy;&amp;icy;&amp;jsercy;&amp;acy;&amp;vcy;&amp;ucy;&amp;vcy;&amp;acy;&amp;njcy;&amp;iecy; &amp;ncy;&amp;acy; &amp;zcy;&amp;acy;&amp;icy;&amp;ncy;&amp;tcy;&amp;iecy;&amp;rcy;&amp;iecy;&amp;scy;&amp;icy;&amp;rcy;&amp;acy;&amp;ncy;&amp;icy;&amp;tcy;&amp;iecy; &amp;kcy;&amp;acy;&amp;ncy;&amp;dcy;&amp;icy;&amp;dcy;&amp;acy;&amp;tcy;&amp;icy; &amp;zcy;&amp;acy; &amp;ucy;&amp;pcy;&amp;icy;&amp;scy; &amp;ncy;&amp;acy; &amp;scy;&amp;tcy;&amp;rcy;&amp;ucy;&amp;chcy;&amp;ncy;&amp;ocy; &amp;ocy;&amp;scy;&amp;pcy;&amp;ocy;&amp;scy;&amp;ocy;&amp;bcy;&amp;ucy;&amp;vcy;&amp;acy;&amp;njcy;&amp;iecy; &amp;icy; &amp;ucy;&amp;scy;&amp;ocy;&amp;vcy;&amp;rcy;&amp;shcy;&amp;ucy;&amp;vcy;&amp;acy;&amp;njcy;&amp;iecy; &amp;zcy;&amp;acy; &amp;rcy;&amp;ocy;&amp;dcy;&amp;ocy;&amp;tcy; &amp;acy;&amp;vcy;&amp;icy;&amp;jsercy;&amp;acy;&amp;tscy;&amp;icy;&amp;jsercy;&amp;acy; &amp;ncy;&amp;acy; &amp;Vcy;&amp;ocy;&amp;iecy;&amp;ncy;&amp;acy;&amp;tcy;&amp;acy; &amp;acy;&amp;kcy;&amp;acy;&amp;dcy;&amp;iecy;&amp;mcy;&amp;icy;&amp;jsercy;&amp;acy; „&amp;Gcy;&amp;iecy;&amp;ncy;&amp;iecy;&amp;rcy;&amp;acy;&amp;lcy; &amp;Mcy;&amp;icy;&amp;khcy;&amp;acy;&amp;icy;&amp;lcy;&amp;ocy; &amp;Acy;&amp;pcy;&amp;ocy;&amp;scy;&amp;tcy;&amp;ocy;&amp;lcy;&amp;scy;&amp;kcy;&amp;icy;“ – &amp;Scy;&amp;kcy;&amp;ocy;&amp;pcy;&amp;jsercy;&amp;ie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2627" y="6212285"/>
            <a:ext cx="762000" cy="64571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InterConsult Bulgaria (ICB)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5959" y="6312606"/>
            <a:ext cx="694265" cy="48212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amp;Rcy;&amp;acy;&amp;scy;&amp;tcy;&amp;iecy; &amp;ncy;&amp;ocy; &amp;ncy;&amp;iecy; &amp;scy;&amp;tcy;&amp;acy;&amp;rcy;&amp;iecy;&amp;iecy;"/>
          <p:cNvPicPr>
            <a:picLocks noChangeAspect="1" noChangeArrowheads="1"/>
          </p:cNvPicPr>
          <p:nvPr/>
        </p:nvPicPr>
        <p:blipFill>
          <a:blip r:embed="rId6">
            <a:extLst>
              <a:ext uri="{BEBA8EAE-BF5A-486C-A8C5-ECC9F3942E4B}">
                <a14:imgProps xmlns:a14="http://schemas.microsoft.com/office/drawing/2010/main">
                  <a14:imgLayer r:embed="rId7">
                    <a14:imgEffect>
                      <a14:artisticMarker/>
                    </a14:imgEffect>
                  </a14:imgLayer>
                </a14:imgProps>
              </a:ext>
              <a:ext uri="{28A0092B-C50C-407E-A947-70E740481C1C}">
                <a14:useLocalDpi xmlns:a14="http://schemas.microsoft.com/office/drawing/2010/main" val="0"/>
              </a:ext>
            </a:extLst>
          </a:blip>
          <a:srcRect/>
          <a:stretch>
            <a:fillRect/>
          </a:stretch>
        </p:blipFill>
        <p:spPr bwMode="auto">
          <a:xfrm>
            <a:off x="4902344" y="6005487"/>
            <a:ext cx="761364" cy="1096365"/>
          </a:xfrm>
          <a:prstGeom prst="rect">
            <a:avLst/>
          </a:prstGeom>
          <a:noFill/>
          <a:extLst>
            <a:ext uri="{909E8E84-426E-40DD-AFC4-6F175D3DCCD1}">
              <a14:hiddenFill xmlns:a14="http://schemas.microsoft.com/office/drawing/2010/main">
                <a:solidFill>
                  <a:srgbClr val="FFFFFF"/>
                </a:solidFill>
              </a14:hiddenFill>
            </a:ext>
          </a:extLst>
        </p:spPr>
      </p:pic>
      <p:pic>
        <p:nvPicPr>
          <p:cNvPr id="19" name="Grafik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31831" y="6372070"/>
            <a:ext cx="1246924" cy="363203"/>
          </a:xfrm>
          <a:prstGeom prst="rect">
            <a:avLst/>
          </a:prstGeom>
        </p:spPr>
      </p:pic>
      <p:sp>
        <p:nvSpPr>
          <p:cNvPr id="5" name="Content Placeholder 4"/>
          <p:cNvSpPr>
            <a:spLocks noGrp="1"/>
          </p:cNvSpPr>
          <p:nvPr>
            <p:ph idx="1"/>
          </p:nvPr>
        </p:nvSpPr>
        <p:spPr>
          <a:xfrm>
            <a:off x="307975" y="856030"/>
            <a:ext cx="11342872" cy="3880773"/>
          </a:xfrm>
        </p:spPr>
        <p:txBody>
          <a:bodyPr>
            <a:noAutofit/>
          </a:bodyPr>
          <a:lstStyle/>
          <a:p>
            <a:r>
              <a:rPr lang="en-US" dirty="0">
                <a:latin typeface="Arial" panose="020B0604020202020204" pitchFamily="34" charset="0"/>
                <a:cs typeface="Arial" panose="020B0604020202020204" pitchFamily="34" charset="0"/>
              </a:rPr>
              <a:t>D. </a:t>
            </a:r>
            <a:r>
              <a:rPr lang="en-US" b="1" dirty="0">
                <a:latin typeface="Arial" panose="020B0604020202020204" pitchFamily="34" charset="0"/>
                <a:cs typeface="Arial" panose="020B0604020202020204" pitchFamily="34" charset="0"/>
              </a:rPr>
              <a:t>COMMUNICATION PROTOCOLS AND INTERFACES BETWEEN DIFFERENT ACTORS OF THE CRISIS MANAGEMENT SYSTEM</a:t>
            </a:r>
            <a:r>
              <a:rPr lang="en-US" dirty="0">
                <a:latin typeface="Arial" panose="020B0604020202020204" pitchFamily="34" charset="0"/>
                <a:cs typeface="Arial" panose="020B0604020202020204" pitchFamily="34" charset="0"/>
              </a:rPr>
              <a:t>, M6 – M18</a:t>
            </a:r>
          </a:p>
          <a:p>
            <a:pPr lvl="1">
              <a:spcBef>
                <a:spcPts val="200"/>
              </a:spcBef>
            </a:pPr>
            <a:r>
              <a:rPr lang="en-US" sz="1800" dirty="0">
                <a:latin typeface="Arial" panose="020B0604020202020204" pitchFamily="34" charset="0"/>
                <a:cs typeface="Arial" panose="020B0604020202020204" pitchFamily="34" charset="0"/>
              </a:rPr>
              <a:t>D.1. Analysis and description of proper standards for communication with the goal of overcoming the challenges of dependence of the information systems on known and already used technology and creating and partially implementing an information system, based on Structure-oriented Architecture </a:t>
            </a:r>
          </a:p>
          <a:p>
            <a:pPr lvl="1">
              <a:spcBef>
                <a:spcPts val="200"/>
              </a:spcBef>
            </a:pPr>
            <a:r>
              <a:rPr lang="en-US" sz="1800" dirty="0">
                <a:latin typeface="Arial" panose="020B0604020202020204" pitchFamily="34" charset="0"/>
                <a:cs typeface="Arial" panose="020B0604020202020204" pitchFamily="34" charset="0"/>
              </a:rPr>
              <a:t>D.2. Creating communication  protocols between the users that form the Crisis Management System </a:t>
            </a:r>
          </a:p>
          <a:p>
            <a:pPr lvl="1">
              <a:spcBef>
                <a:spcPts val="200"/>
              </a:spcBef>
            </a:pPr>
            <a:r>
              <a:rPr lang="en-US" sz="1800" dirty="0">
                <a:latin typeface="Arial" panose="020B0604020202020204" pitchFamily="34" charset="0"/>
                <a:cs typeface="Arial" panose="020B0604020202020204" pitchFamily="34" charset="0"/>
              </a:rPr>
              <a:t>D.3. Definition of standard interfaces and protocols at sensor network and cloud level</a:t>
            </a:r>
          </a:p>
          <a:p>
            <a:r>
              <a:rPr lang="en-US" b="1" dirty="0">
                <a:latin typeface="Arial" panose="020B0604020202020204" pitchFamily="34" charset="0"/>
                <a:cs typeface="Arial" panose="020B0604020202020204" pitchFamily="34" charset="0"/>
              </a:rPr>
              <a:t>E. SYSTEM IMPLEMENTATION AND INTEGRATION</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M9 – M21</a:t>
            </a:r>
          </a:p>
          <a:p>
            <a:pPr lvl="1">
              <a:spcBef>
                <a:spcPts val="200"/>
              </a:spcBef>
            </a:pPr>
            <a:r>
              <a:rPr lang="en-US" sz="1800" dirty="0">
                <a:latin typeface="Arial" panose="020B0604020202020204" pitchFamily="34" charset="0"/>
                <a:cs typeface="Arial" panose="020B0604020202020204" pitchFamily="34" charset="0"/>
              </a:rPr>
              <a:t>E.1. Algorithms development and connecting market available sensors for detecting forest fires. </a:t>
            </a:r>
          </a:p>
          <a:p>
            <a:pPr lvl="1">
              <a:spcBef>
                <a:spcPts val="200"/>
              </a:spcBef>
            </a:pPr>
            <a:r>
              <a:rPr lang="en-US" sz="1800" dirty="0">
                <a:latin typeface="Arial" panose="020B0604020202020204" pitchFamily="34" charset="0"/>
                <a:cs typeface="Arial" panose="020B0604020202020204" pitchFamily="34" charset="0"/>
              </a:rPr>
              <a:t>E.2 Model selection for transferring data to a central database. </a:t>
            </a:r>
          </a:p>
          <a:p>
            <a:pPr lvl="1">
              <a:spcBef>
                <a:spcPts val="200"/>
              </a:spcBef>
            </a:pPr>
            <a:r>
              <a:rPr lang="en-US" sz="1800" dirty="0">
                <a:latin typeface="Arial" panose="020B0604020202020204" pitchFamily="34" charset="0"/>
                <a:cs typeface="Arial" panose="020B0604020202020204" pitchFamily="34" charset="0"/>
              </a:rPr>
              <a:t>E.3 Data-bases  experimentally development for supporting the upgraded and extended MKFIS </a:t>
            </a:r>
          </a:p>
          <a:p>
            <a:pPr lvl="1">
              <a:spcBef>
                <a:spcPts val="200"/>
              </a:spcBef>
            </a:pPr>
            <a:r>
              <a:rPr lang="en-US" sz="1800" dirty="0">
                <a:latin typeface="Arial" panose="020B0604020202020204" pitchFamily="34" charset="0"/>
                <a:cs typeface="Arial" panose="020B0604020202020204" pitchFamily="34" charset="0"/>
              </a:rPr>
              <a:t>E.4. Installing set of cameras detectors and  mobile device (like drone) available on the market with a large optical range of monitoring forest fires in areas of particular importance and transfer data to a central database of existing MKFFS </a:t>
            </a:r>
          </a:p>
          <a:p>
            <a:pPr lvl="1">
              <a:spcBef>
                <a:spcPts val="200"/>
              </a:spcBef>
            </a:pPr>
            <a:r>
              <a:rPr lang="en-US" sz="1800" dirty="0">
                <a:latin typeface="Arial" panose="020B0604020202020204" pitchFamily="34" charset="0"/>
                <a:cs typeface="Arial" panose="020B0604020202020204" pitchFamily="34" charset="0"/>
              </a:rPr>
              <a:t>E.5 Conceptual implementation and partial proof of man-machine platform integration (connecting API and  machine learning algorithms) </a:t>
            </a:r>
          </a:p>
          <a:p>
            <a:pPr lvl="1">
              <a:spcBef>
                <a:spcPts val="200"/>
              </a:spcBef>
            </a:pPr>
            <a:endParaRPr lang="bg-BG"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704895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840</Words>
  <Application>Microsoft Office PowerPoint</Application>
  <PresentationFormat>Breitbild</PresentationFormat>
  <Paragraphs>107</Paragraphs>
  <Slides>11</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11</vt:i4>
      </vt:variant>
    </vt:vector>
  </HeadingPairs>
  <TitlesOfParts>
    <vt:vector size="18" baseType="lpstr">
      <vt:lpstr>Arial</vt:lpstr>
      <vt:lpstr>Arimo</vt:lpstr>
      <vt:lpstr>Calibri</vt:lpstr>
      <vt:lpstr>Times New Roman</vt:lpstr>
      <vt:lpstr>Trebuchet MS</vt:lpstr>
      <vt:lpstr>Wingdings 3</vt:lpstr>
      <vt:lpstr>Facette</vt:lpstr>
      <vt:lpstr>Advanced systems for prevention &amp; early detection of forest fires  (ASPires)</vt:lpstr>
      <vt:lpstr>Partners</vt:lpstr>
      <vt:lpstr>End Users</vt:lpstr>
      <vt:lpstr>Costs</vt:lpstr>
      <vt:lpstr>Area of activity</vt:lpstr>
      <vt:lpstr>Summary</vt:lpstr>
      <vt:lpstr>Deliverables and deadlines</vt:lpstr>
      <vt:lpstr>Deliverables and deadlines</vt:lpstr>
      <vt:lpstr>Deliverables and deadlines</vt:lpstr>
      <vt:lpstr>Deliverables and deadlines</vt:lpstr>
      <vt:lpstr>Tentative dates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systems for prevention &amp; early detection of forest fires  (ASPires)</dc:title>
  <dc:creator>admin</dc:creator>
  <cp:lastModifiedBy>admin</cp:lastModifiedBy>
  <cp:revision>61</cp:revision>
  <dcterms:created xsi:type="dcterms:W3CDTF">2016-12-26T11:54:25Z</dcterms:created>
  <dcterms:modified xsi:type="dcterms:W3CDTF">2017-01-04T07:27:53Z</dcterms:modified>
</cp:coreProperties>
</file>