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85" r:id="rId3"/>
    <p:sldMasterId id="2147483673" r:id="rId4"/>
  </p:sldMasterIdLst>
  <p:notesMasterIdLst>
    <p:notesMasterId r:id="rId15"/>
  </p:notesMasterIdLst>
  <p:sldIdLst>
    <p:sldId id="257" r:id="rId5"/>
    <p:sldId id="258" r:id="rId6"/>
    <p:sldId id="277" r:id="rId7"/>
    <p:sldId id="259" r:id="rId8"/>
    <p:sldId id="263" r:id="rId9"/>
    <p:sldId id="262" r:id="rId10"/>
    <p:sldId id="281" r:id="rId11"/>
    <p:sldId id="285" r:id="rId12"/>
    <p:sldId id="283" r:id="rId13"/>
    <p:sldId id="280" r:id="rId14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4FF"/>
    <a:srgbClr val="BEE3FF"/>
    <a:srgbClr val="003399"/>
    <a:srgbClr val="7CBF33"/>
    <a:srgbClr val="00206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5280" autoAdjust="0"/>
  </p:normalViewPr>
  <p:slideViewPr>
    <p:cSldViewPr>
      <p:cViewPr varScale="1">
        <p:scale>
          <a:sx n="98" d="100"/>
          <a:sy n="98" d="100"/>
        </p:scale>
        <p:origin x="16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87EA768D-44DA-4AA1-B633-3DE02F09763F}" type="datetimeFigureOut">
              <a:rPr lang="it-IT"/>
              <a:pPr>
                <a:defRPr/>
              </a:pPr>
              <a:t>03/01/17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4496ECF2-73E9-4D2B-930C-AD256D20873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>
              <a:latin typeface="Arial" charset="0"/>
              <a:cs typeface="Arial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7C4120-95B3-4FD0-8C90-DD0D034AF061}" type="slidenum">
              <a:rPr lang="it-IT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it-I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z="1300" dirty="0" smtClean="0"/>
              <a:t>call for proposal from the EU regarding </a:t>
            </a:r>
            <a:r>
              <a:rPr lang="en-US" sz="1300" dirty="0" smtClean="0"/>
              <a:t>funding (€1million) for activities aimed at closer cooperation in prevention, preparedness and awareness-raising in civil protection and marine pollution. </a:t>
            </a:r>
            <a:endParaRPr lang="it-IT" dirty="0" smtClean="0">
              <a:latin typeface="Arial" charset="0"/>
              <a:cs typeface="Arial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7C4120-95B3-4FD0-8C90-DD0D034AF061}" type="slidenum">
              <a:rPr lang="it-IT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it-I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>
              <a:latin typeface="Arial" charset="0"/>
              <a:cs typeface="Arial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7C4120-95B3-4FD0-8C90-DD0D034AF061}" type="slidenum">
              <a:rPr lang="it-IT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it-I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>
              <a:latin typeface="Arial" charset="0"/>
              <a:cs typeface="Arial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7C4120-95B3-4FD0-8C90-DD0D034AF061}" type="slidenum">
              <a:rPr lang="it-IT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it-I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C15FF-9C4D-47BD-9EA9-996591E3EA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A94F-3C3F-45AF-AA8D-8063C938283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2400-2F9E-45B4-8751-7E5ECD73C73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DDF4F-009C-43DD-951D-25C990DF247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8EB7-2DCB-498E-BF92-BFDA859E2CB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A0BC7C-B53E-4009-BEE9-83A5C2F12F34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DC3DB-615F-4703-BCA0-03017E033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B9D9-A14B-45E2-8E08-1995D1C6282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C6A5-1AB4-4073-BB88-9C0CA7358EA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CCA71-5FB6-4EF5-9CB5-68CA6F55A4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76FF-0B52-4D83-ACFC-CFE44DEBA72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9009CD-9E32-4D7F-98FD-6A24126B6324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F1AF-B60A-41AA-8D83-027B4D9EC03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jp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0"/>
          <p:cNvSpPr/>
          <p:nvPr userDrawn="1"/>
        </p:nvSpPr>
        <p:spPr bwMode="auto">
          <a:xfrm>
            <a:off x="251520" y="260648"/>
            <a:ext cx="1869103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70C0"/>
                </a:solidFill>
              </a:rPr>
              <a:t>ITERATE</a:t>
            </a:r>
            <a:r>
              <a:rPr lang="en-US" sz="2800" b="1" dirty="0" smtClean="0">
                <a:solidFill>
                  <a:schemeClr val="bg1"/>
                </a:solidFill>
                <a:ea typeface="ＭＳ Ｐゴシック" pitchFamily="-106" charset="-128"/>
                <a:cs typeface="Times New Roman" pitchFamily="-106" charset="0"/>
              </a:rPr>
              <a:t>3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15" y="72196"/>
            <a:ext cx="873466" cy="873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67" y="-10097"/>
            <a:ext cx="3190625" cy="10251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84" y="103846"/>
            <a:ext cx="2715046" cy="8418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2267744" y="76768"/>
            <a:ext cx="5885751" cy="864614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 flipH="1">
            <a:off x="107504" y="941382"/>
            <a:ext cx="21602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156551" y="5873157"/>
            <a:ext cx="6871833" cy="1084235"/>
            <a:chOff x="901336" y="5805264"/>
            <a:chExt cx="7302137" cy="115212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0" r="1972"/>
            <a:stretch/>
          </p:blipFill>
          <p:spPr>
            <a:xfrm>
              <a:off x="901336" y="5988915"/>
              <a:ext cx="7302137" cy="96847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 bwMode="auto">
            <a:xfrm>
              <a:off x="5220072" y="5805264"/>
              <a:ext cx="2930643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0"/>
          <p:cNvSpPr/>
          <p:nvPr userDrawn="1"/>
        </p:nvSpPr>
        <p:spPr bwMode="auto">
          <a:xfrm>
            <a:off x="251520" y="260648"/>
            <a:ext cx="1869103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70C0"/>
                </a:solidFill>
              </a:rPr>
              <a:t>ITERATE</a:t>
            </a:r>
            <a:r>
              <a:rPr lang="en-US" sz="2800" b="1" dirty="0" smtClean="0">
                <a:solidFill>
                  <a:schemeClr val="bg1"/>
                </a:solidFill>
                <a:ea typeface="ＭＳ Ｐゴシック" pitchFamily="-106" charset="-128"/>
                <a:cs typeface="Times New Roman" pitchFamily="-106" charset="0"/>
              </a:rPr>
              <a:t>3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15" y="72196"/>
            <a:ext cx="873466" cy="873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67" y="-10097"/>
            <a:ext cx="3190625" cy="10251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84" y="103846"/>
            <a:ext cx="2715046" cy="8418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2267744" y="76768"/>
            <a:ext cx="5885751" cy="864614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 flipH="1">
            <a:off x="107504" y="941382"/>
            <a:ext cx="21602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156551" y="5873157"/>
            <a:ext cx="6871833" cy="1084235"/>
            <a:chOff x="901336" y="5805264"/>
            <a:chExt cx="7302137" cy="115212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0" r="1972"/>
            <a:stretch/>
          </p:blipFill>
          <p:spPr>
            <a:xfrm>
              <a:off x="901336" y="5988915"/>
              <a:ext cx="7302137" cy="96847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 bwMode="auto">
            <a:xfrm>
              <a:off x="5220072" y="5805264"/>
              <a:ext cx="2930643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83AC-004B-43EA-BE16-FC0C4E82918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4803-3B0B-45A4-9977-A424A5C18F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EDDD-9B9F-4A3F-96A4-E3A1D44ACB6B}" type="datetimeFigureOut">
              <a:rPr lang="en-GB" smtClean="0"/>
              <a:pPr/>
              <a:t>03/01/2017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C199-1FFF-45DA-9D9B-4B1C6DCF6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2051720" y="4941168"/>
            <a:ext cx="49685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kern="0" dirty="0" smtClean="0">
                <a:solidFill>
                  <a:srgbClr val="002060"/>
                </a:solidFill>
              </a:rPr>
              <a:t>Dr. </a:t>
            </a:r>
            <a:r>
              <a:rPr lang="it-IT" b="1" kern="0" dirty="0" smtClean="0">
                <a:solidFill>
                  <a:srgbClr val="002060"/>
                </a:solidFill>
              </a:rPr>
              <a:t>Ricardo Monteiro</a:t>
            </a:r>
            <a:endParaRPr lang="it-IT" b="1" kern="0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kern="0" dirty="0" smtClean="0">
                <a:solidFill>
                  <a:srgbClr val="002060"/>
                </a:solidFill>
              </a:rPr>
              <a:t>ricardo.monteiro@iusspavia.it</a:t>
            </a:r>
            <a:endParaRPr lang="it-IT" b="1" kern="0" dirty="0">
              <a:solidFill>
                <a:srgbClr val="002060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251520" y="1609080"/>
            <a:ext cx="8640960" cy="1171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600" b="1" u="sng" dirty="0" smtClean="0">
                <a:solidFill>
                  <a:srgbClr val="0070C0"/>
                </a:solidFill>
              </a:rPr>
              <a:t>I</a:t>
            </a:r>
            <a:r>
              <a:rPr lang="en-GB" sz="2600" b="1" dirty="0" smtClean="0">
                <a:solidFill>
                  <a:srgbClr val="0070C0"/>
                </a:solidFill>
              </a:rPr>
              <a:t>mproved </a:t>
            </a:r>
            <a:r>
              <a:rPr lang="en-GB" sz="2600" b="1" u="sng" dirty="0" smtClean="0">
                <a:solidFill>
                  <a:srgbClr val="0070C0"/>
                </a:solidFill>
              </a:rPr>
              <a:t>T</a:t>
            </a:r>
            <a:r>
              <a:rPr lang="en-GB" sz="2600" b="1" dirty="0" smtClean="0">
                <a:solidFill>
                  <a:srgbClr val="0070C0"/>
                </a:solidFill>
              </a:rPr>
              <a:t>ools for Disast</a:t>
            </a:r>
            <a:r>
              <a:rPr lang="en-GB" sz="2600" b="1" u="sng" dirty="0" smtClean="0">
                <a:solidFill>
                  <a:srgbClr val="0070C0"/>
                </a:solidFill>
              </a:rPr>
              <a:t>e</a:t>
            </a:r>
            <a:r>
              <a:rPr lang="en-GB" sz="2600" b="1" dirty="0" smtClean="0">
                <a:solidFill>
                  <a:srgbClr val="0070C0"/>
                </a:solidFill>
              </a:rPr>
              <a:t>r </a:t>
            </a:r>
            <a:r>
              <a:rPr lang="en-GB" sz="2600" b="1" u="sng" dirty="0" smtClean="0">
                <a:solidFill>
                  <a:srgbClr val="0070C0"/>
                </a:solidFill>
              </a:rPr>
              <a:t>R</a:t>
            </a:r>
            <a:r>
              <a:rPr lang="en-GB" sz="2600" b="1" dirty="0" smtClean="0">
                <a:solidFill>
                  <a:srgbClr val="0070C0"/>
                </a:solidFill>
              </a:rPr>
              <a:t>isk Mitig</a:t>
            </a:r>
            <a:r>
              <a:rPr lang="en-GB" sz="2600" b="1" u="sng" dirty="0" smtClean="0">
                <a:solidFill>
                  <a:srgbClr val="0070C0"/>
                </a:solidFill>
              </a:rPr>
              <a:t>at</a:t>
            </a:r>
            <a:r>
              <a:rPr lang="en-GB" sz="2600" b="1" dirty="0" smtClean="0">
                <a:solidFill>
                  <a:srgbClr val="0070C0"/>
                </a:solidFill>
              </a:rPr>
              <a:t>ion in Alg</a:t>
            </a:r>
            <a:r>
              <a:rPr lang="en-GB" sz="2600" b="1" u="sng" dirty="0" smtClean="0">
                <a:solidFill>
                  <a:srgbClr val="0070C0"/>
                </a:solidFill>
              </a:rPr>
              <a:t>e</a:t>
            </a:r>
            <a:r>
              <a:rPr lang="en-GB" sz="2600" b="1" dirty="0" smtClean="0">
                <a:solidFill>
                  <a:srgbClr val="0070C0"/>
                </a:solidFill>
              </a:rPr>
              <a:t>ria</a:t>
            </a:r>
            <a:endParaRPr lang="en-GB" sz="2600" b="1" dirty="0" smtClean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70C0"/>
                </a:solidFill>
              </a:rPr>
              <a:t>ITERATE</a:t>
            </a:r>
            <a:endParaRPr lang="en-GB" sz="2800" b="1" dirty="0" smtClean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2924944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CIVIL PROTECTION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</a:b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PREPAREDNESS AND PREVENTION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SCHEME 2016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</a:b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</a:b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KICK-OFF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MEETING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BRUSSELS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a typeface="ＭＳ Ｐゴシック" pitchFamily="-106" charset="-128"/>
                <a:cs typeface="Times New Roman" pitchFamily="-106" charset="0"/>
              </a:rPr>
              <a:t>18-01-2017</a:t>
            </a:r>
            <a:endParaRPr lang="it-IT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918" y="288220"/>
            <a:ext cx="873466" cy="873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3226"/>
            <a:ext cx="3265004" cy="1049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52" y="319870"/>
            <a:ext cx="2715046" cy="84181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1271947" y="292792"/>
            <a:ext cx="5885751" cy="864614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156551" y="5873157"/>
            <a:ext cx="6871833" cy="1084235"/>
            <a:chOff x="901336" y="5805264"/>
            <a:chExt cx="7302137" cy="11521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0" r="1972"/>
            <a:stretch/>
          </p:blipFill>
          <p:spPr>
            <a:xfrm>
              <a:off x="901336" y="5988915"/>
              <a:ext cx="7302137" cy="968477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 bwMode="auto">
            <a:xfrm>
              <a:off x="5220072" y="5805264"/>
              <a:ext cx="2930643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auto">
          <a:xfrm>
            <a:off x="683568" y="105273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2060"/>
                </a:solidFill>
              </a:rPr>
              <a:t>F</a:t>
            </a:r>
            <a:r>
              <a:rPr lang="en-GB" sz="2800" b="1" dirty="0" smtClean="0">
                <a:solidFill>
                  <a:srgbClr val="002060"/>
                </a:solidFill>
              </a:rPr>
              <a:t>ollow </a:t>
            </a:r>
            <a:r>
              <a:rPr lang="en-GB" sz="2800" b="1" dirty="0" smtClean="0">
                <a:solidFill>
                  <a:srgbClr val="002060"/>
                </a:solidFill>
              </a:rPr>
              <a:t>up</a:t>
            </a:r>
          </a:p>
        </p:txBody>
      </p:sp>
      <p:sp>
        <p:nvSpPr>
          <p:cNvPr id="4" name="Rettangolo 4"/>
          <p:cNvSpPr/>
          <p:nvPr/>
        </p:nvSpPr>
        <p:spPr>
          <a:xfrm>
            <a:off x="323528" y="1631702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marR="0" lvl="1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Tx/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 smtClean="0">
                <a:solidFill>
                  <a:srgbClr val="002060"/>
                </a:solidFill>
              </a:rPr>
              <a:t>The </a:t>
            </a:r>
            <a:r>
              <a:rPr lang="en-GB" sz="1800" b="1" dirty="0">
                <a:solidFill>
                  <a:srgbClr val="002060"/>
                </a:solidFill>
              </a:rPr>
              <a:t>risk model </a:t>
            </a:r>
            <a:r>
              <a:rPr lang="en-GB" sz="1800" b="1" dirty="0" smtClean="0">
                <a:solidFill>
                  <a:srgbClr val="002060"/>
                </a:solidFill>
              </a:rPr>
              <a:t>is </a:t>
            </a:r>
            <a:r>
              <a:rPr lang="en-GB" sz="1800" b="1" dirty="0">
                <a:solidFill>
                  <a:srgbClr val="002060"/>
                </a:solidFill>
              </a:rPr>
              <a:t>continuously changing: </a:t>
            </a:r>
          </a:p>
          <a:p>
            <a:pPr marL="914400" lvl="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- hazard </a:t>
            </a:r>
            <a:r>
              <a:rPr lang="en-GB" sz="1800" b="1" dirty="0">
                <a:solidFill>
                  <a:srgbClr val="002060"/>
                </a:solidFill>
              </a:rPr>
              <a:t>can be further </a:t>
            </a:r>
            <a:r>
              <a:rPr lang="en-GB" sz="1800" b="1" dirty="0" smtClean="0">
                <a:solidFill>
                  <a:srgbClr val="002060"/>
                </a:solidFill>
              </a:rPr>
              <a:t>characterized</a:t>
            </a:r>
            <a:endParaRPr lang="en-GB" sz="1800" b="1" dirty="0">
              <a:solidFill>
                <a:srgbClr val="002060"/>
              </a:solidFill>
            </a:endParaRPr>
          </a:p>
          <a:p>
            <a:pPr marL="914400" lvl="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- exposure </a:t>
            </a:r>
            <a:r>
              <a:rPr lang="en-GB" sz="1800" b="1" dirty="0">
                <a:solidFill>
                  <a:srgbClr val="002060"/>
                </a:solidFill>
              </a:rPr>
              <a:t>continues to change </a:t>
            </a:r>
            <a:r>
              <a:rPr lang="en-GB" sz="1800" b="1" dirty="0" smtClean="0">
                <a:solidFill>
                  <a:srgbClr val="002060"/>
                </a:solidFill>
              </a:rPr>
              <a:t>with new buildings</a:t>
            </a:r>
          </a:p>
          <a:p>
            <a:pPr marL="914400" lvl="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- vulnerability presents </a:t>
            </a:r>
            <a:r>
              <a:rPr lang="en-GB" sz="1800" b="1" dirty="0">
                <a:solidFill>
                  <a:srgbClr val="002060"/>
                </a:solidFill>
              </a:rPr>
              <a:t>hopefully positive trend, as </a:t>
            </a:r>
            <a:r>
              <a:rPr lang="en-GB" sz="1800" b="1" dirty="0" smtClean="0">
                <a:solidFill>
                  <a:srgbClr val="002060"/>
                </a:solidFill>
              </a:rPr>
              <a:t>new codes   </a:t>
            </a:r>
          </a:p>
          <a:p>
            <a:pPr marL="914400" lvl="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tabLst>
                <a:tab pos="1524000" algn="l"/>
              </a:tabLst>
            </a:pP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smtClean="0">
                <a:solidFill>
                  <a:srgbClr val="002060"/>
                </a:solidFill>
              </a:rPr>
              <a:t> become </a:t>
            </a:r>
            <a:r>
              <a:rPr lang="en-GB" sz="1800" b="1" dirty="0">
                <a:solidFill>
                  <a:srgbClr val="002060"/>
                </a:solidFill>
              </a:rPr>
              <a:t>stricter and structural systems </a:t>
            </a:r>
            <a:r>
              <a:rPr lang="en-GB" sz="1800" b="1" dirty="0" smtClean="0">
                <a:solidFill>
                  <a:srgbClr val="002060"/>
                </a:solidFill>
              </a:rPr>
              <a:t>safer</a:t>
            </a:r>
            <a:endParaRPr lang="en-GB" sz="1800" b="1" dirty="0">
              <a:solidFill>
                <a:srgbClr val="002060"/>
              </a:solidFill>
            </a:endParaRPr>
          </a:p>
          <a:p>
            <a:pPr marL="914400" lvl="3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tabLst>
                <a:tab pos="1524000" algn="l"/>
              </a:tabLst>
            </a:pPr>
            <a:endParaRPr lang="en-GB" sz="1800" b="1" dirty="0">
              <a:solidFill>
                <a:srgbClr val="002060"/>
              </a:solidFill>
            </a:endParaRP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>
                <a:solidFill>
                  <a:srgbClr val="002060"/>
                </a:solidFill>
              </a:rPr>
              <a:t>Extend the pilot study </a:t>
            </a:r>
            <a:r>
              <a:rPr lang="en-GB" sz="1800" dirty="0">
                <a:solidFill>
                  <a:srgbClr val="002060"/>
                </a:solidFill>
              </a:rPr>
              <a:t>(</a:t>
            </a:r>
            <a:r>
              <a:rPr lang="en-GB" sz="1800" dirty="0" err="1" smtClean="0">
                <a:solidFill>
                  <a:srgbClr val="002060"/>
                </a:solidFill>
              </a:rPr>
              <a:t>Chlef</a:t>
            </a:r>
            <a:r>
              <a:rPr lang="en-GB" sz="1800" dirty="0" smtClean="0">
                <a:solidFill>
                  <a:srgbClr val="002060"/>
                </a:solidFill>
              </a:rPr>
              <a:t>) </a:t>
            </a:r>
            <a:r>
              <a:rPr lang="en-GB" sz="1800" b="1" dirty="0" smtClean="0">
                <a:solidFill>
                  <a:srgbClr val="002060"/>
                </a:solidFill>
              </a:rPr>
              <a:t>to </a:t>
            </a:r>
            <a:r>
              <a:rPr lang="en-GB" sz="1800" b="1" dirty="0">
                <a:solidFill>
                  <a:srgbClr val="002060"/>
                </a:solidFill>
              </a:rPr>
              <a:t>other regions in the country </a:t>
            </a:r>
            <a:endParaRPr lang="en-GB" sz="1800" b="1" dirty="0" smtClean="0">
              <a:solidFill>
                <a:srgbClr val="002060"/>
              </a:solidFill>
            </a:endParaRP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Include other types of buildings, bridges, critical infrastructure</a:t>
            </a: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Potentiate legal and risk governance framework</a:t>
            </a: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Adapt the open-source tool to other natural hazards</a:t>
            </a: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Replicate the study in other </a:t>
            </a:r>
            <a:r>
              <a:rPr lang="en-GB" sz="1800" dirty="0" smtClean="0">
                <a:solidFill>
                  <a:srgbClr val="002060"/>
                </a:solidFill>
              </a:rPr>
              <a:t>(similar) </a:t>
            </a:r>
            <a:r>
              <a:rPr lang="en-GB" sz="1800" b="1" dirty="0" smtClean="0">
                <a:solidFill>
                  <a:srgbClr val="002060"/>
                </a:solidFill>
              </a:rPr>
              <a:t>countries </a:t>
            </a: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</a:pPr>
            <a:r>
              <a:rPr lang="en-GB" sz="1800" b="1" dirty="0" smtClean="0">
                <a:solidFill>
                  <a:srgbClr val="002060"/>
                </a:solidFill>
              </a:rPr>
              <a:t>Involve the private sector </a:t>
            </a:r>
            <a:r>
              <a:rPr lang="en-GB" sz="1800" dirty="0" smtClean="0">
                <a:solidFill>
                  <a:srgbClr val="002060"/>
                </a:solidFill>
              </a:rPr>
              <a:t>(including future funding)</a:t>
            </a:r>
            <a:endParaRPr lang="en-GB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251520" y="1916832"/>
            <a:ext cx="8604000" cy="38652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</a:rPr>
              <a:t>DG </a:t>
            </a:r>
            <a:r>
              <a:rPr lang="en-GB" sz="1800" b="1" dirty="0" smtClean="0">
                <a:solidFill>
                  <a:srgbClr val="002060"/>
                </a:solidFill>
              </a:rPr>
              <a:t>ECHO scheme </a:t>
            </a:r>
            <a:r>
              <a:rPr lang="en-GB" sz="1800" dirty="0" smtClean="0">
                <a:solidFill>
                  <a:srgbClr val="002060"/>
                </a:solidFill>
              </a:rPr>
              <a:t>– </a:t>
            </a:r>
            <a:r>
              <a:rPr lang="en-GB" sz="1800" dirty="0" smtClean="0">
                <a:solidFill>
                  <a:srgbClr val="002060"/>
                </a:solidFill>
              </a:rPr>
              <a:t>2016 – </a:t>
            </a:r>
            <a:r>
              <a:rPr lang="en-GB" sz="1800" u="sng" dirty="0">
                <a:solidFill>
                  <a:srgbClr val="002060"/>
                </a:solidFill>
              </a:rPr>
              <a:t>P</a:t>
            </a:r>
            <a:r>
              <a:rPr lang="en-GB" sz="1800" u="sng" dirty="0" smtClean="0">
                <a:solidFill>
                  <a:srgbClr val="002060"/>
                </a:solidFill>
              </a:rPr>
              <a:t>revention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mr-IN" sz="1800" dirty="0" smtClean="0">
                <a:solidFill>
                  <a:srgbClr val="002060"/>
                </a:solidFill>
              </a:rPr>
              <a:t>–</a:t>
            </a:r>
            <a:r>
              <a:rPr lang="en-GB" sz="1800" dirty="0" smtClean="0">
                <a:solidFill>
                  <a:srgbClr val="002060"/>
                </a:solidFill>
              </a:rPr>
              <a:t> </a:t>
            </a:r>
            <a:r>
              <a:rPr lang="en-GB" sz="1800" u="sng" dirty="0" smtClean="0">
                <a:solidFill>
                  <a:srgbClr val="002060"/>
                </a:solidFill>
              </a:rPr>
              <a:t>External</a:t>
            </a:r>
            <a:r>
              <a:rPr lang="en-GB" sz="1800" dirty="0" smtClean="0">
                <a:solidFill>
                  <a:srgbClr val="002060"/>
                </a:solidFill>
              </a:rPr>
              <a:t> budget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174625" indent="-174625" algn="just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</a:rPr>
              <a:t>Consortium</a:t>
            </a:r>
            <a:r>
              <a:rPr lang="en-GB" sz="1800" dirty="0" smtClean="0">
                <a:solidFill>
                  <a:srgbClr val="002060"/>
                </a:solidFill>
              </a:rPr>
              <a:t>: </a:t>
            </a:r>
            <a:r>
              <a:rPr lang="en-GB" sz="1800" dirty="0" smtClean="0">
                <a:solidFill>
                  <a:srgbClr val="002060"/>
                </a:solidFill>
              </a:rPr>
              <a:t>	IUSS Pavia (Coordinator</a:t>
            </a:r>
            <a:r>
              <a:rPr lang="en-GB" sz="1800" dirty="0" smtClean="0">
                <a:solidFill>
                  <a:srgbClr val="002060"/>
                </a:solidFill>
              </a:rPr>
              <a:t>), </a:t>
            </a:r>
            <a:r>
              <a:rPr lang="en-GB" sz="1800" dirty="0" smtClean="0">
                <a:solidFill>
                  <a:srgbClr val="002060"/>
                </a:solidFill>
              </a:rPr>
              <a:t>University of Porto, CRAAG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174625" indent="-174625" algn="just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</a:rPr>
              <a:t>Endorsed </a:t>
            </a:r>
            <a:r>
              <a:rPr lang="en-GB" sz="1800" b="1" dirty="0" smtClean="0">
                <a:solidFill>
                  <a:srgbClr val="002060"/>
                </a:solidFill>
              </a:rPr>
              <a:t>by:</a:t>
            </a:r>
            <a:r>
              <a:rPr lang="en-GB" sz="1800" b="1" dirty="0" smtClean="0">
                <a:solidFill>
                  <a:srgbClr val="002060"/>
                </a:solidFill>
              </a:rPr>
              <a:t> </a:t>
            </a:r>
            <a:r>
              <a:rPr lang="en-GB" sz="1800" dirty="0" smtClean="0">
                <a:solidFill>
                  <a:srgbClr val="002060"/>
                </a:solidFill>
              </a:rPr>
              <a:t>	Italian and Portuguese </a:t>
            </a:r>
            <a:r>
              <a:rPr lang="en-GB" sz="1800" dirty="0" smtClean="0">
                <a:solidFill>
                  <a:srgbClr val="002060"/>
                </a:solidFill>
              </a:rPr>
              <a:t>Civil Protection </a:t>
            </a:r>
            <a:r>
              <a:rPr lang="en-GB" sz="1800" dirty="0" smtClean="0">
                <a:solidFill>
                  <a:srgbClr val="002060"/>
                </a:solidFill>
              </a:rPr>
              <a:t>Departments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174625" indent="-174625" algn="just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</a:rPr>
              <a:t>Supported by: </a:t>
            </a:r>
            <a:r>
              <a:rPr lang="en-GB" sz="1800" dirty="0" smtClean="0">
                <a:solidFill>
                  <a:srgbClr val="002060"/>
                </a:solidFill>
              </a:rPr>
              <a:t>	International Organisations (GRF Davos, IRGC)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solidFill>
                  <a:srgbClr val="002060"/>
                </a:solidFill>
              </a:rPr>
              <a:t>	</a:t>
            </a:r>
            <a:r>
              <a:rPr lang="en-GB" sz="1800" dirty="0" smtClean="0">
                <a:solidFill>
                  <a:srgbClr val="002060"/>
                </a:solidFill>
              </a:rPr>
              <a:t>	Industry (Munich Re, </a:t>
            </a:r>
            <a:r>
              <a:rPr lang="en-GB" sz="1800" dirty="0" err="1" smtClean="0">
                <a:solidFill>
                  <a:srgbClr val="002060"/>
                </a:solidFill>
              </a:rPr>
              <a:t>ImageCat</a:t>
            </a:r>
            <a:r>
              <a:rPr lang="en-GB" sz="1800" dirty="0" smtClean="0">
                <a:solidFill>
                  <a:srgbClr val="002060"/>
                </a:solidFill>
              </a:rPr>
              <a:t>, </a:t>
            </a:r>
            <a:r>
              <a:rPr lang="en-GB" sz="1800" dirty="0" err="1" smtClean="0">
                <a:solidFill>
                  <a:srgbClr val="002060"/>
                </a:solidFill>
              </a:rPr>
              <a:t>Kinemetrics</a:t>
            </a:r>
            <a:r>
              <a:rPr lang="en-GB" sz="1800" dirty="0" smtClean="0">
                <a:solidFill>
                  <a:srgbClr val="002060"/>
                </a:solidFill>
              </a:rPr>
              <a:t>, NCREP)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74625" indent="-174625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</a:rPr>
              <a:t>EC </a:t>
            </a:r>
            <a:r>
              <a:rPr lang="en-US" sz="1800" b="1" dirty="0" smtClean="0">
                <a:solidFill>
                  <a:srgbClr val="002060"/>
                </a:solidFill>
              </a:rPr>
              <a:t>financial contribution requested: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2060"/>
                </a:solidFill>
              </a:rPr>
              <a:t>	</a:t>
            </a:r>
            <a:r>
              <a:rPr lang="en-US" sz="1800" dirty="0" smtClean="0">
                <a:solidFill>
                  <a:srgbClr val="002060"/>
                </a:solidFill>
              </a:rPr>
              <a:t>	426.211 </a:t>
            </a:r>
            <a:r>
              <a:rPr lang="en-US" sz="1800" dirty="0" smtClean="0">
                <a:solidFill>
                  <a:srgbClr val="002060"/>
                </a:solidFill>
              </a:rPr>
              <a:t>EUR </a:t>
            </a:r>
            <a:r>
              <a:rPr lang="en-US" sz="1800" dirty="0" smtClean="0">
                <a:solidFill>
                  <a:srgbClr val="002060"/>
                </a:solidFill>
              </a:rPr>
              <a:t>(=75</a:t>
            </a:r>
            <a:r>
              <a:rPr lang="en-US" sz="1800" dirty="0" smtClean="0">
                <a:solidFill>
                  <a:srgbClr val="002060"/>
                </a:solidFill>
              </a:rPr>
              <a:t>% of total eligible costs</a:t>
            </a:r>
            <a:r>
              <a:rPr lang="en-US" sz="1800" dirty="0" smtClean="0">
                <a:solidFill>
                  <a:srgbClr val="002060"/>
                </a:solidFill>
              </a:rPr>
              <a:t>)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74625" indent="-174625" algn="just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2060"/>
                </a:solidFill>
              </a:rPr>
              <a:t>Duration: </a:t>
            </a:r>
            <a:r>
              <a:rPr lang="en-US" sz="1800" dirty="0" smtClean="0">
                <a:solidFill>
                  <a:srgbClr val="002060"/>
                </a:solidFill>
              </a:rPr>
              <a:t>	24 months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174625" indent="-174625" algn="just">
              <a:spcBef>
                <a:spcPts val="9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b="1" dirty="0" smtClean="0">
                <a:solidFill>
                  <a:srgbClr val="002060"/>
                </a:solidFill>
              </a:rPr>
              <a:t>Staring date: </a:t>
            </a:r>
            <a:r>
              <a:rPr lang="en-GB" sz="1800" dirty="0" smtClean="0">
                <a:solidFill>
                  <a:srgbClr val="002060"/>
                </a:solidFill>
              </a:rPr>
              <a:t>	January 2017</a:t>
            </a:r>
            <a:endParaRPr lang="en-GB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GB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683568" y="1196752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arrotondato 19"/>
          <p:cNvSpPr/>
          <p:nvPr/>
        </p:nvSpPr>
        <p:spPr bwMode="auto">
          <a:xfrm>
            <a:off x="179512" y="1700808"/>
            <a:ext cx="8712968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51520" y="1743199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IUSS Pavia – EC Contribution € </a:t>
            </a:r>
            <a:r>
              <a:rPr lang="cs-CZ" dirty="0" smtClean="0">
                <a:solidFill>
                  <a:srgbClr val="0070C0"/>
                </a:solidFill>
              </a:rPr>
              <a:t>199,803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39552" y="5068341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Centre </a:t>
            </a:r>
            <a:r>
              <a:rPr lang="en-GB" sz="1400" dirty="0"/>
              <a:t>for Research in Astronomy Astrophysics and Geophysics (</a:t>
            </a:r>
            <a:r>
              <a:rPr lang="en-GB" sz="1400" dirty="0" smtClean="0"/>
              <a:t>Public Institution)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Comes </a:t>
            </a:r>
            <a:r>
              <a:rPr lang="en-GB" sz="1400" dirty="0"/>
              <a:t>from the Algiers Observatory, created in </a:t>
            </a:r>
            <a:r>
              <a:rPr lang="en-GB" sz="1400" dirty="0" smtClean="0"/>
              <a:t>1890, </a:t>
            </a:r>
            <a:r>
              <a:rPr lang="en-GB" sz="1400" dirty="0"/>
              <a:t>and </a:t>
            </a:r>
            <a:r>
              <a:rPr lang="en-GB" sz="1400" dirty="0" smtClean="0"/>
              <a:t>has </a:t>
            </a:r>
            <a:r>
              <a:rPr lang="en-GB" sz="1400" dirty="0"/>
              <a:t>several missions</a:t>
            </a:r>
            <a:r>
              <a:rPr lang="en-GB" sz="1400" dirty="0" smtClean="0"/>
              <a:t>: (</a:t>
            </a:r>
            <a:r>
              <a:rPr lang="en-GB" sz="1400" dirty="0" err="1"/>
              <a:t>i</a:t>
            </a:r>
            <a:r>
              <a:rPr lang="en-GB" sz="1400" dirty="0"/>
              <a:t>) research in the fields of Astrophysics and Geophysics; 	</a:t>
            </a:r>
            <a:r>
              <a:rPr lang="en-GB" sz="1400" dirty="0" smtClean="0"/>
              <a:t>(</a:t>
            </a:r>
            <a:r>
              <a:rPr lang="en-GB" sz="1400" dirty="0"/>
              <a:t>ii) public service in the field of seismic monitoring of the territory; </a:t>
            </a:r>
            <a:r>
              <a:rPr lang="en-GB" sz="1400" dirty="0" smtClean="0"/>
              <a:t>(</a:t>
            </a:r>
            <a:r>
              <a:rPr lang="en-GB" sz="1400" dirty="0"/>
              <a:t>iii) Socio-economic sectors.</a:t>
            </a:r>
            <a:endParaRPr lang="en-GB" sz="1400" b="1" u="sng" dirty="0">
              <a:latin typeface="+mj-lt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539552" y="2178738"/>
            <a:ext cx="8567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Higher Education Institution (1 of only 5 Excellence schools in Italy)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Advanced international graduate programs (Master and PhD)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Understanding and Managing Extremes (UME) cutting-edge research centre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/>
              <a:t>Leading</a:t>
            </a:r>
            <a:r>
              <a:rPr lang="en-GB" sz="1400" dirty="0" smtClean="0"/>
              <a:t> experience in seismic risk</a:t>
            </a:r>
          </a:p>
        </p:txBody>
      </p:sp>
      <p:sp>
        <p:nvSpPr>
          <p:cNvPr id="18" name="Rettangolo 5"/>
          <p:cNvSpPr/>
          <p:nvPr/>
        </p:nvSpPr>
        <p:spPr bwMode="auto">
          <a:xfrm>
            <a:off x="683568" y="105273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Consortium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09" y="1684056"/>
            <a:ext cx="1768190" cy="548238"/>
          </a:xfrm>
          <a:prstGeom prst="rect">
            <a:avLst/>
          </a:prstGeom>
        </p:spPr>
      </p:pic>
      <p:sp>
        <p:nvSpPr>
          <p:cNvPr id="24" name="Rettangolo arrotondato 19"/>
          <p:cNvSpPr/>
          <p:nvPr/>
        </p:nvSpPr>
        <p:spPr bwMode="auto">
          <a:xfrm>
            <a:off x="179512" y="3185546"/>
            <a:ext cx="8712968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5" name="CasellaDiTesto 20"/>
          <p:cNvSpPr txBox="1"/>
          <p:nvPr/>
        </p:nvSpPr>
        <p:spPr>
          <a:xfrm>
            <a:off x="251520" y="3227937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FEUP – EC Contribution € </a:t>
            </a:r>
            <a:r>
              <a:rPr lang="is-IS" dirty="0" smtClean="0">
                <a:solidFill>
                  <a:srgbClr val="0070C0"/>
                </a:solidFill>
              </a:rPr>
              <a:t>127,381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80" y="3139487"/>
            <a:ext cx="1898156" cy="609877"/>
          </a:xfrm>
          <a:prstGeom prst="rect">
            <a:avLst/>
          </a:prstGeom>
        </p:spPr>
      </p:pic>
      <p:sp>
        <p:nvSpPr>
          <p:cNvPr id="33" name="Rettangolo arrotondato 19"/>
          <p:cNvSpPr/>
          <p:nvPr/>
        </p:nvSpPr>
        <p:spPr bwMode="auto">
          <a:xfrm>
            <a:off x="179512" y="4553698"/>
            <a:ext cx="8712968" cy="50405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5" name="CasellaDiTesto 20"/>
          <p:cNvSpPr txBox="1"/>
          <p:nvPr/>
        </p:nvSpPr>
        <p:spPr>
          <a:xfrm>
            <a:off x="251520" y="4596089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CRAAG – EC Contribution € </a:t>
            </a:r>
            <a:r>
              <a:rPr lang="cs-CZ" dirty="0" smtClean="0">
                <a:solidFill>
                  <a:srgbClr val="0070C0"/>
                </a:solidFill>
              </a:rPr>
              <a:t>99,026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97" y="4553697"/>
            <a:ext cx="504057" cy="504057"/>
          </a:xfrm>
          <a:prstGeom prst="rect">
            <a:avLst/>
          </a:prstGeom>
        </p:spPr>
      </p:pic>
      <p:sp>
        <p:nvSpPr>
          <p:cNvPr id="38" name="CasellaDiTesto 21"/>
          <p:cNvSpPr txBox="1"/>
          <p:nvPr/>
        </p:nvSpPr>
        <p:spPr>
          <a:xfrm>
            <a:off x="539552" y="3698448"/>
            <a:ext cx="8305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j-lt"/>
              </a:rPr>
              <a:t>UP is the 2</a:t>
            </a:r>
            <a:r>
              <a:rPr lang="en-GB" sz="1400" baseline="30000" dirty="0" smtClean="0">
                <a:latin typeface="+mj-lt"/>
              </a:rPr>
              <a:t>nd</a:t>
            </a:r>
            <a:r>
              <a:rPr lang="en-GB" sz="1400" dirty="0" smtClean="0">
                <a:latin typeface="+mj-lt"/>
              </a:rPr>
              <a:t> largest Higher education institution in Portugal, with </a:t>
            </a:r>
            <a:r>
              <a:rPr lang="en-GB" sz="1400" dirty="0">
                <a:latin typeface="+mj-lt"/>
              </a:rPr>
              <a:t>origins </a:t>
            </a:r>
            <a:r>
              <a:rPr lang="en-GB" sz="1400" dirty="0" smtClean="0">
                <a:latin typeface="+mj-lt"/>
              </a:rPr>
              <a:t>back </a:t>
            </a:r>
            <a:r>
              <a:rPr lang="en-GB" sz="1400" dirty="0">
                <a:latin typeface="+mj-lt"/>
              </a:rPr>
              <a:t>to the 18th </a:t>
            </a:r>
            <a:r>
              <a:rPr lang="en-GB" sz="1400" dirty="0" smtClean="0">
                <a:latin typeface="+mj-lt"/>
              </a:rPr>
              <a:t>century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j-lt"/>
              </a:rPr>
              <a:t>FEUP </a:t>
            </a:r>
            <a:r>
              <a:rPr lang="en-GB" sz="1400" dirty="0">
                <a:latin typeface="+mj-lt"/>
              </a:rPr>
              <a:t>is the largest faculty of </a:t>
            </a:r>
            <a:r>
              <a:rPr lang="en-GB" sz="1400" dirty="0" smtClean="0">
                <a:latin typeface="+mj-lt"/>
              </a:rPr>
              <a:t>UP - Institute </a:t>
            </a:r>
            <a:r>
              <a:rPr lang="en-GB" sz="1400" dirty="0">
                <a:latin typeface="+mj-lt"/>
              </a:rPr>
              <a:t>of R&amp;D in Structures and Construction (CONSTRUCT</a:t>
            </a:r>
            <a:r>
              <a:rPr lang="en-GB" sz="1400" dirty="0" smtClean="0">
                <a:latin typeface="+mj-lt"/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latin typeface="+mj-lt"/>
              </a:rPr>
              <a:t>High-level</a:t>
            </a:r>
            <a:r>
              <a:rPr lang="en-GB" sz="1400" dirty="0" smtClean="0">
                <a:latin typeface="+mj-lt"/>
              </a:rPr>
              <a:t> experience in the field of Civil Engineering and new technologies</a:t>
            </a:r>
            <a:endParaRPr lang="en-GB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251520" y="1628800"/>
            <a:ext cx="8604000" cy="46085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Following major disasters, it is evermore recognised that reducing the associated risk through prevention measures should be a primary concern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Regions with high percentages of non-seismically designed buildings are particularly vulnerable to natural hazards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mr-IN" sz="1600" dirty="0" smtClean="0">
                <a:solidFill>
                  <a:srgbClr val="002060"/>
                </a:solidFill>
              </a:rPr>
              <a:t>–</a:t>
            </a:r>
            <a:r>
              <a:rPr lang="en-GB" sz="1600" dirty="0" smtClean="0">
                <a:solidFill>
                  <a:srgbClr val="002060"/>
                </a:solidFill>
              </a:rPr>
              <a:t> Algeria is exposed to a number of natural hazards, such as earthquakes (e.g. El </a:t>
            </a:r>
            <a:r>
              <a:rPr lang="en-GB" sz="1600" dirty="0" err="1" smtClean="0">
                <a:solidFill>
                  <a:srgbClr val="002060"/>
                </a:solidFill>
              </a:rPr>
              <a:t>Asnam</a:t>
            </a:r>
            <a:r>
              <a:rPr lang="en-GB" sz="1600" dirty="0" smtClean="0">
                <a:solidFill>
                  <a:srgbClr val="002060"/>
                </a:solidFill>
              </a:rPr>
              <a:t> 1980 Mw 7.1 and </a:t>
            </a:r>
            <a:r>
              <a:rPr lang="en-GB" sz="1600" dirty="0" err="1" smtClean="0">
                <a:solidFill>
                  <a:srgbClr val="002060"/>
                </a:solidFill>
              </a:rPr>
              <a:t>Boumerdés</a:t>
            </a:r>
            <a:r>
              <a:rPr lang="en-GB" sz="1600" dirty="0" smtClean="0">
                <a:solidFill>
                  <a:srgbClr val="002060"/>
                </a:solidFill>
              </a:rPr>
              <a:t> 2003 Mw 6.8)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2004 </a:t>
            </a:r>
            <a:r>
              <a:rPr lang="mr-IN" sz="1600" dirty="0" smtClean="0">
                <a:solidFill>
                  <a:srgbClr val="002060"/>
                </a:solidFill>
              </a:rPr>
              <a:t>–</a:t>
            </a:r>
            <a:r>
              <a:rPr lang="en-GB" sz="1600" dirty="0" smtClean="0">
                <a:solidFill>
                  <a:srgbClr val="002060"/>
                </a:solidFill>
              </a:rPr>
              <a:t> Law on Prevention of Major Risks and Disaster Management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002060"/>
                </a:solidFill>
              </a:rPr>
              <a:t>	 National Scheme for Land Use Planning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rgbClr val="002060"/>
                </a:solidFill>
              </a:rPr>
              <a:t>	</a:t>
            </a:r>
            <a:r>
              <a:rPr lang="en-GB" sz="1600" dirty="0" smtClean="0">
                <a:solidFill>
                  <a:srgbClr val="002060"/>
                </a:solidFill>
              </a:rPr>
              <a:t> New seismic design regulations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>
                <a:solidFill>
                  <a:srgbClr val="002060"/>
                </a:solidFill>
              </a:rPr>
              <a:t>     2012 </a:t>
            </a:r>
            <a:r>
              <a:rPr lang="mr-IN" sz="1600" dirty="0" smtClean="0">
                <a:solidFill>
                  <a:srgbClr val="002060"/>
                </a:solidFill>
              </a:rPr>
              <a:t>–</a:t>
            </a:r>
            <a:r>
              <a:rPr lang="it-IT" sz="1600" dirty="0" smtClean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National Delegate for Major Risks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Limited resources and capacities, lack of cross-sectoral coordination </a:t>
            </a:r>
            <a:r>
              <a:rPr lang="en-GB" sz="1600" dirty="0" smtClean="0">
                <a:solidFill>
                  <a:srgbClr val="002060"/>
                </a:solidFill>
              </a:rPr>
              <a:t>and, mainly, </a:t>
            </a:r>
            <a:r>
              <a:rPr lang="en-GB" sz="1600" b="1" dirty="0" smtClean="0">
                <a:solidFill>
                  <a:srgbClr val="002060"/>
                </a:solidFill>
              </a:rPr>
              <a:t>awareness among several stakeholders </a:t>
            </a:r>
            <a:r>
              <a:rPr lang="en-GB" sz="1600" dirty="0" smtClean="0">
                <a:solidFill>
                  <a:srgbClr val="002060"/>
                </a:solidFill>
              </a:rPr>
              <a:t>impede full implementation of policies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ITERATE</a:t>
            </a:r>
            <a:r>
              <a:rPr lang="en-GB" sz="1600" dirty="0" smtClean="0">
                <a:solidFill>
                  <a:srgbClr val="002060"/>
                </a:solidFill>
              </a:rPr>
              <a:t> intends to </a:t>
            </a:r>
            <a:r>
              <a:rPr lang="en-GB" sz="1600" b="1" dirty="0" smtClean="0">
                <a:solidFill>
                  <a:srgbClr val="002060"/>
                </a:solidFill>
              </a:rPr>
              <a:t>diminish these obstacles </a:t>
            </a:r>
            <a:r>
              <a:rPr lang="mr-IN" sz="1600" dirty="0" smtClean="0">
                <a:solidFill>
                  <a:srgbClr val="002060"/>
                </a:solidFill>
              </a:rPr>
              <a:t>–</a:t>
            </a:r>
            <a:r>
              <a:rPr lang="en-GB" sz="1600" dirty="0" smtClean="0">
                <a:solidFill>
                  <a:srgbClr val="002060"/>
                </a:solidFill>
              </a:rPr>
              <a:t> </a:t>
            </a:r>
            <a:r>
              <a:rPr lang="en-GB" sz="1600" b="1" dirty="0" smtClean="0">
                <a:solidFill>
                  <a:srgbClr val="002060"/>
                </a:solidFill>
              </a:rPr>
              <a:t>improved framework for seismic risk assessment</a:t>
            </a:r>
            <a:r>
              <a:rPr lang="en-GB" sz="1600" dirty="0" smtClean="0">
                <a:solidFill>
                  <a:srgbClr val="002060"/>
                </a:solidFill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Geographical and </a:t>
            </a:r>
            <a:r>
              <a:rPr lang="en-GB" sz="1600" b="1" dirty="0" smtClean="0">
                <a:solidFill>
                  <a:srgbClr val="002060"/>
                </a:solidFill>
              </a:rPr>
              <a:t>scientific privileged combination of expertise </a:t>
            </a:r>
            <a:r>
              <a:rPr lang="en-GB" sz="1600" dirty="0" smtClean="0">
                <a:solidFill>
                  <a:srgbClr val="002060"/>
                </a:solidFill>
              </a:rPr>
              <a:t>in Algeria, Portugal and Italy</a:t>
            </a:r>
            <a:endParaRPr lang="en-GB" sz="1600" dirty="0" smtClean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GB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GB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ＭＳ Ｐゴシック" pitchFamily="16" charset="-128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683568" y="105273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Background and Scope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 bwMode="auto">
          <a:xfrm>
            <a:off x="683568" y="980728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Project </a:t>
            </a:r>
            <a:r>
              <a:rPr lang="en-GB" sz="2800" b="1" dirty="0" smtClean="0">
                <a:solidFill>
                  <a:srgbClr val="002060"/>
                </a:solidFill>
              </a:rPr>
              <a:t>overview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10924" r="1963" b="2277"/>
          <a:stretch/>
        </p:blipFill>
        <p:spPr>
          <a:xfrm>
            <a:off x="251520" y="1556792"/>
            <a:ext cx="8712968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1631702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marR="0" lvl="1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Tx/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 smtClean="0">
                <a:solidFill>
                  <a:srgbClr val="002060"/>
                </a:solidFill>
              </a:rPr>
              <a:t>Empower </a:t>
            </a:r>
            <a:r>
              <a:rPr lang="en-GB" sz="1800" b="1" dirty="0">
                <a:solidFill>
                  <a:srgbClr val="002060"/>
                </a:solidFill>
              </a:rPr>
              <a:t>Algeria's capacity to enforce seismic risk reduction </a:t>
            </a:r>
            <a:r>
              <a:rPr lang="en-GB" sz="1800" b="1" dirty="0" smtClean="0">
                <a:solidFill>
                  <a:srgbClr val="002060"/>
                </a:solidFill>
              </a:rPr>
              <a:t>measures</a:t>
            </a:r>
          </a:p>
          <a:p>
            <a:pPr marL="363538" marR="0" lvl="1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Tx/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>
                <a:solidFill>
                  <a:srgbClr val="002060"/>
                </a:solidFill>
              </a:rPr>
              <a:t>A</a:t>
            </a:r>
            <a:r>
              <a:rPr lang="en-GB" sz="1800" b="1" dirty="0" smtClean="0">
                <a:solidFill>
                  <a:srgbClr val="002060"/>
                </a:solidFill>
              </a:rPr>
              <a:t>ddress </a:t>
            </a:r>
            <a:r>
              <a:rPr lang="en-GB" sz="1800" b="1" dirty="0">
                <a:solidFill>
                  <a:srgbClr val="002060"/>
                </a:solidFill>
              </a:rPr>
              <a:t>the lack of state-of-the-art tools for the seismic risk </a:t>
            </a:r>
            <a:r>
              <a:rPr lang="en-GB" sz="1800" b="1" dirty="0" smtClean="0">
                <a:solidFill>
                  <a:srgbClr val="002060"/>
                </a:solidFill>
              </a:rPr>
              <a:t>assessment</a:t>
            </a:r>
          </a:p>
          <a:p>
            <a:pPr marL="363538" marR="0" lvl="1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Tx/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 smtClean="0">
                <a:solidFill>
                  <a:srgbClr val="002060"/>
                </a:solidFill>
              </a:rPr>
              <a:t>Involve local community and engage relevant stakeholders</a:t>
            </a:r>
          </a:p>
        </p:txBody>
      </p:sp>
      <p:sp>
        <p:nvSpPr>
          <p:cNvPr id="6" name="Rettangolo 5"/>
          <p:cNvSpPr/>
          <p:nvPr/>
        </p:nvSpPr>
        <p:spPr bwMode="auto">
          <a:xfrm>
            <a:off x="683568" y="105273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2060"/>
                </a:solidFill>
              </a:rPr>
              <a:t>M</a:t>
            </a:r>
            <a:r>
              <a:rPr lang="en-GB" sz="2800" b="1" dirty="0" smtClean="0">
                <a:solidFill>
                  <a:srgbClr val="002060"/>
                </a:solidFill>
              </a:rPr>
              <a:t>ain goals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755576" y="321297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smtClean="0">
                <a:solidFill>
                  <a:srgbClr val="002060"/>
                </a:solidFill>
              </a:rPr>
              <a:t>Expected </a:t>
            </a:r>
            <a:r>
              <a:rPr lang="en-GB" sz="2800" b="1" dirty="0" smtClean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9" name="Rettangolo 4"/>
          <p:cNvSpPr/>
          <p:nvPr/>
        </p:nvSpPr>
        <p:spPr>
          <a:xfrm>
            <a:off x="323528" y="3789040"/>
            <a:ext cx="85689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>
                <a:solidFill>
                  <a:srgbClr val="002060"/>
                </a:solidFill>
              </a:rPr>
              <a:t>U</a:t>
            </a:r>
            <a:r>
              <a:rPr lang="en-GB" sz="1800" b="1" dirty="0" smtClean="0">
                <a:solidFill>
                  <a:srgbClr val="002060"/>
                </a:solidFill>
              </a:rPr>
              <a:t>pdated </a:t>
            </a:r>
            <a:r>
              <a:rPr lang="en-GB" sz="1800" b="1" dirty="0">
                <a:solidFill>
                  <a:srgbClr val="002060"/>
                </a:solidFill>
              </a:rPr>
              <a:t>models of hazard, vulnerability and </a:t>
            </a:r>
            <a:r>
              <a:rPr lang="en-GB" sz="1800" b="1" dirty="0" smtClean="0">
                <a:solidFill>
                  <a:srgbClr val="002060"/>
                </a:solidFill>
              </a:rPr>
              <a:t>exposure for the Algerian context </a:t>
            </a:r>
            <a:r>
              <a:rPr lang="en-GB" sz="1800" dirty="0" smtClean="0">
                <a:solidFill>
                  <a:srgbClr val="002060"/>
                </a:solidFill>
              </a:rPr>
              <a:t>(short-term impact</a:t>
            </a:r>
            <a:r>
              <a:rPr lang="en-GB" sz="1800" dirty="0">
                <a:solidFill>
                  <a:srgbClr val="002060"/>
                </a:solidFill>
              </a:rPr>
              <a:t>)</a:t>
            </a:r>
            <a:endParaRPr lang="en-GB" sz="1800" b="1" dirty="0">
              <a:solidFill>
                <a:srgbClr val="002060"/>
              </a:solidFill>
            </a:endParaRPr>
          </a:p>
          <a:p>
            <a:pPr marL="363538" lvl="1" indent="-363538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 smtClean="0">
                <a:solidFill>
                  <a:srgbClr val="002060"/>
                </a:solidFill>
              </a:rPr>
              <a:t>Open-source tool </a:t>
            </a:r>
            <a:r>
              <a:rPr lang="en-GB" sz="1800" b="1" dirty="0">
                <a:solidFill>
                  <a:srgbClr val="002060"/>
                </a:solidFill>
              </a:rPr>
              <a:t>for real-time seismic loss estimates </a:t>
            </a:r>
            <a:r>
              <a:rPr lang="en-GB" sz="1800" b="1" dirty="0" smtClean="0">
                <a:solidFill>
                  <a:srgbClr val="002060"/>
                </a:solidFill>
              </a:rPr>
              <a:t>that integrates the above </a:t>
            </a:r>
            <a:r>
              <a:rPr lang="en-GB" sz="1800" dirty="0" smtClean="0">
                <a:solidFill>
                  <a:srgbClr val="002060"/>
                </a:solidFill>
              </a:rPr>
              <a:t>(short-term impact</a:t>
            </a:r>
            <a:r>
              <a:rPr lang="en-GB" sz="1800" dirty="0">
                <a:solidFill>
                  <a:srgbClr val="002060"/>
                </a:solidFill>
              </a:rPr>
              <a:t>)</a:t>
            </a:r>
            <a:endParaRPr lang="en-GB" sz="1800" b="1" dirty="0" smtClean="0">
              <a:solidFill>
                <a:srgbClr val="002060"/>
              </a:solidFill>
            </a:endParaRPr>
          </a:p>
          <a:p>
            <a:pPr marL="363538" marR="0" lvl="1" indent="-3635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Tx/>
              <a:buFont typeface="Wingdings" charset="2"/>
              <a:buChar char="Ø"/>
              <a:tabLst>
                <a:tab pos="1524000" algn="l"/>
              </a:tabLst>
              <a:defRPr/>
            </a:pPr>
            <a:r>
              <a:rPr lang="en-GB" sz="1800" b="1" dirty="0">
                <a:solidFill>
                  <a:srgbClr val="002060"/>
                </a:solidFill>
              </a:rPr>
              <a:t>Increased </a:t>
            </a:r>
            <a:r>
              <a:rPr lang="en-GB" sz="1800" b="1" dirty="0" smtClean="0">
                <a:solidFill>
                  <a:srgbClr val="002060"/>
                </a:solidFill>
              </a:rPr>
              <a:t>efficiency of </a:t>
            </a:r>
            <a:r>
              <a:rPr lang="en-GB" sz="1800" b="1" dirty="0">
                <a:solidFill>
                  <a:srgbClr val="002060"/>
                </a:solidFill>
              </a:rPr>
              <a:t>seismic risk and prevention practices among </a:t>
            </a:r>
            <a:r>
              <a:rPr lang="en-GB" sz="1800" b="1" dirty="0" smtClean="0">
                <a:solidFill>
                  <a:srgbClr val="002060"/>
                </a:solidFill>
              </a:rPr>
              <a:t>general population and relevant stakeholders </a:t>
            </a:r>
            <a:r>
              <a:rPr lang="en-GB" sz="1800" dirty="0" smtClean="0">
                <a:solidFill>
                  <a:srgbClr val="002060"/>
                </a:solidFill>
              </a:rPr>
              <a:t>(</a:t>
            </a:r>
            <a:r>
              <a:rPr lang="en-GB" sz="1800" dirty="0">
                <a:solidFill>
                  <a:srgbClr val="002060"/>
                </a:solidFill>
              </a:rPr>
              <a:t>medium and </a:t>
            </a:r>
            <a:r>
              <a:rPr lang="en-GB" sz="1800" dirty="0" smtClean="0">
                <a:solidFill>
                  <a:srgbClr val="002060"/>
                </a:solidFill>
              </a:rPr>
              <a:t>long-term impact)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auto">
          <a:xfrm>
            <a:off x="683568" y="44624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Deliverables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23975"/>
              </p:ext>
            </p:extLst>
          </p:nvPr>
        </p:nvGraphicFramePr>
        <p:xfrm>
          <a:off x="179519" y="620688"/>
          <a:ext cx="8701011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5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</a:tblGrid>
              <a:tr h="274243">
                <a:tc>
                  <a:txBody>
                    <a:bodyPr/>
                    <a:lstStyle/>
                    <a:p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A – Management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</a:tr>
              <a:tr h="25449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GA, CA and PWP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Meetings (minutes)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     Financial/Technical reports</a:t>
                      </a:r>
                      <a:endParaRPr lang="en-GB" sz="14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B – Hazard Model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Model characteristics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Source zones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and GMPEs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     Catalogue</a:t>
                      </a:r>
                      <a:r>
                        <a:rPr lang="en-GB" sz="1400" b="0" baseline="0" noProof="0" dirty="0" smtClean="0">
                          <a:solidFill>
                            <a:schemeClr val="tx1"/>
                          </a:solidFill>
                        </a:rPr>
                        <a:t> and Hazard map</a:t>
                      </a:r>
                      <a:endParaRPr lang="en-GB" sz="14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C – Exposure Model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Building taxonomy</a:t>
                      </a:r>
                      <a:endParaRPr lang="en-GB" sz="14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App for data collection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Bridge taxonomy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Exposure data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D –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Manual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Training material (App)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Manual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Training material (Tool)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auto">
          <a:xfrm>
            <a:off x="683568" y="44624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Deliverables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76600"/>
              </p:ext>
            </p:extLst>
          </p:nvPr>
        </p:nvGraphicFramePr>
        <p:xfrm>
          <a:off x="179519" y="620688"/>
          <a:ext cx="8693593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5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3739"/>
                <a:gridCol w="240030"/>
                <a:gridCol w="243739"/>
                <a:gridCol w="243739"/>
                <a:gridCol w="240030"/>
              </a:tblGrid>
              <a:tr h="274243">
                <a:tc>
                  <a:txBody>
                    <a:bodyPr/>
                    <a:lstStyle/>
                    <a:p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E – Physical Vulnerability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</a:tr>
              <a:tr h="25449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Numerical Models Buildings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Fragility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Functions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Buildings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     Non-structural elements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Fragility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Functions</a:t>
                      </a: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Bridges</a:t>
                      </a:r>
                      <a:endParaRPr lang="en-GB" sz="14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F – Social Vulnerability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Indicators &amp; Questionnaire</a:t>
                      </a:r>
                      <a:endParaRPr lang="en-GB" sz="14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Framework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Model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G – Tool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Real-time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module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Scen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and prob. modules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Testing &amp; validation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 dirty="0" smtClean="0">
                          <a:solidFill>
                            <a:schemeClr val="tx1"/>
                          </a:solidFill>
                        </a:rPr>
                        <a:t>Task G – Publicity</a:t>
                      </a:r>
                      <a:endParaRPr lang="en-GB" sz="14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E4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Website and Exploitation plan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Newsletters and Media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  <a:tr h="36565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Journal papers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&amp; Proceedings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E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 bwMode="auto">
          <a:xfrm>
            <a:off x="683568" y="1052736"/>
            <a:ext cx="77768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2060"/>
                </a:solidFill>
              </a:rPr>
              <a:t>Major events</a:t>
            </a:r>
            <a:endParaRPr lang="en-GB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86096"/>
              </p:ext>
            </p:extLst>
          </p:nvPr>
        </p:nvGraphicFramePr>
        <p:xfrm>
          <a:off x="323529" y="1628800"/>
          <a:ext cx="8568951" cy="433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629181"/>
                <a:gridCol w="1683186"/>
              </a:tblGrid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Kick-off Meeting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Pavia,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January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Presentation and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training </a:t>
                      </a:r>
                      <a:r>
                        <a:rPr lang="mr-IN" baseline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App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Project meeting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Algiers, Algeria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September 2017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Project meeting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Porto, Portugal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April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European Conference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 Earthquake Engineering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issemination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preliminary results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Thessaloniki,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Greece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June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Presentation and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training </a:t>
                      </a:r>
                      <a:r>
                        <a:rPr lang="mr-IN" baseline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Open Source Tool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Algiers, Algeria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September 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Final workshop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Algiers, Algeria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December 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721</Words>
  <Application>Microsoft Macintosh PowerPoint</Application>
  <PresentationFormat>On-screen Show (4:3)</PresentationFormat>
  <Paragraphs>180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Calibri</vt:lpstr>
      <vt:lpstr>MS PGothic</vt:lpstr>
      <vt:lpstr>ＭＳ Ｐゴシック</vt:lpstr>
      <vt:lpstr>Times New Roman</vt:lpstr>
      <vt:lpstr>Wingdings</vt:lpstr>
      <vt:lpstr>Arial</vt:lpstr>
      <vt:lpstr>Tema di Office</vt:lpstr>
      <vt:lpstr>Personalizza struttura</vt:lpstr>
      <vt:lpstr>2_Personalizza struttura</vt:lpstr>
      <vt:lpstr>1_Personalizza struttura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EUCENTRE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Gabriele Ferro</dc:creator>
  <cp:lastModifiedBy>Ricardo Monteiro</cp:lastModifiedBy>
  <cp:revision>356</cp:revision>
  <dcterms:created xsi:type="dcterms:W3CDTF">2012-10-22T13:38:03Z</dcterms:created>
  <dcterms:modified xsi:type="dcterms:W3CDTF">2017-01-03T21:02:18Z</dcterms:modified>
</cp:coreProperties>
</file>