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57" r:id="rId4"/>
    <p:sldId id="259" r:id="rId5"/>
    <p:sldId id="261" r:id="rId6"/>
    <p:sldId id="264" r:id="rId7"/>
    <p:sldId id="265" r:id="rId8"/>
    <p:sldId id="266" r:id="rId9"/>
    <p:sldId id="271" r:id="rId10"/>
    <p:sldId id="274"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74" d="100"/>
          <a:sy n="74" d="100"/>
        </p:scale>
        <p:origin x="41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74079-CED1-AC4D-AFAB-18E3C200393D}" type="datetimeFigureOut">
              <a:rPr lang="en-US" smtClean="0"/>
              <a:t>12/14/2016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1593A-1377-2948-950A-24DD68606E0E}" type="slidenum">
              <a:rPr lang="en-US" smtClean="0"/>
              <a:t>‹#›</a:t>
            </a:fld>
            <a:endParaRPr lang="en-US"/>
          </a:p>
        </p:txBody>
      </p:sp>
    </p:spTree>
    <p:extLst>
      <p:ext uri="{BB962C8B-B14F-4D97-AF65-F5344CB8AC3E}">
        <p14:creationId xmlns:p14="http://schemas.microsoft.com/office/powerpoint/2010/main" val="104474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153B55-41F0-49DD-BB0C-554672F4712C}"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720355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53B55-41F0-49DD-BB0C-554672F4712C}"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247817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53B55-41F0-49DD-BB0C-554672F4712C}"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33926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153B55-41F0-49DD-BB0C-554672F4712C}"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233581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153B55-41F0-49DD-BB0C-554672F4712C}"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20483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153B55-41F0-49DD-BB0C-554672F4712C}"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330622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153B55-41F0-49DD-BB0C-554672F4712C}"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4099939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153B55-41F0-49DD-BB0C-554672F4712C}"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2550207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53B55-41F0-49DD-BB0C-554672F4712C}"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1879276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53B55-41F0-49DD-BB0C-554672F4712C}"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341488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153B55-41F0-49DD-BB0C-554672F4712C}"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050DF-3C24-4466-8723-FAE1D0F0A7A8}" type="slidenum">
              <a:rPr lang="en-US" smtClean="0"/>
              <a:t>‹#›</a:t>
            </a:fld>
            <a:endParaRPr lang="en-US"/>
          </a:p>
        </p:txBody>
      </p:sp>
    </p:spTree>
    <p:extLst>
      <p:ext uri="{BB962C8B-B14F-4D97-AF65-F5344CB8AC3E}">
        <p14:creationId xmlns:p14="http://schemas.microsoft.com/office/powerpoint/2010/main" val="480206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53B55-41F0-49DD-BB0C-554672F4712C}" type="datetimeFigureOut">
              <a:rPr lang="en-US" smtClean="0"/>
              <a:t>12/14/2016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7050DF-3C24-4466-8723-FAE1D0F0A7A8}" type="slidenum">
              <a:rPr lang="en-US" smtClean="0"/>
              <a:t>‹#›</a:t>
            </a:fld>
            <a:endParaRPr lang="en-US"/>
          </a:p>
        </p:txBody>
      </p:sp>
    </p:spTree>
    <p:extLst>
      <p:ext uri="{BB962C8B-B14F-4D97-AF65-F5344CB8AC3E}">
        <p14:creationId xmlns:p14="http://schemas.microsoft.com/office/powerpoint/2010/main" val="425592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ArmenGrigoryan8" TargetMode="External"/><Relationship Id="rId2" Type="http://schemas.openxmlformats.org/officeDocument/2006/relationships/hyperlink" Target="mailto:armen.grigoryan@undp.org" TargetMode="External"/><Relationship Id="rId1" Type="http://schemas.openxmlformats.org/officeDocument/2006/relationships/slideLayout" Target="../slideLayouts/slideLayout7.xml"/><Relationship Id="rId5" Type="http://schemas.openxmlformats.org/officeDocument/2006/relationships/image" Target="../media/image3.tiff"/><Relationship Id="rId4" Type="http://schemas.openxmlformats.org/officeDocument/2006/relationships/hyperlink" Target="applewebdata://8F7A2DB3-4FE5-484B-9812-F6D250B87682/www.undp.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1820862"/>
            <a:ext cx="10515600" cy="9906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i="1" kern="1200" baseline="0">
                <a:solidFill>
                  <a:schemeClr val="accent1">
                    <a:lumMod val="75000"/>
                  </a:schemeClr>
                </a:solidFill>
                <a:latin typeface="+mj-lt"/>
                <a:ea typeface="+mj-ea"/>
                <a:cs typeface="+mj-cs"/>
              </a:defRPr>
            </a:lvl1pPr>
          </a:lstStyle>
          <a:p>
            <a:endParaRPr lang="hr-HR" sz="3200" b="1" i="0" dirty="0" smtClean="0"/>
          </a:p>
          <a:p>
            <a:endParaRPr lang="hr-HR" sz="3200" b="1" i="0" dirty="0" smtClean="0"/>
          </a:p>
          <a:p>
            <a:r>
              <a:rPr lang="hr-HR" sz="3200" b="1" i="0" dirty="0" smtClean="0"/>
              <a:t>   </a:t>
            </a:r>
            <a:r>
              <a:rPr lang="hr-HR" sz="3200" b="1" i="0" dirty="0" err="1" smtClean="0"/>
              <a:t>South</a:t>
            </a:r>
            <a:r>
              <a:rPr lang="hr-HR" sz="3200" b="1" i="0" baseline="0" smtClean="0"/>
              <a:t> East Europe Urban Resilience Building Action Network</a:t>
            </a:r>
            <a:r>
              <a:rPr lang="hr-HR" sz="2800" smtClean="0"/>
              <a:t/>
            </a:r>
            <a:br>
              <a:rPr lang="hr-HR" sz="2800" smtClean="0"/>
            </a:br>
            <a:endParaRPr lang="en-US" sz="2800"/>
          </a:p>
        </p:txBody>
      </p:sp>
      <p:pic>
        <p:nvPicPr>
          <p:cNvPr id="6" name="Picture 5"/>
          <p:cNvPicPr>
            <a:picLocks noChangeAspect="1"/>
          </p:cNvPicPr>
          <p:nvPr/>
        </p:nvPicPr>
        <p:blipFill>
          <a:blip r:embed="rId2"/>
          <a:stretch>
            <a:fillRect/>
          </a:stretch>
        </p:blipFill>
        <p:spPr>
          <a:xfrm>
            <a:off x="9537896" y="3234945"/>
            <a:ext cx="1491712" cy="2965670"/>
          </a:xfrm>
          <a:prstGeom prst="rect">
            <a:avLst/>
          </a:prstGeom>
        </p:spPr>
      </p:pic>
      <p:sp>
        <p:nvSpPr>
          <p:cNvPr id="8" name="TextBox 7"/>
          <p:cNvSpPr txBox="1"/>
          <p:nvPr/>
        </p:nvSpPr>
        <p:spPr>
          <a:xfrm>
            <a:off x="838200" y="3120645"/>
            <a:ext cx="1892300" cy="3046988"/>
          </a:xfrm>
          <a:prstGeom prst="rect">
            <a:avLst/>
          </a:prstGeom>
          <a:noFill/>
        </p:spPr>
        <p:txBody>
          <a:bodyPr wrap="square" rtlCol="0">
            <a:spAutoFit/>
          </a:bodyPr>
          <a:lstStyle/>
          <a:p>
            <a:pPr lvl="0"/>
            <a:r>
              <a:rPr lang="en-US" sz="2400" b="1" smtClean="0"/>
              <a:t>S</a:t>
            </a:r>
            <a:r>
              <a:rPr lang="hr-HR" sz="2400" smtClean="0"/>
              <a:t>outh</a:t>
            </a:r>
            <a:r>
              <a:rPr lang="en-US" sz="2400" smtClean="0"/>
              <a:t> </a:t>
            </a:r>
            <a:endParaRPr lang="hr-HR" sz="2400" smtClean="0"/>
          </a:p>
          <a:p>
            <a:pPr lvl="0"/>
            <a:r>
              <a:rPr lang="en-US" sz="2400" b="1" smtClean="0"/>
              <a:t>E</a:t>
            </a:r>
            <a:r>
              <a:rPr lang="en-US" sz="2400" smtClean="0"/>
              <a:t>ast</a:t>
            </a:r>
            <a:endParaRPr lang="hr-HR" sz="2400" smtClean="0"/>
          </a:p>
          <a:p>
            <a:pPr lvl="0"/>
            <a:r>
              <a:rPr lang="en-US" sz="2400" b="1" smtClean="0"/>
              <a:t>E</a:t>
            </a:r>
            <a:r>
              <a:rPr lang="en-US" sz="2400" smtClean="0"/>
              <a:t>urope </a:t>
            </a:r>
            <a:endParaRPr lang="hr-HR" sz="2400" smtClean="0"/>
          </a:p>
          <a:p>
            <a:pPr lvl="0"/>
            <a:r>
              <a:rPr lang="en-US" sz="2400" b="1" smtClean="0"/>
              <a:t>U</a:t>
            </a:r>
            <a:r>
              <a:rPr lang="en-US" sz="2400" smtClean="0"/>
              <a:t>rban </a:t>
            </a:r>
            <a:endParaRPr lang="hr-HR" sz="2400" smtClean="0"/>
          </a:p>
          <a:p>
            <a:pPr lvl="0"/>
            <a:r>
              <a:rPr lang="en-US" sz="2400" b="1" smtClean="0"/>
              <a:t>R</a:t>
            </a:r>
            <a:r>
              <a:rPr lang="en-US" sz="2400" smtClean="0"/>
              <a:t>esilience </a:t>
            </a:r>
            <a:endParaRPr lang="hr-HR" sz="2400" smtClean="0"/>
          </a:p>
          <a:p>
            <a:pPr lvl="0"/>
            <a:r>
              <a:rPr lang="en-US" sz="2400" b="1" smtClean="0"/>
              <a:t>B</a:t>
            </a:r>
            <a:r>
              <a:rPr lang="en-US" sz="2400" smtClean="0"/>
              <a:t>uilding </a:t>
            </a:r>
            <a:endParaRPr lang="hr-HR" sz="2400" smtClean="0"/>
          </a:p>
          <a:p>
            <a:pPr lvl="0"/>
            <a:r>
              <a:rPr lang="en-US" sz="2400" b="1" smtClean="0"/>
              <a:t>A</a:t>
            </a:r>
            <a:r>
              <a:rPr lang="en-US" sz="2400" smtClean="0"/>
              <a:t>ction </a:t>
            </a:r>
            <a:endParaRPr lang="hr-HR" sz="2400" smtClean="0"/>
          </a:p>
          <a:p>
            <a:pPr lvl="0"/>
            <a:r>
              <a:rPr lang="en-US" sz="2400" b="1" smtClean="0"/>
              <a:t>N</a:t>
            </a:r>
            <a:r>
              <a:rPr lang="en-US" sz="2400" smtClean="0"/>
              <a:t>etwork </a:t>
            </a:r>
          </a:p>
        </p:txBody>
      </p:sp>
      <p:sp>
        <p:nvSpPr>
          <p:cNvPr id="9" name="TextBox 8"/>
          <p:cNvSpPr txBox="1"/>
          <p:nvPr/>
        </p:nvSpPr>
        <p:spPr>
          <a:xfrm>
            <a:off x="2938313" y="122811"/>
            <a:ext cx="5705793" cy="2739211"/>
          </a:xfrm>
          <a:prstGeom prst="rect">
            <a:avLst/>
          </a:prstGeom>
          <a:noFill/>
        </p:spPr>
        <p:txBody>
          <a:bodyPr wrap="none" rtlCol="0">
            <a:spAutoFit/>
          </a:bodyPr>
          <a:lstStyle/>
          <a:p>
            <a:pPr algn="ctr"/>
            <a:r>
              <a:rPr lang="hr-HR" smtClean="0"/>
              <a:t/>
            </a:r>
            <a:br>
              <a:rPr lang="hr-HR" smtClean="0"/>
            </a:br>
            <a:endParaRPr lang="hr-HR" smtClean="0"/>
          </a:p>
          <a:p>
            <a:pPr algn="ctr"/>
            <a:r>
              <a:rPr lang="hr-HR" sz="2000" i="1" smtClean="0">
                <a:solidFill>
                  <a:schemeClr val="accent1">
                    <a:lumMod val="75000"/>
                  </a:schemeClr>
                </a:solidFill>
              </a:rPr>
              <a:t>KICK OFF MEETING</a:t>
            </a:r>
          </a:p>
          <a:p>
            <a:pPr algn="ctr"/>
            <a:r>
              <a:rPr lang="hr-HR" sz="2000" i="1" err="1" smtClean="0">
                <a:solidFill>
                  <a:schemeClr val="accent1">
                    <a:lumMod val="75000"/>
                  </a:schemeClr>
                </a:solidFill>
              </a:rPr>
              <a:t>Disaster</a:t>
            </a:r>
            <a:r>
              <a:rPr lang="hr-HR" sz="2000" i="1" smtClean="0">
                <a:solidFill>
                  <a:schemeClr val="accent1">
                    <a:lumMod val="75000"/>
                  </a:schemeClr>
                </a:solidFill>
              </a:rPr>
              <a:t> </a:t>
            </a:r>
            <a:r>
              <a:rPr lang="hr-HR" sz="2000" i="1" err="1" smtClean="0">
                <a:solidFill>
                  <a:schemeClr val="accent1">
                    <a:lumMod val="75000"/>
                  </a:schemeClr>
                </a:solidFill>
              </a:rPr>
              <a:t>Risk</a:t>
            </a:r>
            <a:r>
              <a:rPr lang="hr-HR" sz="2000" i="1" smtClean="0">
                <a:solidFill>
                  <a:schemeClr val="accent1">
                    <a:lumMod val="75000"/>
                  </a:schemeClr>
                </a:solidFill>
              </a:rPr>
              <a:t> </a:t>
            </a:r>
            <a:r>
              <a:rPr lang="hr-HR" sz="2000" i="1" err="1" smtClean="0">
                <a:solidFill>
                  <a:schemeClr val="accent1">
                    <a:lumMod val="75000"/>
                  </a:schemeClr>
                </a:solidFill>
              </a:rPr>
              <a:t>Reduction</a:t>
            </a:r>
            <a:r>
              <a:rPr lang="hr-HR" sz="2000" i="1" smtClean="0">
                <a:solidFill>
                  <a:schemeClr val="accent1">
                    <a:lumMod val="75000"/>
                  </a:schemeClr>
                </a:solidFill>
              </a:rPr>
              <a:t> </a:t>
            </a:r>
            <a:r>
              <a:rPr lang="hr-HR" sz="2000" i="1" err="1" smtClean="0">
                <a:solidFill>
                  <a:schemeClr val="accent1">
                    <a:lumMod val="75000"/>
                  </a:schemeClr>
                </a:solidFill>
              </a:rPr>
              <a:t>and</a:t>
            </a:r>
            <a:r>
              <a:rPr lang="hr-HR" sz="2000" i="1" smtClean="0">
                <a:solidFill>
                  <a:schemeClr val="accent1">
                    <a:lumMod val="75000"/>
                  </a:schemeClr>
                </a:solidFill>
              </a:rPr>
              <a:t> Urban </a:t>
            </a:r>
            <a:r>
              <a:rPr lang="hr-HR" sz="2000" i="1" err="1" smtClean="0">
                <a:solidFill>
                  <a:schemeClr val="accent1">
                    <a:lumMod val="75000"/>
                  </a:schemeClr>
                </a:solidFill>
              </a:rPr>
              <a:t>Resilience</a:t>
            </a:r>
            <a:r>
              <a:rPr lang="hr-HR" sz="2000" i="1" smtClean="0">
                <a:solidFill>
                  <a:schemeClr val="accent1">
                    <a:lumMod val="75000"/>
                  </a:schemeClr>
                </a:solidFill>
              </a:rPr>
              <a:t> </a:t>
            </a:r>
            <a:r>
              <a:rPr lang="hr-HR" sz="2000" i="1" err="1" smtClean="0">
                <a:solidFill>
                  <a:schemeClr val="accent1">
                    <a:lumMod val="75000"/>
                  </a:schemeClr>
                </a:solidFill>
              </a:rPr>
              <a:t>Projects</a:t>
            </a:r>
            <a:endParaRPr lang="hr-HR" sz="2000" i="1" smtClean="0">
              <a:solidFill>
                <a:schemeClr val="accent1">
                  <a:lumMod val="75000"/>
                </a:schemeClr>
              </a:solidFill>
            </a:endParaRPr>
          </a:p>
          <a:p>
            <a:pPr algn="ctr"/>
            <a:r>
              <a:rPr lang="hr-HR" sz="2000" i="1" smtClean="0">
                <a:solidFill>
                  <a:schemeClr val="accent1">
                    <a:lumMod val="75000"/>
                  </a:schemeClr>
                </a:solidFill>
              </a:rPr>
              <a:t>European </a:t>
            </a:r>
            <a:r>
              <a:rPr lang="hr-HR" sz="2000" i="1" err="1" smtClean="0">
                <a:solidFill>
                  <a:schemeClr val="accent1">
                    <a:lumMod val="75000"/>
                  </a:schemeClr>
                </a:solidFill>
              </a:rPr>
              <a:t>Commission</a:t>
            </a:r>
            <a:r>
              <a:rPr lang="hr-HR" sz="2000" i="1" smtClean="0">
                <a:solidFill>
                  <a:schemeClr val="accent1">
                    <a:lumMod val="75000"/>
                  </a:schemeClr>
                </a:solidFill>
              </a:rPr>
              <a:t> </a:t>
            </a:r>
            <a:r>
              <a:rPr lang="mr-IN" sz="2000" i="1" smtClean="0">
                <a:solidFill>
                  <a:schemeClr val="accent1">
                    <a:lumMod val="75000"/>
                  </a:schemeClr>
                </a:solidFill>
              </a:rPr>
              <a:t>–</a:t>
            </a:r>
            <a:r>
              <a:rPr lang="hr-HR" sz="2000" i="1" smtClean="0">
                <a:solidFill>
                  <a:schemeClr val="accent1">
                    <a:lumMod val="75000"/>
                  </a:schemeClr>
                </a:solidFill>
              </a:rPr>
              <a:t> DG ECHO</a:t>
            </a:r>
          </a:p>
          <a:p>
            <a:pPr algn="ctr"/>
            <a:r>
              <a:rPr lang="hr-HR" sz="2000" i="1" err="1" smtClean="0">
                <a:solidFill>
                  <a:schemeClr val="accent1">
                    <a:lumMod val="75000"/>
                  </a:schemeClr>
                </a:solidFill>
              </a:rPr>
              <a:t>Brusells</a:t>
            </a:r>
            <a:r>
              <a:rPr lang="hr-HR" sz="2000" i="1" smtClean="0">
                <a:solidFill>
                  <a:schemeClr val="accent1">
                    <a:lumMod val="75000"/>
                  </a:schemeClr>
                </a:solidFill>
              </a:rPr>
              <a:t>, 18 </a:t>
            </a:r>
            <a:r>
              <a:rPr lang="hr-HR" sz="2000" i="1" err="1" smtClean="0">
                <a:solidFill>
                  <a:schemeClr val="accent1">
                    <a:lumMod val="75000"/>
                  </a:schemeClr>
                </a:solidFill>
              </a:rPr>
              <a:t>January</a:t>
            </a:r>
            <a:r>
              <a:rPr lang="hr-HR" sz="2000" i="1" smtClean="0">
                <a:solidFill>
                  <a:schemeClr val="accent1">
                    <a:lumMod val="75000"/>
                  </a:schemeClr>
                </a:solidFill>
              </a:rPr>
              <a:t> 2017</a:t>
            </a:r>
          </a:p>
          <a:p>
            <a:pPr algn="ctr"/>
            <a:r>
              <a:rPr lang="hr-HR" sz="2800" i="1" smtClean="0">
                <a:solidFill>
                  <a:schemeClr val="accent1">
                    <a:lumMod val="75000"/>
                  </a:schemeClr>
                </a:solidFill>
              </a:rPr>
              <a:t/>
            </a:r>
            <a:br>
              <a:rPr lang="hr-HR" sz="2800" i="1" smtClean="0">
                <a:solidFill>
                  <a:schemeClr val="accent1">
                    <a:lumMod val="75000"/>
                  </a:schemeClr>
                </a:solidFill>
              </a:rPr>
            </a:br>
            <a:endParaRPr lang="en-US" sz="2800" i="1">
              <a:solidFill>
                <a:schemeClr val="accent1">
                  <a:lumMod val="75000"/>
                </a:schemeClr>
              </a:solidFill>
            </a:endParaRPr>
          </a:p>
        </p:txBody>
      </p:sp>
      <p:pic>
        <p:nvPicPr>
          <p:cNvPr id="10" name="Slika 1" descr="logo_ec_17_colors_300dpi"/>
          <p:cNvPicPr/>
          <p:nvPr/>
        </p:nvPicPr>
        <p:blipFill>
          <a:blip r:embed="rId3" cstate="print"/>
          <a:srcRect/>
          <a:stretch>
            <a:fillRect/>
          </a:stretch>
        </p:blipFill>
        <p:spPr bwMode="auto">
          <a:xfrm>
            <a:off x="-1" y="-1"/>
            <a:ext cx="2938314" cy="1397379"/>
          </a:xfrm>
          <a:prstGeom prst="rect">
            <a:avLst/>
          </a:prstGeom>
          <a:noFill/>
          <a:ln w="9525">
            <a:noFill/>
            <a:miter lim="800000"/>
            <a:headEnd/>
            <a:tailEnd/>
          </a:ln>
        </p:spPr>
      </p:pic>
      <p:pic>
        <p:nvPicPr>
          <p:cNvPr id="2" name="Picture 1"/>
          <p:cNvPicPr>
            <a:picLocks noChangeAspect="1"/>
          </p:cNvPicPr>
          <p:nvPr/>
        </p:nvPicPr>
        <p:blipFill>
          <a:blip r:embed="rId4"/>
          <a:stretch>
            <a:fillRect/>
          </a:stretch>
        </p:blipFill>
        <p:spPr>
          <a:xfrm>
            <a:off x="4389120" y="3026080"/>
            <a:ext cx="2934872" cy="3141553"/>
          </a:xfrm>
          <a:prstGeom prst="rect">
            <a:avLst/>
          </a:prstGeom>
        </p:spPr>
      </p:pic>
    </p:spTree>
    <p:extLst>
      <p:ext uri="{BB962C8B-B14F-4D97-AF65-F5344CB8AC3E}">
        <p14:creationId xmlns:p14="http://schemas.microsoft.com/office/powerpoint/2010/main" val="3286491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a:solidFill>
                  <a:schemeClr val="accent1">
                    <a:lumMod val="75000"/>
                  </a:schemeClr>
                </a:solidFill>
                <a:latin typeface="+mj-lt"/>
                <a:ea typeface="+mj-ea"/>
                <a:cs typeface="+mj-cs"/>
              </a:defRPr>
            </a:lvl1pPr>
          </a:lstStyle>
          <a:p>
            <a:r>
              <a:rPr lang="hr-HR" b="1" dirty="0" smtClean="0"/>
              <a:t>SEE URBAN </a:t>
            </a:r>
            <a:r>
              <a:rPr lang="hr-HR" b="1" dirty="0" err="1" smtClean="0"/>
              <a:t>follow</a:t>
            </a:r>
            <a:r>
              <a:rPr lang="hr-HR" b="1" dirty="0" smtClean="0"/>
              <a:t> </a:t>
            </a:r>
            <a:r>
              <a:rPr lang="hr-HR" b="1" dirty="0" err="1" smtClean="0"/>
              <a:t>up</a:t>
            </a:r>
            <a:r>
              <a:rPr lang="hr-HR" b="1" dirty="0" smtClean="0"/>
              <a:t>:</a:t>
            </a:r>
            <a:endParaRPr lang="en-US" b="1" dirty="0"/>
          </a:p>
        </p:txBody>
      </p:sp>
      <p:sp>
        <p:nvSpPr>
          <p:cNvPr id="3" name="TextBox 2"/>
          <p:cNvSpPr txBox="1"/>
          <p:nvPr/>
        </p:nvSpPr>
        <p:spPr>
          <a:xfrm>
            <a:off x="831850" y="1641696"/>
            <a:ext cx="10515600" cy="5186035"/>
          </a:xfrm>
          <a:prstGeom prst="rect">
            <a:avLst/>
          </a:prstGeom>
          <a:noFill/>
        </p:spPr>
        <p:txBody>
          <a:bodyPr wrap="square" rtlCol="0">
            <a:spAutoFit/>
          </a:bodyPr>
          <a:lstStyle/>
          <a:p>
            <a:pPr marL="342900" indent="-342900" algn="just">
              <a:lnSpc>
                <a:spcPct val="90000"/>
              </a:lnSpc>
              <a:spcBef>
                <a:spcPts val="1000"/>
              </a:spcBef>
              <a:buFont typeface="Wingdings" panose="05000000000000000000" pitchFamily="2" charset="2"/>
              <a:buChar char="Ø"/>
              <a:defRPr/>
            </a:pPr>
            <a:r>
              <a:rPr lang="en-GB" sz="2000" dirty="0" smtClean="0"/>
              <a:t>As per UNDP </a:t>
            </a:r>
            <a:r>
              <a:rPr lang="en-GB" sz="2000" dirty="0"/>
              <a:t>Strategic goals 2014-2017 </a:t>
            </a:r>
            <a:r>
              <a:rPr lang="en-GB" sz="2000" b="1" dirty="0" smtClean="0"/>
              <a:t>UNDP </a:t>
            </a:r>
            <a:r>
              <a:rPr lang="en-GB" sz="2000" b="1" dirty="0"/>
              <a:t>Country Offices </a:t>
            </a:r>
            <a:r>
              <a:rPr lang="en-GB" sz="2000" dirty="0"/>
              <a:t>will remain present on the field and continue supporting local level DRR networking on urban risks even after the project is </a:t>
            </a:r>
            <a:r>
              <a:rPr lang="en-GB" sz="2000" dirty="0" smtClean="0"/>
              <a:t>completed</a:t>
            </a:r>
            <a:r>
              <a:rPr lang="en-GB" sz="2000" dirty="0"/>
              <a:t>;</a:t>
            </a:r>
            <a:endParaRPr lang="en-GB" sz="2000" dirty="0" smtClean="0"/>
          </a:p>
          <a:p>
            <a:pPr marL="342900" indent="-342900" algn="just">
              <a:lnSpc>
                <a:spcPct val="90000"/>
              </a:lnSpc>
              <a:spcBef>
                <a:spcPts val="1000"/>
              </a:spcBef>
              <a:buFont typeface="Wingdings" panose="05000000000000000000" pitchFamily="2" charset="2"/>
              <a:buChar char="Ø"/>
              <a:defRPr/>
            </a:pPr>
            <a:endParaRPr lang="en-GB" sz="2000" dirty="0" smtClean="0"/>
          </a:p>
          <a:p>
            <a:pPr marL="342900" indent="-342900" algn="just">
              <a:lnSpc>
                <a:spcPct val="90000"/>
              </a:lnSpc>
              <a:spcBef>
                <a:spcPts val="1000"/>
              </a:spcBef>
              <a:buFont typeface="Wingdings" panose="05000000000000000000" pitchFamily="2" charset="2"/>
              <a:buChar char="Ø"/>
              <a:defRPr/>
            </a:pPr>
            <a:r>
              <a:rPr lang="en-GB" sz="2000" dirty="0"/>
              <a:t>Involvement of academic community into the project implementation process will ensure proper exchange of know-how shared within the academia </a:t>
            </a:r>
            <a:r>
              <a:rPr lang="en-GB" sz="2000" dirty="0" smtClean="0"/>
              <a:t>circle;</a:t>
            </a:r>
            <a:endParaRPr lang="en-GB" sz="2000" dirty="0"/>
          </a:p>
          <a:p>
            <a:pPr marL="342900" indent="-342900" algn="just">
              <a:lnSpc>
                <a:spcPct val="90000"/>
              </a:lnSpc>
              <a:spcBef>
                <a:spcPts val="1000"/>
              </a:spcBef>
              <a:buFont typeface="Wingdings" panose="05000000000000000000" pitchFamily="2" charset="2"/>
              <a:buChar char="Ø"/>
              <a:defRPr/>
            </a:pPr>
            <a:endParaRPr lang="en-GB" sz="2000" dirty="0" smtClean="0"/>
          </a:p>
          <a:p>
            <a:pPr marL="342900" indent="-342900">
              <a:buFont typeface="Wingdings" charset="2"/>
              <a:buChar char="Ø"/>
            </a:pPr>
            <a:r>
              <a:rPr lang="en-GB" sz="2000" dirty="0" smtClean="0"/>
              <a:t>SEE URBAN implements </a:t>
            </a:r>
            <a:r>
              <a:rPr lang="en-GB" sz="2000" dirty="0"/>
              <a:t>a “three layer approach” in such way that the “know-how” sharing will be ensured by conference participation of </a:t>
            </a:r>
            <a:r>
              <a:rPr lang="en-GB" sz="2000" b="1" dirty="0"/>
              <a:t>a) EU member countries (Hungary, Slovenia, Sweden, Denmark); b) PPRD and DPPI countries (Georgia, Moldova, Armenia); and c) central Asia countries (Kyrgyzstan and Tajikistan) as </a:t>
            </a:r>
            <a:r>
              <a:rPr lang="en-GB" sz="2000" b="1" dirty="0" smtClean="0"/>
              <a:t>observers</a:t>
            </a:r>
            <a:r>
              <a:rPr lang="en-GB" sz="2000" b="1" dirty="0"/>
              <a:t>;</a:t>
            </a:r>
            <a:endParaRPr lang="en-GB" sz="2000" dirty="0"/>
          </a:p>
          <a:p>
            <a:pPr marL="342900" indent="-342900">
              <a:buFont typeface="Wingdings" charset="2"/>
              <a:buChar char="Ø"/>
            </a:pPr>
            <a:endParaRPr lang="en-GB" sz="2000" dirty="0"/>
          </a:p>
          <a:p>
            <a:pPr marL="342900" indent="-342900">
              <a:buFont typeface="Wingdings" charset="2"/>
              <a:buChar char="Ø"/>
            </a:pPr>
            <a:r>
              <a:rPr lang="en-GB" sz="2000" dirty="0" smtClean="0"/>
              <a:t>Due to financial stability of the proposed DRR networking model SEE URBAN would </a:t>
            </a:r>
            <a:r>
              <a:rPr lang="en-GB" sz="2000" dirty="0"/>
              <a:t>be subsequently of </a:t>
            </a:r>
            <a:r>
              <a:rPr lang="en-GB" sz="2000" b="1" dirty="0"/>
              <a:t>benefits throughout the European Union and European Neighbourhood Policies and IPA II beneficiaries countries for replication/adaptation </a:t>
            </a:r>
            <a:r>
              <a:rPr lang="en-GB" sz="2000" b="1" dirty="0" smtClean="0"/>
              <a:t>purposes.</a:t>
            </a:r>
            <a:endParaRPr lang="en-GB" sz="2000" dirty="0" smtClean="0"/>
          </a:p>
          <a:p>
            <a:pPr marL="342900" indent="-342900">
              <a:buFont typeface="Wingdings" charset="2"/>
              <a:buChar char="Ø"/>
            </a:pPr>
            <a:endParaRPr lang="en-US" sz="2000" dirty="0" smtClean="0"/>
          </a:p>
        </p:txBody>
      </p:sp>
    </p:spTree>
    <p:extLst>
      <p:ext uri="{BB962C8B-B14F-4D97-AF65-F5344CB8AC3E}">
        <p14:creationId xmlns:p14="http://schemas.microsoft.com/office/powerpoint/2010/main" val="1157437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36" y="401783"/>
            <a:ext cx="10695709" cy="1692771"/>
          </a:xfrm>
          <a:prstGeom prst="rect">
            <a:avLst/>
          </a:prstGeom>
          <a:noFill/>
        </p:spPr>
        <p:txBody>
          <a:bodyPr wrap="square" rtlCol="0">
            <a:spAutoFit/>
          </a:bodyPr>
          <a:lstStyle/>
          <a:p>
            <a:pPr algn="ctr"/>
            <a:r>
              <a:rPr lang="hr-HR" sz="4000" b="1" smtClean="0">
                <a:solidFill>
                  <a:schemeClr val="accent1">
                    <a:lumMod val="75000"/>
                  </a:schemeClr>
                </a:solidFill>
              </a:rPr>
              <a:t>SEE URBAN</a:t>
            </a:r>
            <a:r>
              <a:rPr lang="hr-HR" sz="3200" b="1" smtClean="0">
                <a:solidFill>
                  <a:schemeClr val="accent1">
                    <a:lumMod val="75000"/>
                  </a:schemeClr>
                </a:solidFill>
              </a:rPr>
              <a:t/>
            </a:r>
            <a:br>
              <a:rPr lang="hr-HR" sz="3200" b="1" smtClean="0">
                <a:solidFill>
                  <a:schemeClr val="accent1">
                    <a:lumMod val="75000"/>
                  </a:schemeClr>
                </a:solidFill>
              </a:rPr>
            </a:br>
            <a:r>
              <a:rPr lang="hr-HR" sz="3200" b="1" smtClean="0">
                <a:solidFill>
                  <a:schemeClr val="accent1">
                    <a:lumMod val="75000"/>
                  </a:schemeClr>
                </a:solidFill>
              </a:rPr>
              <a:t/>
            </a:r>
            <a:br>
              <a:rPr lang="hr-HR" sz="3200" b="1" smtClean="0">
                <a:solidFill>
                  <a:schemeClr val="accent1">
                    <a:lumMod val="75000"/>
                  </a:schemeClr>
                </a:solidFill>
              </a:rPr>
            </a:br>
            <a:r>
              <a:rPr lang="hr-HR" sz="3200" b="1" smtClean="0">
                <a:solidFill>
                  <a:schemeClr val="accent1">
                    <a:lumMod val="75000"/>
                  </a:schemeClr>
                </a:solidFill>
              </a:rPr>
              <a:t>South East Europe Urban Resilience Building Action Network</a:t>
            </a:r>
            <a:endParaRPr lang="en-US" sz="3200" b="1">
              <a:solidFill>
                <a:schemeClr val="accent1">
                  <a:lumMod val="75000"/>
                </a:schemeClr>
              </a:solidFill>
            </a:endParaRPr>
          </a:p>
        </p:txBody>
      </p:sp>
      <p:sp>
        <p:nvSpPr>
          <p:cNvPr id="3" name="TextBox 2"/>
          <p:cNvSpPr txBox="1"/>
          <p:nvPr/>
        </p:nvSpPr>
        <p:spPr>
          <a:xfrm>
            <a:off x="3815171" y="2165728"/>
            <a:ext cx="3281088" cy="1077218"/>
          </a:xfrm>
          <a:prstGeom prst="rect">
            <a:avLst/>
          </a:prstGeom>
          <a:noFill/>
        </p:spPr>
        <p:txBody>
          <a:bodyPr wrap="square" rtlCol="0">
            <a:spAutoFit/>
          </a:bodyPr>
          <a:lstStyle/>
          <a:p>
            <a:r>
              <a:rPr lang="hr-HR" sz="3200" b="1" smtClean="0">
                <a:solidFill>
                  <a:schemeClr val="accent1">
                    <a:lumMod val="75000"/>
                  </a:schemeClr>
                </a:solidFill>
              </a:rPr>
              <a:t>         </a:t>
            </a:r>
            <a:r>
              <a:rPr lang="hr-HR" sz="3200" b="1" i="1" smtClean="0">
                <a:solidFill>
                  <a:schemeClr val="accent1">
                    <a:lumMod val="75000"/>
                  </a:schemeClr>
                </a:solidFill>
              </a:rPr>
              <a:t>THANK YOU!</a:t>
            </a:r>
          </a:p>
          <a:p>
            <a:endParaRPr lang="en-US" sz="3200" b="1">
              <a:solidFill>
                <a:schemeClr val="accent1">
                  <a:lumMod val="75000"/>
                </a:scheme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65987712"/>
              </p:ext>
            </p:extLst>
          </p:nvPr>
        </p:nvGraphicFramePr>
        <p:xfrm>
          <a:off x="4836941" y="2875879"/>
          <a:ext cx="6628228" cy="3291840"/>
        </p:xfrm>
        <a:graphic>
          <a:graphicData uri="http://schemas.openxmlformats.org/drawingml/2006/table">
            <a:tbl>
              <a:tblPr/>
              <a:tblGrid>
                <a:gridCol w="6628228"/>
              </a:tblGrid>
              <a:tr h="0">
                <a:tc>
                  <a:txBody>
                    <a:bodyPr/>
                    <a:lstStyle/>
                    <a:p>
                      <a:endParaRPr lang="sk-SK">
                        <a:effectLst/>
                        <a:latin typeface="Times New Roman" charset="0"/>
                      </a:endParaRPr>
                    </a:p>
                    <a:p>
                      <a:r>
                        <a:rPr lang="sk-SK">
                          <a:effectLst/>
                          <a:latin typeface="Times New Roman" charset="0"/>
                        </a:rPr>
                        <a:t> </a:t>
                      </a:r>
                    </a:p>
                  </a:txBody>
                  <a:tcPr marT="0" marB="0">
                    <a:lnL>
                      <a:noFill/>
                    </a:lnL>
                    <a:lnR>
                      <a:noFill/>
                    </a:lnR>
                    <a:lnT>
                      <a:noFill/>
                    </a:lnT>
                    <a:lnB>
                      <a:noFill/>
                    </a:lnB>
                  </a:tcPr>
                </a:tc>
              </a:tr>
              <a:tr h="0">
                <a:tc>
                  <a:txBody>
                    <a:bodyPr/>
                    <a:lstStyle/>
                    <a:p>
                      <a:r>
                        <a:rPr lang="en-US" b="1" dirty="0">
                          <a:effectLst/>
                          <a:latin typeface="Times New Roman" charset="0"/>
                        </a:rPr>
                        <a:t>Armen </a:t>
                      </a:r>
                      <a:r>
                        <a:rPr lang="en-US" b="1" dirty="0" err="1">
                          <a:effectLst/>
                          <a:latin typeface="Times New Roman" charset="0"/>
                        </a:rPr>
                        <a:t>Grigoryan</a:t>
                      </a:r>
                      <a:endParaRPr lang="en-US" dirty="0">
                        <a:effectLst/>
                        <a:latin typeface="Times New Roman" charset="0"/>
                      </a:endParaRPr>
                    </a:p>
                    <a:p>
                      <a:r>
                        <a:rPr lang="en-US" dirty="0">
                          <a:effectLst/>
                          <a:latin typeface="Times New Roman" charset="0"/>
                        </a:rPr>
                        <a:t>Cluster  Lead, Disaster Risk Reduction, Energy and Climate Change</a:t>
                      </a:r>
                    </a:p>
                    <a:p>
                      <a:r>
                        <a:rPr lang="en-US" dirty="0">
                          <a:effectLst/>
                          <a:latin typeface="Times New Roman" charset="0"/>
                        </a:rPr>
                        <a:t>UNDP Regional Hub in Istanbul, BPPS</a:t>
                      </a:r>
                    </a:p>
                    <a:p>
                      <a:r>
                        <a:rPr lang="en-US" dirty="0">
                          <a:effectLst/>
                          <a:latin typeface="Times New Roman" charset="0"/>
                        </a:rPr>
                        <a:t>United Nations Development </a:t>
                      </a:r>
                      <a:r>
                        <a:rPr lang="en-US" dirty="0" err="1">
                          <a:effectLst/>
                          <a:latin typeface="Times New Roman" charset="0"/>
                        </a:rPr>
                        <a:t>Programme</a:t>
                      </a:r>
                      <a:endParaRPr lang="en-US" dirty="0">
                        <a:effectLst/>
                        <a:latin typeface="Times New Roman" charset="0"/>
                      </a:endParaRPr>
                    </a:p>
                    <a:p>
                      <a:r>
                        <a:rPr lang="en-US" dirty="0">
                          <a:effectLst/>
                          <a:latin typeface="Times New Roman" charset="0"/>
                        </a:rPr>
                        <a:t>Key Plaza, Abide-I </a:t>
                      </a:r>
                      <a:r>
                        <a:rPr lang="en-US" dirty="0" err="1">
                          <a:effectLst/>
                          <a:latin typeface="Times New Roman" charset="0"/>
                        </a:rPr>
                        <a:t>Hurriyet</a:t>
                      </a:r>
                      <a:r>
                        <a:rPr lang="en-US" dirty="0">
                          <a:effectLst/>
                          <a:latin typeface="Times New Roman" charset="0"/>
                        </a:rPr>
                        <a:t> Cd.</a:t>
                      </a:r>
                    </a:p>
                    <a:p>
                      <a:r>
                        <a:rPr lang="en-US" dirty="0" err="1">
                          <a:effectLst/>
                          <a:latin typeface="Times New Roman" charset="0"/>
                        </a:rPr>
                        <a:t>Istiklal</a:t>
                      </a:r>
                      <a:r>
                        <a:rPr lang="en-US" dirty="0">
                          <a:effectLst/>
                          <a:latin typeface="Times New Roman" charset="0"/>
                        </a:rPr>
                        <a:t> Sk. No/11, </a:t>
                      </a:r>
                      <a:r>
                        <a:rPr lang="en-US" dirty="0" err="1">
                          <a:effectLst/>
                          <a:latin typeface="Times New Roman" charset="0"/>
                        </a:rPr>
                        <a:t>Sisli</a:t>
                      </a:r>
                      <a:r>
                        <a:rPr lang="en-US" dirty="0">
                          <a:effectLst/>
                          <a:latin typeface="Times New Roman" charset="0"/>
                        </a:rPr>
                        <a:t>, Istanbul</a:t>
                      </a:r>
                    </a:p>
                    <a:p>
                      <a:r>
                        <a:rPr lang="en-US" u="sng" dirty="0">
                          <a:solidFill>
                            <a:srgbClr val="0563C1"/>
                          </a:solidFill>
                          <a:effectLst/>
                          <a:latin typeface="Times New Roman" charset="0"/>
                          <a:hlinkClick r:id="rId2"/>
                        </a:rPr>
                        <a:t>armen.grigoryan@undp.org</a:t>
                      </a:r>
                      <a:endParaRPr lang="en-US" dirty="0">
                        <a:solidFill>
                          <a:srgbClr val="0563C1"/>
                        </a:solidFill>
                        <a:effectLst/>
                        <a:latin typeface="Times New Roman" charset="0"/>
                      </a:endParaRPr>
                    </a:p>
                    <a:p>
                      <a:r>
                        <a:rPr lang="en-US" dirty="0">
                          <a:effectLst/>
                          <a:latin typeface="Times New Roman" charset="0"/>
                        </a:rPr>
                        <a:t>Tel: +90 850 2882117</a:t>
                      </a:r>
                    </a:p>
                    <a:p>
                      <a:r>
                        <a:rPr lang="en-US" u="sng" dirty="0">
                          <a:solidFill>
                            <a:srgbClr val="0563C1"/>
                          </a:solidFill>
                          <a:effectLst/>
                          <a:latin typeface="Times New Roman" charset="0"/>
                          <a:hlinkClick r:id="rId3"/>
                        </a:rPr>
                        <a:t>https://twitter.com/ArmenGrigoryan8</a:t>
                      </a:r>
                      <a:endParaRPr lang="en-US" dirty="0">
                        <a:solidFill>
                          <a:srgbClr val="0563C1"/>
                        </a:solidFill>
                        <a:effectLst/>
                        <a:latin typeface="Times New Roman" charset="0"/>
                      </a:endParaRPr>
                    </a:p>
                    <a:p>
                      <a:r>
                        <a:rPr lang="en-US" u="sng" dirty="0">
                          <a:solidFill>
                            <a:srgbClr val="2E74B5"/>
                          </a:solidFill>
                          <a:effectLst/>
                          <a:latin typeface="Times New Roman" charset="0"/>
                          <a:hlinkClick r:id="rId4" action="ppaction://hlinkfile"/>
                        </a:rPr>
                        <a:t>www.undp.org</a:t>
                      </a:r>
                      <a:endParaRPr lang="en-US" dirty="0">
                        <a:solidFill>
                          <a:srgbClr val="2E74B5"/>
                        </a:solidFill>
                        <a:effectLst/>
                        <a:latin typeface="Times New Roman" charset="0"/>
                      </a:endParaRPr>
                    </a:p>
                  </a:txBody>
                  <a:tcPr marT="0" marB="0">
                    <a:lnL>
                      <a:noFill/>
                    </a:lnL>
                    <a:lnR>
                      <a:noFill/>
                    </a:lnR>
                    <a:lnT>
                      <a:noFill/>
                    </a:lnT>
                    <a:lnB>
                      <a:noFill/>
                    </a:lnB>
                  </a:tcPr>
                </a:tc>
              </a:tr>
            </a:tbl>
          </a:graphicData>
        </a:graphic>
      </p:graphicFrame>
      <p:sp>
        <p:nvSpPr>
          <p:cNvPr id="8" name="AutoShape 2" descr="nknown.png"/>
          <p:cNvSpPr>
            <a:spLocks noChangeAspect="1" noChangeArrowheads="1"/>
          </p:cNvSpPr>
          <p:nvPr/>
        </p:nvSpPr>
        <p:spPr bwMode="auto">
          <a:xfrm>
            <a:off x="4836306" y="2876355"/>
            <a:ext cx="26944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5"/>
          <a:stretch>
            <a:fillRect/>
          </a:stretch>
        </p:blipFill>
        <p:spPr>
          <a:xfrm>
            <a:off x="880299" y="3028755"/>
            <a:ext cx="2934872" cy="3141553"/>
          </a:xfrm>
          <a:prstGeom prst="rect">
            <a:avLst/>
          </a:prstGeom>
        </p:spPr>
      </p:pic>
    </p:spTree>
    <p:extLst>
      <p:ext uri="{BB962C8B-B14F-4D97-AF65-F5344CB8AC3E}">
        <p14:creationId xmlns:p14="http://schemas.microsoft.com/office/powerpoint/2010/main" val="9099781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20964" y="761999"/>
            <a:ext cx="10526486" cy="495301"/>
          </a:xfrm>
          <a:prstGeom prst="rect">
            <a:avLst/>
          </a:prstGeom>
        </p:spPr>
        <p:txBody>
          <a:bodyPr anchor="b">
            <a:normAutofit lnSpcReduction="10000"/>
          </a:bodyPr>
          <a:lstStyle>
            <a:lvl1pPr algn="l" defTabSz="914400" rtl="0" eaLnBrk="1" latinLnBrk="0" hangingPunct="1">
              <a:lnSpc>
                <a:spcPct val="90000"/>
              </a:lnSpc>
              <a:spcBef>
                <a:spcPct val="0"/>
              </a:spcBef>
              <a:buNone/>
              <a:defRPr sz="3200" i="1" kern="1200">
                <a:solidFill>
                  <a:schemeClr val="accent1">
                    <a:lumMod val="75000"/>
                  </a:schemeClr>
                </a:solidFill>
                <a:latin typeface="+mj-lt"/>
                <a:ea typeface="+mj-ea"/>
                <a:cs typeface="+mj-cs"/>
              </a:defRPr>
            </a:lvl1pPr>
          </a:lstStyle>
          <a:p>
            <a:r>
              <a:rPr lang="hr-HR" b="1" smtClean="0"/>
              <a:t>Project in brief:</a:t>
            </a:r>
            <a:endParaRPr lang="en-US" b="1"/>
          </a:p>
        </p:txBody>
      </p:sp>
      <p:sp>
        <p:nvSpPr>
          <p:cNvPr id="3" name="TextBox 2"/>
          <p:cNvSpPr txBox="1"/>
          <p:nvPr/>
        </p:nvSpPr>
        <p:spPr>
          <a:xfrm>
            <a:off x="820963" y="1458816"/>
            <a:ext cx="10672341" cy="5363520"/>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hr-HR" sz="2400" b="1" dirty="0" smtClean="0"/>
              <a:t>Project </a:t>
            </a:r>
            <a:r>
              <a:rPr lang="hr-HR" sz="2400" b="1" dirty="0" err="1" smtClean="0"/>
              <a:t>Area</a:t>
            </a:r>
            <a:r>
              <a:rPr lang="hr-HR" sz="2400" b="1" dirty="0" smtClean="0"/>
              <a:t>: </a:t>
            </a:r>
            <a:r>
              <a:rPr lang="hr-HR" sz="2400" b="1" dirty="0" err="1" smtClean="0"/>
              <a:t>South</a:t>
            </a:r>
            <a:r>
              <a:rPr lang="hr-HR" sz="2400" b="1" dirty="0" smtClean="0"/>
              <a:t> East Europe </a:t>
            </a:r>
            <a:r>
              <a:rPr lang="hr-HR" sz="2400" dirty="0" smtClean="0"/>
              <a:t>(</a:t>
            </a:r>
            <a:r>
              <a:rPr lang="hr-HR" sz="2400" dirty="0" err="1" smtClean="0"/>
              <a:t>Albania</a:t>
            </a:r>
            <a:r>
              <a:rPr lang="hr-HR" sz="2400" dirty="0" smtClean="0"/>
              <a:t>, </a:t>
            </a:r>
            <a:r>
              <a:rPr lang="hr-HR" sz="2400" dirty="0" err="1" smtClean="0"/>
              <a:t>Bosnia</a:t>
            </a:r>
            <a:r>
              <a:rPr lang="hr-HR" sz="2400" dirty="0" smtClean="0"/>
              <a:t> </a:t>
            </a:r>
            <a:r>
              <a:rPr lang="hr-HR" sz="2400" dirty="0" err="1" smtClean="0"/>
              <a:t>and</a:t>
            </a:r>
            <a:r>
              <a:rPr lang="hr-HR" sz="2400" dirty="0" smtClean="0"/>
              <a:t> </a:t>
            </a:r>
            <a:r>
              <a:rPr lang="hr-HR" sz="2400" dirty="0" err="1" smtClean="0"/>
              <a:t>Herzegovina</a:t>
            </a:r>
            <a:r>
              <a:rPr lang="hr-HR" sz="2400" dirty="0" smtClean="0"/>
              <a:t>, Croatia, Kosovo*, FYR </a:t>
            </a:r>
            <a:r>
              <a:rPr lang="hr-HR" sz="2400" dirty="0" err="1" smtClean="0"/>
              <a:t>of</a:t>
            </a:r>
            <a:r>
              <a:rPr lang="hr-HR" sz="2400" dirty="0" smtClean="0"/>
              <a:t> </a:t>
            </a:r>
            <a:r>
              <a:rPr lang="hr-HR" sz="2400" dirty="0" err="1" smtClean="0"/>
              <a:t>Macedonia</a:t>
            </a:r>
            <a:r>
              <a:rPr lang="hr-HR" sz="2400" dirty="0" smtClean="0"/>
              <a:t>, </a:t>
            </a:r>
            <a:r>
              <a:rPr lang="hr-HR" sz="2400" dirty="0" err="1" smtClean="0"/>
              <a:t>Montenegro</a:t>
            </a:r>
            <a:r>
              <a:rPr lang="hr-HR" sz="2400" dirty="0" smtClean="0"/>
              <a:t> </a:t>
            </a:r>
            <a:r>
              <a:rPr lang="hr-HR" sz="2400" dirty="0" err="1" smtClean="0"/>
              <a:t>and</a:t>
            </a:r>
            <a:r>
              <a:rPr lang="hr-HR" sz="2400" dirty="0" smtClean="0"/>
              <a:t> </a:t>
            </a:r>
            <a:r>
              <a:rPr lang="hr-HR" sz="2400" dirty="0" err="1" smtClean="0"/>
              <a:t>Serbia</a:t>
            </a:r>
            <a:r>
              <a:rPr lang="hr-HR" sz="2400" dirty="0" smtClean="0"/>
              <a:t>)</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hr-HR" sz="2400" b="1" dirty="0" err="1" smtClean="0"/>
              <a:t>Duration</a:t>
            </a:r>
            <a:r>
              <a:rPr lang="hr-HR" sz="2400" b="1" dirty="0" smtClean="0"/>
              <a:t>: 24 </a:t>
            </a:r>
            <a:r>
              <a:rPr lang="hr-HR" sz="2400" b="1" dirty="0" err="1" smtClean="0"/>
              <a:t>months</a:t>
            </a:r>
            <a:r>
              <a:rPr lang="hr-HR" sz="2400" b="1" dirty="0" smtClean="0"/>
              <a:t> (01.01.2017-31.12.2018)</a:t>
            </a:r>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hr-HR" sz="2400" b="1" dirty="0" smtClean="0"/>
              <a:t>Total </a:t>
            </a:r>
            <a:r>
              <a:rPr lang="hr-HR" sz="2400" b="1" dirty="0" err="1" smtClean="0"/>
              <a:t>Eligible</a:t>
            </a:r>
            <a:r>
              <a:rPr lang="hr-HR" sz="2400" b="1" dirty="0" smtClean="0"/>
              <a:t> </a:t>
            </a:r>
            <a:r>
              <a:rPr lang="hr-HR" sz="2400" b="1" dirty="0" err="1" smtClean="0"/>
              <a:t>Costs</a:t>
            </a:r>
            <a:r>
              <a:rPr lang="hr-HR" sz="2400" b="1" dirty="0" smtClean="0"/>
              <a:t>: 576.990 EUR</a:t>
            </a:r>
          </a:p>
          <a:p>
            <a:pPr marL="342900" lvl="0" indent="-342900">
              <a:lnSpc>
                <a:spcPct val="90000"/>
              </a:lnSpc>
              <a:spcBef>
                <a:spcPts val="1000"/>
              </a:spcBef>
              <a:buFont typeface="Wingdings" panose="05000000000000000000" pitchFamily="2" charset="2"/>
              <a:buChar char="Ø"/>
              <a:defRPr/>
            </a:pPr>
            <a:r>
              <a:rPr lang="hr-HR" sz="2400" b="1" dirty="0" smtClean="0"/>
              <a:t>EC </a:t>
            </a:r>
            <a:r>
              <a:rPr lang="hr-HR" sz="2400" b="1" dirty="0" err="1" smtClean="0"/>
              <a:t>co-financing</a:t>
            </a:r>
            <a:r>
              <a:rPr lang="hr-HR" sz="2400" b="1" dirty="0" smtClean="0"/>
              <a:t>: 429.661 EUR </a:t>
            </a:r>
            <a:r>
              <a:rPr lang="hr-HR" sz="2400" b="1" dirty="0"/>
              <a:t> (74,47 </a:t>
            </a:r>
            <a:r>
              <a:rPr lang="hr-HR" sz="2400" b="1" dirty="0" smtClean="0"/>
              <a:t>%)</a:t>
            </a:r>
          </a:p>
          <a:p>
            <a:pPr marL="342900" lvl="0" indent="-342900">
              <a:lnSpc>
                <a:spcPct val="90000"/>
              </a:lnSpc>
              <a:spcBef>
                <a:spcPts val="1000"/>
              </a:spcBef>
              <a:buFont typeface="Wingdings" panose="05000000000000000000" pitchFamily="2" charset="2"/>
              <a:buChar char="Ø"/>
              <a:defRPr/>
            </a:pPr>
            <a:endParaRPr lang="hr-HR" sz="2400" b="1" dirty="0" smtClean="0"/>
          </a:p>
          <a:p>
            <a:pPr marL="342900" lvl="0" indent="-342900">
              <a:lnSpc>
                <a:spcPct val="90000"/>
              </a:lnSpc>
              <a:spcBef>
                <a:spcPts val="1000"/>
              </a:spcBef>
              <a:buFont typeface="Wingdings" panose="05000000000000000000" pitchFamily="2" charset="2"/>
              <a:buChar char="Ø"/>
              <a:defRPr/>
            </a:pPr>
            <a:r>
              <a:rPr lang="hr-HR" sz="2400" b="1" dirty="0" smtClean="0"/>
              <a:t>7 </a:t>
            </a:r>
            <a:r>
              <a:rPr lang="hr-HR" sz="2400" b="1" dirty="0" err="1" smtClean="0"/>
              <a:t>countries</a:t>
            </a:r>
            <a:r>
              <a:rPr lang="hr-HR" sz="2400" b="1" dirty="0" smtClean="0"/>
              <a:t>/</a:t>
            </a:r>
            <a:r>
              <a:rPr lang="hr-HR" sz="2400" b="1" dirty="0" err="1" smtClean="0"/>
              <a:t>territories</a:t>
            </a:r>
            <a:endParaRPr lang="hr-HR" sz="2400" b="1" dirty="0" smtClean="0"/>
          </a:p>
          <a:p>
            <a:pPr marL="342900" lvl="0" indent="-342900">
              <a:lnSpc>
                <a:spcPct val="90000"/>
              </a:lnSpc>
              <a:spcBef>
                <a:spcPts val="1000"/>
              </a:spcBef>
              <a:buFont typeface="Wingdings" panose="05000000000000000000" pitchFamily="2" charset="2"/>
              <a:buChar char="Ø"/>
              <a:defRPr/>
            </a:pPr>
            <a:r>
              <a:rPr lang="hr-HR" sz="2400" b="1" dirty="0"/>
              <a:t>7</a:t>
            </a:r>
            <a:r>
              <a:rPr lang="hr-HR" sz="2400" b="1" dirty="0" smtClean="0"/>
              <a:t> </a:t>
            </a:r>
            <a:r>
              <a:rPr lang="hr-HR" sz="2400" b="1" dirty="0" err="1" smtClean="0"/>
              <a:t>working</a:t>
            </a:r>
            <a:r>
              <a:rPr lang="hr-HR" sz="2400" b="1" dirty="0" smtClean="0"/>
              <a:t> </a:t>
            </a:r>
            <a:r>
              <a:rPr lang="hr-HR" sz="2400" b="1" dirty="0" err="1" smtClean="0"/>
              <a:t>meetings</a:t>
            </a:r>
            <a:endParaRPr lang="hr-HR" sz="2400" b="1" dirty="0" smtClean="0"/>
          </a:p>
          <a:p>
            <a:pPr marL="342900" lvl="0" indent="-342900">
              <a:lnSpc>
                <a:spcPct val="90000"/>
              </a:lnSpc>
              <a:spcBef>
                <a:spcPts val="1000"/>
              </a:spcBef>
              <a:buFont typeface="Wingdings" panose="05000000000000000000" pitchFamily="2" charset="2"/>
              <a:buChar char="Ø"/>
              <a:defRPr/>
            </a:pPr>
            <a:r>
              <a:rPr lang="hr-HR" sz="2400" b="1" dirty="0" smtClean="0"/>
              <a:t>7 DRR </a:t>
            </a:r>
            <a:r>
              <a:rPr lang="hr-HR" sz="2400" b="1" dirty="0" err="1" smtClean="0"/>
              <a:t>workshops</a:t>
            </a:r>
            <a:endParaRPr lang="hr-HR" sz="2400" b="1" dirty="0" smtClean="0"/>
          </a:p>
          <a:p>
            <a:pPr marL="342900" lvl="0" indent="-342900">
              <a:lnSpc>
                <a:spcPct val="90000"/>
              </a:lnSpc>
              <a:spcBef>
                <a:spcPts val="1000"/>
              </a:spcBef>
              <a:buFont typeface="Wingdings" panose="05000000000000000000" pitchFamily="2" charset="2"/>
              <a:buChar char="Ø"/>
              <a:defRPr/>
            </a:pPr>
            <a:r>
              <a:rPr lang="hr-HR" sz="2400" b="1" dirty="0" smtClean="0"/>
              <a:t>14 </a:t>
            </a:r>
            <a:r>
              <a:rPr lang="hr-HR" sz="2400" b="1" dirty="0" err="1" smtClean="0"/>
              <a:t>roundtable</a:t>
            </a:r>
            <a:r>
              <a:rPr lang="hr-HR" sz="2400" b="1" dirty="0" smtClean="0"/>
              <a:t> </a:t>
            </a:r>
            <a:r>
              <a:rPr lang="hr-HR" sz="2400" b="1" dirty="0" err="1" smtClean="0"/>
              <a:t>discussions</a:t>
            </a:r>
            <a:endParaRPr lang="hr-HR" sz="2400" b="1" dirty="0" smtClean="0"/>
          </a:p>
          <a:p>
            <a:pPr marL="342900" lvl="0" indent="-342900">
              <a:lnSpc>
                <a:spcPct val="90000"/>
              </a:lnSpc>
              <a:spcBef>
                <a:spcPts val="1000"/>
              </a:spcBef>
              <a:buFont typeface="Wingdings" panose="05000000000000000000" pitchFamily="2" charset="2"/>
              <a:buChar char="Ø"/>
              <a:defRPr/>
            </a:pPr>
            <a:r>
              <a:rPr lang="hr-HR" sz="2400" b="1" dirty="0" smtClean="0"/>
              <a:t>2 </a:t>
            </a:r>
            <a:r>
              <a:rPr lang="hr-HR" sz="2400" b="1" dirty="0" err="1" smtClean="0"/>
              <a:t>regional</a:t>
            </a:r>
            <a:r>
              <a:rPr lang="hr-HR" sz="2400" b="1" dirty="0" smtClean="0"/>
              <a:t> </a:t>
            </a:r>
            <a:r>
              <a:rPr lang="hr-HR" sz="2400" b="1" dirty="0" err="1" smtClean="0"/>
              <a:t>conferences</a:t>
            </a:r>
            <a:endParaRPr lang="hr-HR" sz="2400" b="1" dirty="0" smtClean="0"/>
          </a:p>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hr-HR" sz="2400" b="1" dirty="0" smtClean="0"/>
          </a:p>
        </p:txBody>
      </p:sp>
      <p:pic>
        <p:nvPicPr>
          <p:cNvPr id="4" name="Picture 3"/>
          <p:cNvPicPr>
            <a:picLocks noChangeAspect="1"/>
          </p:cNvPicPr>
          <p:nvPr/>
        </p:nvPicPr>
        <p:blipFill>
          <a:blip r:embed="rId2"/>
          <a:stretch>
            <a:fillRect/>
          </a:stretch>
        </p:blipFill>
        <p:spPr>
          <a:xfrm>
            <a:off x="7180289" y="2187621"/>
            <a:ext cx="4167161" cy="3928469"/>
          </a:xfrm>
          <a:prstGeom prst="rect">
            <a:avLst/>
          </a:prstGeom>
        </p:spPr>
      </p:pic>
      <p:sp>
        <p:nvSpPr>
          <p:cNvPr id="5" name="TextBox 4"/>
          <p:cNvSpPr txBox="1"/>
          <p:nvPr/>
        </p:nvSpPr>
        <p:spPr>
          <a:xfrm>
            <a:off x="1360449" y="6501161"/>
            <a:ext cx="8268610" cy="523220"/>
          </a:xfrm>
          <a:prstGeom prst="rect">
            <a:avLst/>
          </a:prstGeom>
          <a:noFill/>
        </p:spPr>
        <p:txBody>
          <a:bodyPr wrap="none" rtlCol="0">
            <a:spAutoFit/>
          </a:bodyPr>
          <a:lstStyle/>
          <a:p>
            <a:r>
              <a:rPr lang="en-US" sz="1000" dirty="0" smtClean="0"/>
              <a:t>*This </a:t>
            </a:r>
            <a:r>
              <a:rPr lang="en-US" sz="1000" dirty="0"/>
              <a:t>designation is without prejudice to positions on status, and is in line with UNSCR 1244 and the ICJ Opinion on the Kosovo Declaration of Independence.</a:t>
            </a:r>
          </a:p>
          <a:p>
            <a:endParaRPr lang="en-US" dirty="0"/>
          </a:p>
        </p:txBody>
      </p:sp>
    </p:spTree>
    <p:extLst>
      <p:ext uri="{BB962C8B-B14F-4D97-AF65-F5344CB8AC3E}">
        <p14:creationId xmlns:p14="http://schemas.microsoft.com/office/powerpoint/2010/main" val="1246910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09024" y="284450"/>
            <a:ext cx="10515600" cy="955675"/>
          </a:xfrm>
          <a:prstGeom prst="rect">
            <a:avLst/>
          </a:prstGeom>
        </p:spPr>
        <p:txBody>
          <a:bodyPr>
            <a:noAutofit/>
          </a:bodyPr>
          <a:lstStyle>
            <a:lvl1pPr algn="l" defTabSz="914400" rtl="0" eaLnBrk="1" latinLnBrk="0" hangingPunct="1">
              <a:lnSpc>
                <a:spcPct val="90000"/>
              </a:lnSpc>
              <a:spcBef>
                <a:spcPct val="0"/>
              </a:spcBef>
              <a:buNone/>
              <a:defRPr sz="2800" i="1" kern="1200" baseline="0">
                <a:solidFill>
                  <a:schemeClr val="accent1">
                    <a:lumMod val="75000"/>
                  </a:schemeClr>
                </a:solidFill>
                <a:latin typeface="+mj-lt"/>
                <a:ea typeface="+mj-ea"/>
                <a:cs typeface="+mj-cs"/>
              </a:defRPr>
            </a:lvl1pPr>
          </a:lstStyle>
          <a:p>
            <a:r>
              <a:rPr lang="hr-HR" sz="2400" smtClean="0"/>
              <a:t/>
            </a:r>
            <a:br>
              <a:rPr lang="hr-HR" sz="2400" smtClean="0"/>
            </a:br>
            <a:r>
              <a:rPr lang="hr-HR" sz="3200" b="1" smtClean="0"/>
              <a:t>SEE URBAN Project Partners:</a:t>
            </a:r>
            <a:br>
              <a:rPr lang="hr-HR" sz="3200" b="1" smtClean="0"/>
            </a:br>
            <a:endParaRPr lang="en-US" sz="3200" b="1"/>
          </a:p>
        </p:txBody>
      </p:sp>
      <p:pic>
        <p:nvPicPr>
          <p:cNvPr id="3" name="Picture 2"/>
          <p:cNvPicPr>
            <a:picLocks noChangeAspect="1"/>
          </p:cNvPicPr>
          <p:nvPr/>
        </p:nvPicPr>
        <p:blipFill>
          <a:blip r:embed="rId2"/>
          <a:stretch>
            <a:fillRect/>
          </a:stretch>
        </p:blipFill>
        <p:spPr>
          <a:xfrm>
            <a:off x="11085343" y="1366182"/>
            <a:ext cx="520504" cy="1034813"/>
          </a:xfrm>
          <a:prstGeom prst="rect">
            <a:avLst/>
          </a:prstGeom>
        </p:spPr>
      </p:pic>
      <p:pic>
        <p:nvPicPr>
          <p:cNvPr id="4" name="Picture 3"/>
          <p:cNvPicPr>
            <a:picLocks noChangeAspect="1"/>
          </p:cNvPicPr>
          <p:nvPr/>
        </p:nvPicPr>
        <p:blipFill>
          <a:blip r:embed="rId3"/>
          <a:stretch>
            <a:fillRect/>
          </a:stretch>
        </p:blipFill>
        <p:spPr>
          <a:xfrm>
            <a:off x="11022092" y="2731855"/>
            <a:ext cx="564848" cy="643102"/>
          </a:xfrm>
          <a:prstGeom prst="rect">
            <a:avLst/>
          </a:prstGeom>
        </p:spPr>
      </p:pic>
      <p:pic>
        <p:nvPicPr>
          <p:cNvPr id="5" name="Picture 4"/>
          <p:cNvPicPr>
            <a:picLocks noChangeAspect="1"/>
          </p:cNvPicPr>
          <p:nvPr/>
        </p:nvPicPr>
        <p:blipFill>
          <a:blip r:embed="rId4"/>
          <a:stretch>
            <a:fillRect/>
          </a:stretch>
        </p:blipFill>
        <p:spPr>
          <a:xfrm>
            <a:off x="10453607" y="3673677"/>
            <a:ext cx="1133333" cy="504762"/>
          </a:xfrm>
          <a:prstGeom prst="rect">
            <a:avLst/>
          </a:prstGeom>
        </p:spPr>
      </p:pic>
      <p:pic>
        <p:nvPicPr>
          <p:cNvPr id="6" name="Picture 5"/>
          <p:cNvPicPr>
            <a:picLocks noChangeAspect="1"/>
          </p:cNvPicPr>
          <p:nvPr/>
        </p:nvPicPr>
        <p:blipFill>
          <a:blip r:embed="rId5"/>
          <a:stretch>
            <a:fillRect/>
          </a:stretch>
        </p:blipFill>
        <p:spPr>
          <a:xfrm>
            <a:off x="10975248" y="5535140"/>
            <a:ext cx="611692" cy="770732"/>
          </a:xfrm>
          <a:prstGeom prst="rect">
            <a:avLst/>
          </a:prstGeom>
        </p:spPr>
      </p:pic>
      <p:pic>
        <p:nvPicPr>
          <p:cNvPr id="7" name="Picture 6"/>
          <p:cNvPicPr>
            <a:picLocks noChangeAspect="1"/>
          </p:cNvPicPr>
          <p:nvPr/>
        </p:nvPicPr>
        <p:blipFill>
          <a:blip r:embed="rId6"/>
          <a:stretch>
            <a:fillRect/>
          </a:stretch>
        </p:blipFill>
        <p:spPr>
          <a:xfrm>
            <a:off x="10734645" y="4522639"/>
            <a:ext cx="852295" cy="668301"/>
          </a:xfrm>
          <a:prstGeom prst="rect">
            <a:avLst/>
          </a:prstGeom>
        </p:spPr>
      </p:pic>
      <p:sp>
        <p:nvSpPr>
          <p:cNvPr id="8" name="TextBox 7"/>
          <p:cNvSpPr txBox="1"/>
          <p:nvPr/>
        </p:nvSpPr>
        <p:spPr>
          <a:xfrm>
            <a:off x="409024" y="1412225"/>
            <a:ext cx="10325621" cy="4524315"/>
          </a:xfrm>
          <a:prstGeom prst="rect">
            <a:avLst/>
          </a:prstGeom>
          <a:noFill/>
        </p:spPr>
        <p:txBody>
          <a:bodyPr wrap="square" rtlCol="0">
            <a:spAutoFit/>
          </a:bodyPr>
          <a:lstStyle/>
          <a:p>
            <a:pPr lvl="0"/>
            <a:r>
              <a:rPr lang="hr-HR" sz="2400" i="1" dirty="0" smtClean="0">
                <a:solidFill>
                  <a:schemeClr val="accent1">
                    <a:lumMod val="75000"/>
                  </a:schemeClr>
                </a:solidFill>
              </a:rPr>
              <a:t>Project </a:t>
            </a:r>
            <a:r>
              <a:rPr lang="hr-HR" sz="2400" i="1" dirty="0" err="1" smtClean="0">
                <a:solidFill>
                  <a:schemeClr val="accent1">
                    <a:lumMod val="75000"/>
                  </a:schemeClr>
                </a:solidFill>
              </a:rPr>
              <a:t>Coordinator</a:t>
            </a:r>
            <a:r>
              <a:rPr lang="hr-HR" sz="2400" i="1" dirty="0" smtClean="0">
                <a:solidFill>
                  <a:schemeClr val="accent1">
                    <a:lumMod val="75000"/>
                  </a:schemeClr>
                </a:solidFill>
              </a:rPr>
              <a:t>:</a:t>
            </a:r>
          </a:p>
          <a:p>
            <a:pPr lvl="0"/>
            <a:r>
              <a:rPr lang="hr-HR" sz="2400" b="1" dirty="0" smtClean="0"/>
              <a:t>United Nations Development </a:t>
            </a:r>
            <a:r>
              <a:rPr lang="hr-HR" sz="2400" b="1" dirty="0" err="1" smtClean="0"/>
              <a:t>Programme</a:t>
            </a:r>
            <a:r>
              <a:rPr lang="hr-HR" sz="2400" b="1" dirty="0" smtClean="0"/>
              <a:t> – UNDP</a:t>
            </a:r>
          </a:p>
          <a:p>
            <a:pPr lvl="0"/>
            <a:endParaRPr lang="hr-HR" sz="2400" b="1" dirty="0" smtClean="0"/>
          </a:p>
          <a:p>
            <a:pPr lvl="0"/>
            <a:r>
              <a:rPr lang="hr-HR" sz="2400" i="1" dirty="0" smtClean="0">
                <a:solidFill>
                  <a:schemeClr val="accent1">
                    <a:lumMod val="75000"/>
                  </a:schemeClr>
                </a:solidFill>
              </a:rPr>
              <a:t>Project </a:t>
            </a:r>
            <a:r>
              <a:rPr lang="hr-HR" sz="2400" i="1" dirty="0" err="1" smtClean="0">
                <a:solidFill>
                  <a:schemeClr val="accent1">
                    <a:lumMod val="75000"/>
                  </a:schemeClr>
                </a:solidFill>
              </a:rPr>
              <a:t>Beneficiaries</a:t>
            </a:r>
            <a:r>
              <a:rPr lang="hr-HR" sz="2400" i="1" dirty="0" smtClean="0">
                <a:solidFill>
                  <a:schemeClr val="accent1">
                    <a:lumMod val="75000"/>
                  </a:schemeClr>
                </a:solidFill>
              </a:rPr>
              <a:t>:</a:t>
            </a:r>
          </a:p>
          <a:p>
            <a:pPr lvl="0"/>
            <a:endParaRPr lang="hr-HR" sz="2400" i="1" dirty="0" smtClean="0">
              <a:solidFill>
                <a:schemeClr val="accent1">
                  <a:lumMod val="75000"/>
                </a:schemeClr>
              </a:solidFill>
            </a:endParaRPr>
          </a:p>
          <a:p>
            <a:pPr lvl="0"/>
            <a:r>
              <a:rPr lang="en-US" sz="2400" b="1" dirty="0" smtClean="0"/>
              <a:t>Croatian Counties / Cities </a:t>
            </a:r>
            <a:r>
              <a:rPr lang="hr-HR" sz="2400" b="1" dirty="0" smtClean="0"/>
              <a:t>DRR </a:t>
            </a:r>
            <a:r>
              <a:rPr lang="en-US" sz="2400" b="1" dirty="0" smtClean="0"/>
              <a:t>Platform</a:t>
            </a:r>
            <a:r>
              <a:rPr lang="hr-HR" sz="2400" b="1" dirty="0" smtClean="0"/>
              <a:t> – CCCP (Croatia)</a:t>
            </a:r>
          </a:p>
          <a:p>
            <a:pPr lvl="0"/>
            <a:endParaRPr lang="hr-HR" sz="2400" b="1" dirty="0" smtClean="0"/>
          </a:p>
          <a:p>
            <a:pPr lvl="0"/>
            <a:r>
              <a:rPr lang="en-US" sz="2400" b="1" dirty="0" smtClean="0"/>
              <a:t>Centre for Development of the South-East Region</a:t>
            </a:r>
            <a:r>
              <a:rPr lang="hr-HR" sz="2400" b="1" dirty="0" smtClean="0"/>
              <a:t> </a:t>
            </a:r>
            <a:r>
              <a:rPr lang="mr-IN" sz="2400" b="1" dirty="0" smtClean="0"/>
              <a:t>–</a:t>
            </a:r>
            <a:r>
              <a:rPr lang="hr-HR" sz="2400" b="1" dirty="0" smtClean="0"/>
              <a:t> CDSER (FYR </a:t>
            </a:r>
            <a:r>
              <a:rPr lang="hr-HR" sz="2400" b="1" dirty="0" err="1" smtClean="0"/>
              <a:t>of</a:t>
            </a:r>
            <a:r>
              <a:rPr lang="hr-HR" sz="2400" b="1" dirty="0" smtClean="0"/>
              <a:t> </a:t>
            </a:r>
            <a:r>
              <a:rPr lang="hr-HR" sz="2400" b="1" dirty="0" err="1" smtClean="0"/>
              <a:t>Macedonia</a:t>
            </a:r>
            <a:r>
              <a:rPr lang="hr-HR" sz="2400" b="1" dirty="0" smtClean="0"/>
              <a:t>)</a:t>
            </a:r>
          </a:p>
          <a:p>
            <a:pPr lvl="0"/>
            <a:endParaRPr lang="hr-HR" sz="2400" b="1" dirty="0" smtClean="0"/>
          </a:p>
          <a:p>
            <a:pPr lvl="0"/>
            <a:r>
              <a:rPr lang="en-US" sz="2400" b="1" dirty="0" smtClean="0"/>
              <a:t>Association of Municipalities and Cities of </a:t>
            </a:r>
            <a:r>
              <a:rPr lang="en-US" sz="2400" b="1" dirty="0" err="1" smtClean="0"/>
              <a:t>FBiH</a:t>
            </a:r>
            <a:r>
              <a:rPr lang="en-US" sz="2400" b="1" dirty="0" smtClean="0"/>
              <a:t> </a:t>
            </a:r>
            <a:r>
              <a:rPr lang="hr-HR" sz="2400" b="1" dirty="0" smtClean="0"/>
              <a:t>– AMC (</a:t>
            </a:r>
            <a:r>
              <a:rPr lang="hr-HR" sz="2400" b="1" dirty="0" err="1" smtClean="0"/>
              <a:t>Bosnia</a:t>
            </a:r>
            <a:r>
              <a:rPr lang="hr-HR" sz="2400" b="1" dirty="0" smtClean="0"/>
              <a:t> </a:t>
            </a:r>
            <a:r>
              <a:rPr lang="hr-HR" sz="2400" b="1" dirty="0" err="1" smtClean="0"/>
              <a:t>and</a:t>
            </a:r>
            <a:r>
              <a:rPr lang="hr-HR" sz="2400" b="1" dirty="0" smtClean="0"/>
              <a:t> </a:t>
            </a:r>
            <a:r>
              <a:rPr lang="hr-HR" sz="2400" b="1" dirty="0" err="1" smtClean="0"/>
              <a:t>Herzegovina</a:t>
            </a:r>
            <a:endParaRPr lang="hr-HR" sz="2400" b="1" dirty="0" smtClean="0"/>
          </a:p>
          <a:p>
            <a:pPr lvl="0"/>
            <a:endParaRPr lang="hr-HR" sz="2400" b="1" dirty="0" smtClean="0"/>
          </a:p>
          <a:p>
            <a:pPr lvl="0"/>
            <a:r>
              <a:rPr lang="en-US" sz="2400" b="1" dirty="0" smtClean="0"/>
              <a:t>Association of Local Authorities of RS</a:t>
            </a:r>
            <a:r>
              <a:rPr lang="hr-HR" sz="2400" b="1" dirty="0" smtClean="0"/>
              <a:t> </a:t>
            </a:r>
            <a:r>
              <a:rPr lang="mr-IN" sz="2400" b="1" dirty="0" smtClean="0"/>
              <a:t>–</a:t>
            </a:r>
            <a:r>
              <a:rPr lang="hr-HR" sz="2400" b="1" dirty="0" smtClean="0"/>
              <a:t> ALC (</a:t>
            </a:r>
            <a:r>
              <a:rPr lang="hr-HR" sz="2400" b="1" dirty="0" err="1" smtClean="0"/>
              <a:t>Bosnia</a:t>
            </a:r>
            <a:r>
              <a:rPr lang="hr-HR" sz="2400" b="1" dirty="0" smtClean="0"/>
              <a:t> </a:t>
            </a:r>
            <a:r>
              <a:rPr lang="hr-HR" sz="2400" b="1" dirty="0" err="1" smtClean="0"/>
              <a:t>and</a:t>
            </a:r>
            <a:r>
              <a:rPr lang="hr-HR" sz="2400" b="1" dirty="0" smtClean="0"/>
              <a:t> </a:t>
            </a:r>
            <a:r>
              <a:rPr lang="hr-HR" sz="2400" b="1" dirty="0" err="1" smtClean="0"/>
              <a:t>Herzegovina</a:t>
            </a:r>
            <a:r>
              <a:rPr lang="hr-HR" sz="2400" b="1" dirty="0" smtClean="0"/>
              <a:t>)</a:t>
            </a:r>
          </a:p>
        </p:txBody>
      </p:sp>
    </p:spTree>
    <p:extLst>
      <p:ext uri="{BB962C8B-B14F-4D97-AF65-F5344CB8AC3E}">
        <p14:creationId xmlns:p14="http://schemas.microsoft.com/office/powerpoint/2010/main" val="125165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850" y="1641696"/>
            <a:ext cx="10515600" cy="1990288"/>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charset="2"/>
              <a:buChar char="Ø"/>
              <a:tabLst/>
              <a:defRPr/>
            </a:pPr>
            <a:r>
              <a:rPr lang="en-US" sz="2000" b="1" dirty="0" smtClean="0"/>
              <a:t>formalize local level cooperation in urban DRR</a:t>
            </a:r>
            <a:endParaRPr lang="hr-HR" sz="2000" b="1" dirty="0" smtClean="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b="0" dirty="0" smtClean="0"/>
              <a:t> (both at city/municipality/county  and cross-border/regional level) </a:t>
            </a:r>
          </a:p>
          <a:p>
            <a:pPr marL="342900" marR="0" lvl="0" indent="-342900" algn="l" defTabSz="914400" rtl="0" eaLnBrk="1" fontAlgn="auto" latinLnBrk="0" hangingPunct="1">
              <a:lnSpc>
                <a:spcPct val="90000"/>
              </a:lnSpc>
              <a:spcBef>
                <a:spcPts val="1000"/>
              </a:spcBef>
              <a:spcAft>
                <a:spcPts val="0"/>
              </a:spcAft>
              <a:buClrTx/>
              <a:buSzTx/>
              <a:buFont typeface="Wingdings" charset="2"/>
              <a:buChar char="Ø"/>
              <a:tabLst/>
              <a:defRPr/>
            </a:pPr>
            <a:r>
              <a:rPr lang="en-US" sz="2000" b="1" dirty="0" smtClean="0"/>
              <a:t>forming a network of urban local level DRR stakeholders (SEE URBAN)</a:t>
            </a:r>
            <a:r>
              <a:rPr lang="en-US" sz="2000" b="0" dirty="0" smtClean="0"/>
              <a:t> </a:t>
            </a:r>
            <a:r>
              <a:rPr lang="hr-HR" sz="2000" b="0" dirty="0" smtClean="0"/>
              <a:t> </a:t>
            </a:r>
          </a:p>
          <a:p>
            <a:pPr marL="342900" marR="0" lvl="0" indent="-342900" algn="l" defTabSz="914400" rtl="0" eaLnBrk="1" fontAlgn="auto" latinLnBrk="0" hangingPunct="1">
              <a:lnSpc>
                <a:spcPct val="90000"/>
              </a:lnSpc>
              <a:spcBef>
                <a:spcPts val="1000"/>
              </a:spcBef>
              <a:spcAft>
                <a:spcPts val="0"/>
              </a:spcAft>
              <a:buClrTx/>
              <a:buSzTx/>
              <a:buFont typeface="Wingdings" charset="2"/>
              <a:buChar char="Ø"/>
              <a:tabLst/>
              <a:defRPr/>
            </a:pPr>
            <a:r>
              <a:rPr lang="en-US" sz="2000" b="1" dirty="0" smtClean="0"/>
              <a:t>develop SEE URBAN electronic DRR library </a:t>
            </a:r>
          </a:p>
          <a:p>
            <a:pPr marL="342900" marR="0" lvl="0" indent="-342900" algn="l" defTabSz="914400" rtl="0" eaLnBrk="1" fontAlgn="auto" latinLnBrk="0" hangingPunct="1">
              <a:lnSpc>
                <a:spcPct val="90000"/>
              </a:lnSpc>
              <a:spcBef>
                <a:spcPts val="1000"/>
              </a:spcBef>
              <a:spcAft>
                <a:spcPts val="0"/>
              </a:spcAft>
              <a:buClrTx/>
              <a:buSzTx/>
              <a:buFont typeface="Wingdings" charset="2"/>
              <a:buChar char="Ø"/>
              <a:tabLst/>
              <a:defRPr/>
            </a:pPr>
            <a:r>
              <a:rPr lang="en-US" sz="2000" b="1" dirty="0" smtClean="0"/>
              <a:t>strengthen local level DRR practitioners´ knowledge on urban risks</a:t>
            </a:r>
            <a:endParaRPr lang="hr-HR" sz="2000" b="0" dirty="0" smtClean="0"/>
          </a:p>
        </p:txBody>
      </p:sp>
      <p:sp>
        <p:nvSpPr>
          <p:cNvPr id="3"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a:solidFill>
                  <a:schemeClr val="accent1">
                    <a:lumMod val="75000"/>
                  </a:schemeClr>
                </a:solidFill>
                <a:latin typeface="+mj-lt"/>
                <a:ea typeface="+mj-ea"/>
                <a:cs typeface="+mj-cs"/>
              </a:defRPr>
            </a:lvl1pPr>
          </a:lstStyle>
          <a:p>
            <a:r>
              <a:rPr lang="hr-HR" b="1" dirty="0" smtClean="0"/>
              <a:t>SEE URBAN Project </a:t>
            </a:r>
            <a:r>
              <a:rPr lang="hr-HR" b="1" dirty="0" err="1" smtClean="0"/>
              <a:t>objectives</a:t>
            </a:r>
            <a:r>
              <a:rPr lang="hr-HR" b="1" dirty="0" smtClean="0"/>
              <a:t>:</a:t>
            </a:r>
            <a:endParaRPr lang="en-US" b="1" dirty="0"/>
          </a:p>
        </p:txBody>
      </p:sp>
      <p:sp>
        <p:nvSpPr>
          <p:cNvPr id="4" name="Title 1"/>
          <p:cNvSpPr txBox="1">
            <a:spLocks/>
          </p:cNvSpPr>
          <p:nvPr/>
        </p:nvSpPr>
        <p:spPr>
          <a:xfrm>
            <a:off x="998318" y="3631984"/>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baseline="0">
                <a:solidFill>
                  <a:schemeClr val="accent1">
                    <a:lumMod val="75000"/>
                  </a:schemeClr>
                </a:solidFill>
                <a:latin typeface="+mj-lt"/>
                <a:ea typeface="+mj-ea"/>
                <a:cs typeface="+mj-cs"/>
              </a:defRPr>
            </a:lvl1pPr>
          </a:lstStyle>
          <a:p>
            <a:r>
              <a:rPr lang="hr-HR" b="1" dirty="0" err="1" smtClean="0"/>
              <a:t>Methodology</a:t>
            </a:r>
            <a:r>
              <a:rPr lang="hr-HR" b="1" dirty="0" smtClean="0"/>
              <a:t> /  </a:t>
            </a:r>
            <a:r>
              <a:rPr lang="hr-HR" b="1" dirty="0" err="1" smtClean="0"/>
              <a:t>Organizational</a:t>
            </a:r>
            <a:r>
              <a:rPr lang="hr-HR" b="1" dirty="0" smtClean="0"/>
              <a:t> </a:t>
            </a:r>
            <a:r>
              <a:rPr lang="hr-HR" b="1" dirty="0" err="1" smtClean="0"/>
              <a:t>structure</a:t>
            </a:r>
            <a:r>
              <a:rPr lang="hr-HR" b="1" dirty="0" smtClean="0"/>
              <a:t>:</a:t>
            </a:r>
            <a:endParaRPr lang="en-US" b="1" dirty="0"/>
          </a:p>
        </p:txBody>
      </p:sp>
      <p:sp>
        <p:nvSpPr>
          <p:cNvPr id="5" name="Rectangle 4"/>
          <p:cNvSpPr/>
          <p:nvPr/>
        </p:nvSpPr>
        <p:spPr>
          <a:xfrm>
            <a:off x="831850" y="4614203"/>
            <a:ext cx="10515599" cy="2159566"/>
          </a:xfrm>
          <a:prstGeom prst="rect">
            <a:avLst/>
          </a:prstGeom>
        </p:spPr>
        <p:txBody>
          <a:bodyPr wrap="square">
            <a:spAutoFit/>
          </a:bodyPr>
          <a:lstStyle/>
          <a:p>
            <a:pPr marL="342900" indent="-342900" algn="just">
              <a:lnSpc>
                <a:spcPct val="90000"/>
              </a:lnSpc>
              <a:spcBef>
                <a:spcPts val="1000"/>
              </a:spcBef>
              <a:buFont typeface="Wingdings" panose="05000000000000000000" pitchFamily="2" charset="2"/>
              <a:buChar char="Ø"/>
              <a:defRPr/>
            </a:pPr>
            <a:r>
              <a:rPr lang="hr-HR" sz="2000" dirty="0"/>
              <a:t>In </a:t>
            </a:r>
            <a:r>
              <a:rPr lang="hr-HR" sz="2000" dirty="0" err="1"/>
              <a:t>order</a:t>
            </a:r>
            <a:r>
              <a:rPr lang="hr-HR" sz="2000" dirty="0"/>
              <a:t> to </a:t>
            </a:r>
            <a:r>
              <a:rPr lang="hr-HR" sz="2000" dirty="0" err="1"/>
              <a:t>ensure</a:t>
            </a:r>
            <a:r>
              <a:rPr lang="hr-HR" sz="2000" dirty="0"/>
              <a:t> </a:t>
            </a:r>
            <a:r>
              <a:rPr lang="hr-HR" sz="2000" dirty="0" err="1" smtClean="0"/>
              <a:t>regional</a:t>
            </a:r>
            <a:r>
              <a:rPr lang="hr-HR" sz="2000" dirty="0" smtClean="0"/>
              <a:t> </a:t>
            </a:r>
            <a:r>
              <a:rPr lang="hr-HR" sz="2000" dirty="0" err="1" smtClean="0"/>
              <a:t>and</a:t>
            </a:r>
            <a:r>
              <a:rPr lang="hr-HR" sz="2000" dirty="0" smtClean="0"/>
              <a:t> </a:t>
            </a:r>
            <a:r>
              <a:rPr lang="hr-HR" sz="2000" dirty="0" err="1" smtClean="0"/>
              <a:t>national</a:t>
            </a:r>
            <a:r>
              <a:rPr lang="hr-HR" sz="2000" dirty="0" smtClean="0"/>
              <a:t> </a:t>
            </a:r>
            <a:r>
              <a:rPr lang="hr-HR" sz="2000" dirty="0" err="1" smtClean="0"/>
              <a:t>level</a:t>
            </a:r>
            <a:r>
              <a:rPr lang="hr-HR" sz="2000" dirty="0" smtClean="0"/>
              <a:t> </a:t>
            </a:r>
            <a:r>
              <a:rPr lang="hr-HR" sz="2000" dirty="0" err="1"/>
              <a:t>sustainability</a:t>
            </a:r>
            <a:r>
              <a:rPr lang="hr-HR" sz="2000" dirty="0"/>
              <a:t> </a:t>
            </a:r>
            <a:r>
              <a:rPr lang="hr-HR" sz="2000" b="1" dirty="0"/>
              <a:t>UNDP </a:t>
            </a:r>
            <a:r>
              <a:rPr lang="en-US" sz="2000" b="1" dirty="0"/>
              <a:t>Istanbul Regional Hub (IRH) Disaster Risk Reduction team for Europe and CIS </a:t>
            </a:r>
            <a:r>
              <a:rPr lang="hr-HR" sz="2000" dirty="0" err="1" smtClean="0"/>
              <a:t>alongside</a:t>
            </a:r>
            <a:r>
              <a:rPr lang="hr-HR" sz="2000" dirty="0" smtClean="0"/>
              <a:t> </a:t>
            </a:r>
            <a:r>
              <a:rPr lang="hr-HR" sz="2000" dirty="0" err="1" smtClean="0"/>
              <a:t>respective</a:t>
            </a:r>
            <a:r>
              <a:rPr lang="hr-HR" sz="2000" dirty="0" smtClean="0"/>
              <a:t> UNDP </a:t>
            </a:r>
            <a:r>
              <a:rPr lang="hr-HR" sz="2000" dirty="0" err="1" smtClean="0"/>
              <a:t>Country</a:t>
            </a:r>
            <a:r>
              <a:rPr lang="hr-HR" sz="2000" dirty="0" smtClean="0"/>
              <a:t> </a:t>
            </a:r>
            <a:r>
              <a:rPr lang="hr-HR" sz="2000" dirty="0" err="1" smtClean="0"/>
              <a:t>Offices</a:t>
            </a:r>
            <a:r>
              <a:rPr lang="hr-HR" sz="2000" dirty="0" smtClean="0"/>
              <a:t> (UNDP C</a:t>
            </a:r>
            <a:r>
              <a:rPr lang="en-US" sz="2000" dirty="0"/>
              <a:t>O</a:t>
            </a:r>
            <a:r>
              <a:rPr lang="hr-HR" sz="2000" dirty="0" smtClean="0"/>
              <a:t>s) are to partner </a:t>
            </a:r>
            <a:r>
              <a:rPr lang="hr-HR" sz="2000" dirty="0" err="1" smtClean="0"/>
              <a:t>up</a:t>
            </a:r>
            <a:r>
              <a:rPr lang="hr-HR" sz="2000" dirty="0" smtClean="0"/>
              <a:t> </a:t>
            </a:r>
            <a:r>
              <a:rPr lang="hr-HR" sz="2000" dirty="0" err="1" smtClean="0"/>
              <a:t>with</a:t>
            </a:r>
            <a:r>
              <a:rPr lang="hr-HR" sz="2000" dirty="0" smtClean="0"/>
              <a:t> </a:t>
            </a:r>
            <a:r>
              <a:rPr lang="hr-HR" sz="2000" b="1" dirty="0" smtClean="0"/>
              <a:t>CCCP </a:t>
            </a:r>
            <a:r>
              <a:rPr lang="hr-HR" sz="2000" b="1" dirty="0" err="1" smtClean="0"/>
              <a:t>and</a:t>
            </a:r>
            <a:r>
              <a:rPr lang="hr-HR" sz="2000" b="1" dirty="0" smtClean="0"/>
              <a:t> CDSER </a:t>
            </a:r>
            <a:r>
              <a:rPr lang="hr-HR" sz="2000" dirty="0" smtClean="0"/>
              <a:t>to </a:t>
            </a:r>
            <a:r>
              <a:rPr lang="en-US" sz="2000" dirty="0"/>
              <a:t>present their </a:t>
            </a:r>
            <a:r>
              <a:rPr lang="en-US" sz="2000" dirty="0" smtClean="0"/>
              <a:t>cooperation/connectivity model regionally. </a:t>
            </a:r>
            <a:r>
              <a:rPr lang="en-US" sz="2000" b="1" dirty="0" smtClean="0"/>
              <a:t>AMC</a:t>
            </a:r>
            <a:r>
              <a:rPr lang="en-US" sz="2000" dirty="0" smtClean="0"/>
              <a:t> </a:t>
            </a:r>
            <a:r>
              <a:rPr lang="en-US" sz="2000" dirty="0"/>
              <a:t>and </a:t>
            </a:r>
            <a:r>
              <a:rPr lang="en-US" sz="2000" b="1" dirty="0" smtClean="0"/>
              <a:t>ALA</a:t>
            </a:r>
            <a:r>
              <a:rPr lang="en-US" sz="2000" dirty="0" smtClean="0"/>
              <a:t> (Bosnia and Herzegovina) will</a:t>
            </a:r>
            <a:r>
              <a:rPr lang="en-US" sz="2000" dirty="0"/>
              <a:t>, as primary beneficiary adapt/replicate models used in Croatia and </a:t>
            </a:r>
            <a:r>
              <a:rPr lang="en-US" sz="2000" dirty="0" smtClean="0"/>
              <a:t>FYR of Macedonia and additionally support further dissemination.</a:t>
            </a:r>
            <a:endParaRPr lang="en-US" sz="2000" dirty="0"/>
          </a:p>
          <a:p>
            <a:pPr marL="342900" lvl="0" indent="-342900" algn="just">
              <a:lnSpc>
                <a:spcPct val="90000"/>
              </a:lnSpc>
              <a:spcBef>
                <a:spcPts val="1000"/>
              </a:spcBef>
              <a:buFont typeface="Wingdings" panose="05000000000000000000" pitchFamily="2" charset="2"/>
              <a:buChar char="Ø"/>
              <a:defRPr/>
            </a:pPr>
            <a:endParaRPr lang="en-US" sz="2000" dirty="0"/>
          </a:p>
        </p:txBody>
      </p:sp>
    </p:spTree>
    <p:extLst>
      <p:ext uri="{BB962C8B-B14F-4D97-AF65-F5344CB8AC3E}">
        <p14:creationId xmlns:p14="http://schemas.microsoft.com/office/powerpoint/2010/main" val="795831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a:solidFill>
                  <a:schemeClr val="accent1">
                    <a:lumMod val="75000"/>
                  </a:schemeClr>
                </a:solidFill>
                <a:latin typeface="+mj-lt"/>
                <a:ea typeface="+mj-ea"/>
                <a:cs typeface="+mj-cs"/>
              </a:defRPr>
            </a:lvl1pPr>
          </a:lstStyle>
          <a:p>
            <a:r>
              <a:rPr lang="hr-HR" b="1" smtClean="0"/>
              <a:t>Final beneficiaries:</a:t>
            </a:r>
            <a:endParaRPr lang="en-US" b="1"/>
          </a:p>
        </p:txBody>
      </p:sp>
      <p:sp>
        <p:nvSpPr>
          <p:cNvPr id="3" name="TextBox 2"/>
          <p:cNvSpPr txBox="1"/>
          <p:nvPr/>
        </p:nvSpPr>
        <p:spPr>
          <a:xfrm>
            <a:off x="831850" y="1641696"/>
            <a:ext cx="10515600" cy="4206280"/>
          </a:xfrm>
          <a:prstGeom prst="rect">
            <a:avLst/>
          </a:prstGeom>
          <a:noFill/>
        </p:spPr>
        <p:txBody>
          <a:bodyPr wrap="square" rtlCol="0">
            <a:spAutoFit/>
          </a:bodyPr>
          <a:lstStyle/>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000" b="0" dirty="0" smtClean="0"/>
              <a:t>SEE URBAN </a:t>
            </a:r>
            <a:r>
              <a:rPr lang="en-US" sz="2000" b="1" dirty="0" smtClean="0"/>
              <a:t>targets primarily Disaster Management Authorities at the local level </a:t>
            </a:r>
            <a:r>
              <a:rPr lang="en-US" sz="2000" b="0" dirty="0" smtClean="0"/>
              <a:t>namely DRR practitioners as representatives of cities, municipalities and counties who are a part and/or will be a part of local level DRR cooperation modality at each country/territory  respectively </a:t>
            </a:r>
            <a:endParaRPr lang="en-US" sz="2000" dirty="0"/>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2000" b="0" dirty="0" smtClean="0"/>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000" b="0" dirty="0" smtClean="0"/>
              <a:t>However, as the work of “local level DRR platforms” is to feed into national DRR platforms all the representatives of National Civil Protection agencies in SEE, </a:t>
            </a:r>
            <a:r>
              <a:rPr lang="en-US" sz="2000" b="1" dirty="0" smtClean="0"/>
              <a:t>government officials and experts from ministries and agencies dealing with disaster risk reduction are to be included </a:t>
            </a:r>
            <a:r>
              <a:rPr lang="en-US" sz="2000" b="0" dirty="0" smtClean="0"/>
              <a:t>in the process of best practice sharing. </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endParaRPr lang="en-US" sz="2000" b="0" dirty="0" smtClean="0"/>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US" sz="2000" b="0" dirty="0" smtClean="0"/>
              <a:t>And finally, SEE URBAN project institutionalization and capacity building alongside public awareness campaigning on urban DRR risks will be also beneficial for citizens, enterprises, businesses, organizations, research institutions and all other socio-economic sectors vulnerable to disasters caused by the impact of natural and manmade hazards.</a:t>
            </a:r>
          </a:p>
        </p:txBody>
      </p:sp>
    </p:spTree>
    <p:extLst>
      <p:ext uri="{BB962C8B-B14F-4D97-AF65-F5344CB8AC3E}">
        <p14:creationId xmlns:p14="http://schemas.microsoft.com/office/powerpoint/2010/main" val="3257034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baseline="0">
                <a:solidFill>
                  <a:schemeClr val="accent1">
                    <a:lumMod val="75000"/>
                  </a:schemeClr>
                </a:solidFill>
                <a:latin typeface="+mj-lt"/>
                <a:ea typeface="+mj-ea"/>
                <a:cs typeface="+mj-cs"/>
              </a:defRPr>
            </a:lvl1pPr>
          </a:lstStyle>
          <a:p>
            <a:r>
              <a:rPr lang="hr-HR" b="1" smtClean="0"/>
              <a:t>SEE URBAN Action A:</a:t>
            </a:r>
            <a:endParaRPr lang="en-US" b="1"/>
          </a:p>
        </p:txBody>
      </p:sp>
      <p:graphicFrame>
        <p:nvGraphicFramePr>
          <p:cNvPr id="3" name="Table 2"/>
          <p:cNvGraphicFramePr>
            <a:graphicFrameLocks noGrp="1"/>
          </p:cNvGraphicFramePr>
          <p:nvPr>
            <p:extLst>
              <p:ext uri="{D42A27DB-BD31-4B8C-83A1-F6EECF244321}">
                <p14:modId xmlns:p14="http://schemas.microsoft.com/office/powerpoint/2010/main" val="2915376233"/>
              </p:ext>
            </p:extLst>
          </p:nvPr>
        </p:nvGraphicFramePr>
        <p:xfrm>
          <a:off x="927101" y="1641697"/>
          <a:ext cx="10420349" cy="4022504"/>
        </p:xfrm>
        <a:graphic>
          <a:graphicData uri="http://schemas.openxmlformats.org/drawingml/2006/table">
            <a:tbl>
              <a:tblPr>
                <a:tableStyleId>{5C22544A-7EE6-4342-B048-85BDC9FD1C3A}</a:tableStyleId>
              </a:tblPr>
              <a:tblGrid>
                <a:gridCol w="595628"/>
                <a:gridCol w="1588771"/>
                <a:gridCol w="1189195"/>
                <a:gridCol w="1274605"/>
                <a:gridCol w="1929611"/>
                <a:gridCol w="3842539"/>
              </a:tblGrid>
              <a:tr h="4022504">
                <a:tc>
                  <a:txBody>
                    <a:bodyPr/>
                    <a:lstStyle/>
                    <a:p>
                      <a:pPr algn="ctr">
                        <a:spcBef>
                          <a:spcPts val="200"/>
                        </a:spcBef>
                        <a:spcAft>
                          <a:spcPts val="0"/>
                        </a:spcAft>
                      </a:pPr>
                      <a:r>
                        <a:rPr lang="en-GB" sz="2000">
                          <a:effectLst/>
                        </a:rPr>
                        <a:t>A</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200"/>
                        </a:spcBef>
                        <a:spcAft>
                          <a:spcPts val="0"/>
                        </a:spcAft>
                      </a:pPr>
                      <a:r>
                        <a:rPr lang="en-GB" sz="2000">
                          <a:effectLst/>
                        </a:rPr>
                        <a:t>Management, coordination and reporting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2000" u="sng">
                          <a:effectLst/>
                        </a:rPr>
                        <a:t>January </a:t>
                      </a:r>
                      <a:endParaRPr lang="hr-HR" sz="2000" u="sng" smtClean="0">
                        <a:effectLst/>
                      </a:endParaRPr>
                    </a:p>
                    <a:p>
                      <a:pPr algn="ctr">
                        <a:spcBef>
                          <a:spcPts val="200"/>
                        </a:spcBef>
                        <a:spcAft>
                          <a:spcPts val="0"/>
                        </a:spcAft>
                      </a:pPr>
                      <a:r>
                        <a:rPr lang="en-GB" sz="2000" u="sng" smtClean="0">
                          <a:effectLst/>
                        </a:rPr>
                        <a:t>2017</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2000" u="sng">
                          <a:effectLst/>
                        </a:rPr>
                        <a:t>December 2018</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79705" indent="-179705">
                        <a:spcAft>
                          <a:spcPts val="0"/>
                        </a:spcAft>
                        <a:tabLst>
                          <a:tab pos="179705" algn="l"/>
                          <a:tab pos="457200" algn="l"/>
                        </a:tabLst>
                      </a:pPr>
                      <a:r>
                        <a:rPr lang="en-GB" sz="2000" b="1">
                          <a:effectLst/>
                        </a:rPr>
                        <a:t>Action A.1:</a:t>
                      </a:r>
                      <a:r>
                        <a:rPr lang="en-GB" sz="2000">
                          <a:effectLst/>
                        </a:rPr>
                        <a:t> </a:t>
                      </a:r>
                      <a:endParaRPr lang="hr-HR" sz="2000" smtClean="0">
                        <a:effectLst/>
                      </a:endParaRPr>
                    </a:p>
                    <a:p>
                      <a:pPr marL="179705" indent="-179705">
                        <a:spcAft>
                          <a:spcPts val="0"/>
                        </a:spcAft>
                        <a:tabLst>
                          <a:tab pos="179705" algn="l"/>
                          <a:tab pos="457200" algn="l"/>
                        </a:tabLst>
                      </a:pPr>
                      <a:r>
                        <a:rPr lang="en-GB" sz="2000" smtClean="0">
                          <a:effectLst/>
                        </a:rPr>
                        <a:t>Kick-off </a:t>
                      </a:r>
                      <a:r>
                        <a:rPr lang="en-GB" sz="2000">
                          <a:effectLst/>
                        </a:rPr>
                        <a:t>meeting</a:t>
                      </a:r>
                      <a:endParaRPr lang="en-US" sz="2000">
                        <a:effectLst/>
                      </a:endParaRPr>
                    </a:p>
                    <a:p>
                      <a:pPr marL="179705" indent="-179705">
                        <a:spcAft>
                          <a:spcPts val="0"/>
                        </a:spcAft>
                        <a:tabLst>
                          <a:tab pos="179705" algn="l"/>
                          <a:tab pos="457200" algn="l"/>
                        </a:tabLst>
                      </a:pPr>
                      <a:r>
                        <a:rPr lang="en-GB" sz="2000">
                          <a:effectLst/>
                        </a:rPr>
                        <a:t> </a:t>
                      </a:r>
                      <a:endParaRPr lang="en-US" sz="2000">
                        <a:effectLst/>
                      </a:endParaRPr>
                    </a:p>
                    <a:p>
                      <a:pPr marL="179705" indent="-179705">
                        <a:spcAft>
                          <a:spcPts val="0"/>
                        </a:spcAft>
                        <a:tabLst>
                          <a:tab pos="179705" algn="l"/>
                          <a:tab pos="457200" algn="l"/>
                        </a:tabLst>
                      </a:pPr>
                      <a:r>
                        <a:rPr lang="en-GB" sz="2000" b="1">
                          <a:effectLst/>
                        </a:rPr>
                        <a:t>Action A.2: </a:t>
                      </a:r>
                      <a:endParaRPr lang="hr-HR" sz="2000" b="1" smtClean="0">
                        <a:effectLst/>
                      </a:endParaRPr>
                    </a:p>
                    <a:p>
                      <a:pPr marL="179705" indent="-179705">
                        <a:spcAft>
                          <a:spcPts val="0"/>
                        </a:spcAft>
                        <a:tabLst>
                          <a:tab pos="179705" algn="l"/>
                          <a:tab pos="457200" algn="l"/>
                        </a:tabLst>
                      </a:pPr>
                      <a:r>
                        <a:rPr lang="en-GB" sz="2000" smtClean="0">
                          <a:effectLst/>
                        </a:rPr>
                        <a:t>Mid-term </a:t>
                      </a:r>
                      <a:r>
                        <a:rPr lang="en-GB" sz="2000">
                          <a:effectLst/>
                        </a:rPr>
                        <a:t>and final report</a:t>
                      </a:r>
                      <a:endParaRPr lang="en-US" sz="2000">
                        <a:effectLst/>
                      </a:endParaRPr>
                    </a:p>
                    <a:p>
                      <a:pPr marL="179705" indent="-179705">
                        <a:spcAft>
                          <a:spcPts val="0"/>
                        </a:spcAft>
                        <a:tabLst>
                          <a:tab pos="179705" algn="l"/>
                          <a:tab pos="457200" algn="l"/>
                        </a:tabLst>
                      </a:pPr>
                      <a:r>
                        <a:rPr lang="en-GB" sz="2000">
                          <a:effectLst/>
                        </a:rPr>
                        <a:t> </a:t>
                      </a:r>
                      <a:endParaRPr lang="en-US" sz="2000">
                        <a:effectLst/>
                      </a:endParaRPr>
                    </a:p>
                    <a:p>
                      <a:pPr marL="179705" indent="-179705">
                        <a:spcAft>
                          <a:spcPts val="0"/>
                        </a:spcAft>
                        <a:tabLst>
                          <a:tab pos="179705" algn="l"/>
                          <a:tab pos="457200" algn="l"/>
                        </a:tabLst>
                      </a:pPr>
                      <a:r>
                        <a:rPr lang="en-GB" sz="2000" b="1">
                          <a:effectLst/>
                        </a:rPr>
                        <a:t>Action A.3: </a:t>
                      </a:r>
                      <a:endParaRPr lang="hr-HR" sz="2000" b="1" smtClean="0">
                        <a:effectLst/>
                      </a:endParaRPr>
                    </a:p>
                    <a:p>
                      <a:pPr marL="179705" indent="-179705">
                        <a:spcAft>
                          <a:spcPts val="0"/>
                        </a:spcAft>
                        <a:tabLst>
                          <a:tab pos="179705" algn="l"/>
                          <a:tab pos="457200" algn="l"/>
                        </a:tabLst>
                      </a:pPr>
                      <a:r>
                        <a:rPr lang="en-GB" sz="2000" smtClean="0">
                          <a:effectLst/>
                        </a:rPr>
                        <a:t>Final </a:t>
                      </a:r>
                      <a:r>
                        <a:rPr lang="en-GB" sz="2000">
                          <a:effectLst/>
                        </a:rPr>
                        <a:t>project meeting</a:t>
                      </a:r>
                      <a:endParaRPr lang="en-US" sz="2000">
                        <a:effectLst/>
                      </a:endParaRPr>
                    </a:p>
                    <a:p>
                      <a:pPr marL="179705" indent="-179705">
                        <a:spcAft>
                          <a:spcPts val="0"/>
                        </a:spcAft>
                        <a:tabLst>
                          <a:tab pos="179705" algn="l"/>
                          <a:tab pos="457200" algn="l"/>
                        </a:tabLst>
                      </a:pPr>
                      <a:r>
                        <a:rPr lang="en-GB" sz="2000">
                          <a:effectLst/>
                        </a:rPr>
                        <a:t> </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200"/>
                        </a:spcBef>
                        <a:spcAft>
                          <a:spcPts val="0"/>
                        </a:spcAft>
                      </a:pPr>
                      <a:r>
                        <a:rPr lang="en-GB" sz="2000" u="sng">
                          <a:effectLst/>
                        </a:rPr>
                        <a:t>Kick-off meeting presentation</a:t>
                      </a:r>
                      <a:endParaRPr lang="en-US" sz="2000">
                        <a:effectLst/>
                      </a:endParaRPr>
                    </a:p>
                    <a:p>
                      <a:pPr>
                        <a:spcBef>
                          <a:spcPts val="200"/>
                        </a:spcBef>
                        <a:spcAft>
                          <a:spcPts val="0"/>
                        </a:spcAft>
                      </a:pPr>
                      <a:r>
                        <a:rPr lang="en-GB" sz="2000" u="sng">
                          <a:effectLst/>
                        </a:rPr>
                        <a:t>Working plan for each activity prepared</a:t>
                      </a:r>
                      <a:endParaRPr lang="en-US" sz="2000">
                        <a:effectLst/>
                      </a:endParaRPr>
                    </a:p>
                    <a:p>
                      <a:pPr>
                        <a:spcBef>
                          <a:spcPts val="200"/>
                        </a:spcBef>
                        <a:spcAft>
                          <a:spcPts val="0"/>
                        </a:spcAft>
                      </a:pPr>
                      <a:r>
                        <a:rPr lang="en-GB" sz="2000" u="sng">
                          <a:effectLst/>
                        </a:rPr>
                        <a:t>Internal communication Strategy between partners developed</a:t>
                      </a:r>
                      <a:endParaRPr lang="en-US" sz="2000">
                        <a:effectLst/>
                      </a:endParaRPr>
                    </a:p>
                    <a:p>
                      <a:pPr>
                        <a:spcBef>
                          <a:spcPts val="200"/>
                        </a:spcBef>
                        <a:spcAft>
                          <a:spcPts val="0"/>
                        </a:spcAft>
                      </a:pPr>
                      <a:r>
                        <a:rPr lang="en-GB" sz="2000" u="sng">
                          <a:effectLst/>
                        </a:rPr>
                        <a:t>Two progress reports to EC</a:t>
                      </a:r>
                      <a:endParaRPr lang="en-US" sz="2000">
                        <a:effectLst/>
                      </a:endParaRPr>
                    </a:p>
                    <a:p>
                      <a:pPr>
                        <a:spcBef>
                          <a:spcPts val="200"/>
                        </a:spcBef>
                        <a:spcAft>
                          <a:spcPts val="0"/>
                        </a:spcAft>
                      </a:pPr>
                      <a:r>
                        <a:rPr lang="en-GB" sz="2000" u="sng">
                          <a:effectLst/>
                        </a:rPr>
                        <a:t>Final Report to EC</a:t>
                      </a:r>
                      <a:endParaRPr lang="en-US" sz="2000">
                        <a:effectLst/>
                      </a:endParaRPr>
                    </a:p>
                    <a:p>
                      <a:pPr>
                        <a:spcBef>
                          <a:spcPts val="200"/>
                        </a:spcBef>
                        <a:spcAft>
                          <a:spcPts val="0"/>
                        </a:spcAft>
                      </a:pPr>
                      <a:r>
                        <a:rPr lang="en-GB" sz="2000" u="sng">
                          <a:effectLst/>
                        </a:rPr>
                        <a:t>Minutes of coordination meetings conducted online </a:t>
                      </a:r>
                      <a:endParaRPr lang="en-US" sz="2000">
                        <a:effectLst/>
                      </a:endParaRPr>
                    </a:p>
                    <a:p>
                      <a:pPr>
                        <a:spcBef>
                          <a:spcPts val="200"/>
                        </a:spcBef>
                        <a:spcAft>
                          <a:spcPts val="0"/>
                        </a:spcAft>
                      </a:pPr>
                      <a:r>
                        <a:rPr lang="en-GB" sz="2000" u="sng">
                          <a:effectLst/>
                        </a:rPr>
                        <a:t>Minutes of Final project meeting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750664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baseline="0">
                <a:solidFill>
                  <a:schemeClr val="accent1">
                    <a:lumMod val="75000"/>
                  </a:schemeClr>
                </a:solidFill>
                <a:latin typeface="+mj-lt"/>
                <a:ea typeface="+mj-ea"/>
                <a:cs typeface="+mj-cs"/>
              </a:defRPr>
            </a:lvl1pPr>
          </a:lstStyle>
          <a:p>
            <a:r>
              <a:rPr lang="hr-HR" b="1" smtClean="0"/>
              <a:t>SEE URBAN Action B:</a:t>
            </a:r>
            <a:endParaRPr lang="en-US" b="1"/>
          </a:p>
        </p:txBody>
      </p:sp>
      <p:graphicFrame>
        <p:nvGraphicFramePr>
          <p:cNvPr id="3" name="Table 2"/>
          <p:cNvGraphicFramePr>
            <a:graphicFrameLocks noGrp="1"/>
          </p:cNvGraphicFramePr>
          <p:nvPr>
            <p:extLst>
              <p:ext uri="{D42A27DB-BD31-4B8C-83A1-F6EECF244321}">
                <p14:modId xmlns:p14="http://schemas.microsoft.com/office/powerpoint/2010/main" val="1565180475"/>
              </p:ext>
            </p:extLst>
          </p:nvPr>
        </p:nvGraphicFramePr>
        <p:xfrm>
          <a:off x="831850" y="1257301"/>
          <a:ext cx="10515600" cy="5176334"/>
        </p:xfrm>
        <a:graphic>
          <a:graphicData uri="http://schemas.openxmlformats.org/drawingml/2006/table">
            <a:tbl>
              <a:tblPr>
                <a:tableStyleId>{5C22544A-7EE6-4342-B048-85BDC9FD1C3A}</a:tableStyleId>
              </a:tblPr>
              <a:tblGrid>
                <a:gridCol w="298450"/>
                <a:gridCol w="2247900"/>
                <a:gridCol w="858082"/>
                <a:gridCol w="900550"/>
                <a:gridCol w="2332955"/>
                <a:gridCol w="3877663"/>
              </a:tblGrid>
              <a:tr h="5176334">
                <a:tc>
                  <a:txBody>
                    <a:bodyPr/>
                    <a:lstStyle/>
                    <a:p>
                      <a:pPr algn="ctr">
                        <a:spcBef>
                          <a:spcPts val="200"/>
                        </a:spcBef>
                        <a:spcAft>
                          <a:spcPts val="0"/>
                        </a:spcAft>
                      </a:pPr>
                      <a:r>
                        <a:rPr lang="en-GB" sz="1400">
                          <a:effectLst/>
                        </a:rPr>
                        <a:t>B</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200"/>
                        </a:spcBef>
                        <a:spcAft>
                          <a:spcPts val="0"/>
                        </a:spcAft>
                      </a:pPr>
                      <a:r>
                        <a:rPr lang="en-GB" sz="1400">
                          <a:effectLst/>
                        </a:rPr>
                        <a:t>Institutional development of </a:t>
                      </a:r>
                      <a:r>
                        <a:rPr lang="en-GB" sz="1400" smtClean="0">
                          <a:effectLst/>
                        </a:rPr>
                        <a:t>relevant</a:t>
                      </a:r>
                      <a:r>
                        <a:rPr lang="hr-HR" sz="1400" smtClean="0">
                          <a:effectLst/>
                        </a:rPr>
                        <a:t>t</a:t>
                      </a:r>
                      <a:r>
                        <a:rPr lang="hr-HR" sz="1400" baseline="0" smtClean="0">
                          <a:effectLst/>
                        </a:rPr>
                        <a:t> </a:t>
                      </a:r>
                      <a:r>
                        <a:rPr lang="en-GB" sz="1400" smtClean="0">
                          <a:effectLst/>
                        </a:rPr>
                        <a:t>participating </a:t>
                      </a:r>
                      <a:r>
                        <a:rPr lang="en-GB" sz="1400">
                          <a:effectLst/>
                        </a:rPr>
                        <a:t>city/municipalities/counties with focus on urban DRR through replication/adjustment of “Croatian counties/cities DRR platform” as a model of cooperation at local/regional level </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400" u="sng">
                          <a:effectLst/>
                        </a:rPr>
                        <a:t>February 2017</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400" u="sng">
                          <a:effectLst/>
                        </a:rPr>
                        <a:t>October 2018</a:t>
                      </a:r>
                      <a:endParaRPr lang="en-US"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79705" indent="-179705">
                        <a:spcAft>
                          <a:spcPts val="0"/>
                        </a:spcAft>
                        <a:tabLst>
                          <a:tab pos="179705" algn="l"/>
                          <a:tab pos="457200" algn="l"/>
                        </a:tabLst>
                      </a:pPr>
                      <a:r>
                        <a:rPr lang="en-GB" sz="1400" b="1" dirty="0">
                          <a:effectLst/>
                        </a:rPr>
                        <a:t>Action B.1: </a:t>
                      </a:r>
                      <a:endParaRPr lang="hr-HR" sz="1400" b="1" dirty="0" smtClean="0">
                        <a:effectLst/>
                      </a:endParaRPr>
                    </a:p>
                    <a:p>
                      <a:pPr marL="179705" indent="-179705">
                        <a:spcAft>
                          <a:spcPts val="0"/>
                        </a:spcAft>
                        <a:tabLst>
                          <a:tab pos="179705" algn="l"/>
                          <a:tab pos="457200" algn="l"/>
                        </a:tabLst>
                      </a:pPr>
                      <a:r>
                        <a:rPr lang="en-GB" sz="1400" dirty="0" smtClean="0">
                          <a:effectLst/>
                        </a:rPr>
                        <a:t>Establishment </a:t>
                      </a:r>
                      <a:r>
                        <a:rPr lang="en-GB" sz="1400" dirty="0">
                          <a:effectLst/>
                        </a:rPr>
                        <a:t>of expert working group in Croatia tasked with regional know-how sharing </a:t>
                      </a:r>
                      <a:endParaRPr lang="en-US" sz="1400" dirty="0">
                        <a:effectLst/>
                      </a:endParaRPr>
                    </a:p>
                    <a:p>
                      <a:pPr marL="179705" indent="-179705">
                        <a:spcAft>
                          <a:spcPts val="0"/>
                        </a:spcAft>
                        <a:tabLst>
                          <a:tab pos="179705" algn="l"/>
                          <a:tab pos="457200" algn="l"/>
                        </a:tabLst>
                      </a:pPr>
                      <a:r>
                        <a:rPr lang="en-GB" sz="1400" b="1" dirty="0">
                          <a:effectLst/>
                        </a:rPr>
                        <a:t>Action B.2: </a:t>
                      </a:r>
                      <a:endParaRPr lang="hr-HR" sz="1400" b="1" dirty="0" smtClean="0">
                        <a:effectLst/>
                      </a:endParaRPr>
                    </a:p>
                    <a:p>
                      <a:pPr marL="179705" indent="-179705">
                        <a:spcAft>
                          <a:spcPts val="0"/>
                        </a:spcAft>
                        <a:tabLst>
                          <a:tab pos="179705" algn="l"/>
                          <a:tab pos="457200" algn="l"/>
                        </a:tabLst>
                      </a:pPr>
                      <a:r>
                        <a:rPr lang="en-GB" sz="1400" dirty="0" smtClean="0">
                          <a:effectLst/>
                        </a:rPr>
                        <a:t>Meetings </a:t>
                      </a:r>
                      <a:r>
                        <a:rPr lang="en-GB" sz="1400" dirty="0">
                          <a:effectLst/>
                        </a:rPr>
                        <a:t>with established work groups in, Albania, Bosnia and Herzegovina, FYR of Macedonia, </a:t>
                      </a:r>
                      <a:r>
                        <a:rPr lang="en-GB" sz="1400" dirty="0" smtClean="0">
                          <a:effectLst/>
                        </a:rPr>
                        <a:t>Kosovo*, </a:t>
                      </a:r>
                      <a:r>
                        <a:rPr lang="en-GB" sz="1400" dirty="0">
                          <a:effectLst/>
                        </a:rPr>
                        <a:t>Montenegro and Serbia aimed at determining </a:t>
                      </a:r>
                      <a:r>
                        <a:rPr lang="en-GB" sz="1400" dirty="0" err="1" smtClean="0">
                          <a:effectLst/>
                        </a:rPr>
                        <a:t>futureconnectivity</a:t>
                      </a:r>
                      <a:r>
                        <a:rPr lang="en-GB" sz="1400" dirty="0" smtClean="0">
                          <a:effectLst/>
                        </a:rPr>
                        <a:t>/cooperation </a:t>
                      </a:r>
                      <a:r>
                        <a:rPr lang="en-GB" sz="1400" dirty="0">
                          <a:effectLst/>
                        </a:rPr>
                        <a:t>modality for each country </a:t>
                      </a:r>
                      <a:r>
                        <a:rPr lang="en-GB" sz="1400" dirty="0" smtClean="0">
                          <a:effectLst/>
                        </a:rPr>
                        <a:t>respectively</a:t>
                      </a:r>
                      <a:endParaRPr lang="en-US" sz="1400" dirty="0">
                        <a:effectLst/>
                      </a:endParaRPr>
                    </a:p>
                    <a:p>
                      <a:pPr>
                        <a:spcAft>
                          <a:spcPts val="0"/>
                        </a:spcAft>
                      </a:pPr>
                      <a:r>
                        <a:rPr lang="en-GB" sz="1400" b="1" dirty="0">
                          <a:effectLst/>
                        </a:rPr>
                        <a:t>Action B.3: </a:t>
                      </a:r>
                      <a:endParaRPr lang="hr-HR" sz="1400" b="1" dirty="0" smtClean="0">
                        <a:effectLst/>
                      </a:endParaRPr>
                    </a:p>
                    <a:p>
                      <a:pPr>
                        <a:spcAft>
                          <a:spcPts val="0"/>
                        </a:spcAft>
                      </a:pPr>
                      <a:r>
                        <a:rPr lang="en-GB" sz="1400" dirty="0" smtClean="0">
                          <a:effectLst/>
                        </a:rPr>
                        <a:t>Local </a:t>
                      </a:r>
                      <a:r>
                        <a:rPr lang="en-GB" sz="1400" dirty="0">
                          <a:effectLst/>
                        </a:rPr>
                        <a:t>level experience exchange roundtable discussions </a:t>
                      </a:r>
                      <a:endParaRPr lang="en-US" sz="1400" dirty="0">
                        <a:effectLst/>
                      </a:endParaRPr>
                    </a:p>
                    <a:p>
                      <a:pPr>
                        <a:spcAft>
                          <a:spcPts val="0"/>
                        </a:spcAft>
                      </a:pPr>
                      <a:r>
                        <a:rPr lang="en-GB" sz="1400" b="1" dirty="0">
                          <a:effectLst/>
                        </a:rPr>
                        <a:t>Action B.4: </a:t>
                      </a:r>
                      <a:endParaRPr lang="hr-HR" sz="1400" b="1" dirty="0" smtClean="0">
                        <a:effectLst/>
                      </a:endParaRPr>
                    </a:p>
                    <a:p>
                      <a:pPr>
                        <a:spcAft>
                          <a:spcPts val="0"/>
                        </a:spcAft>
                      </a:pPr>
                      <a:r>
                        <a:rPr lang="en-GB" sz="1400" dirty="0" smtClean="0">
                          <a:effectLst/>
                        </a:rPr>
                        <a:t>Organization </a:t>
                      </a:r>
                      <a:r>
                        <a:rPr lang="en-GB" sz="1400" dirty="0">
                          <a:effectLst/>
                        </a:rPr>
                        <a:t>of regional best practise sharing DRR working </a:t>
                      </a:r>
                      <a:r>
                        <a:rPr lang="en-GB" sz="1400" dirty="0" smtClean="0">
                          <a:effectLst/>
                        </a:rPr>
                        <a:t>meetings</a:t>
                      </a:r>
                      <a:endParaRPr lang="en-US" sz="1400" dirty="0">
                        <a:effectLst/>
                      </a:endParaRPr>
                    </a:p>
                  </a:txBody>
                  <a:tcPr marL="68580" marR="68580" marT="0" marB="0" anchor="ctr"/>
                </a:tc>
                <a:tc>
                  <a:txBody>
                    <a:bodyPr/>
                    <a:lstStyle/>
                    <a:p>
                      <a:pPr>
                        <a:spcBef>
                          <a:spcPts val="200"/>
                        </a:spcBef>
                        <a:spcAft>
                          <a:spcPts val="0"/>
                        </a:spcAft>
                      </a:pPr>
                      <a:r>
                        <a:rPr lang="en-GB" sz="1400" u="sng" dirty="0">
                          <a:effectLst/>
                        </a:rPr>
                        <a:t>Pull of experts/working group sharing regional know-how established in Croatia</a:t>
                      </a:r>
                      <a:endParaRPr lang="en-US" sz="1400" dirty="0">
                        <a:effectLst/>
                      </a:endParaRPr>
                    </a:p>
                    <a:p>
                      <a:pPr>
                        <a:spcBef>
                          <a:spcPts val="200"/>
                        </a:spcBef>
                        <a:spcAft>
                          <a:spcPts val="0"/>
                        </a:spcAft>
                      </a:pPr>
                      <a:r>
                        <a:rPr lang="en-GB" sz="1400" u="sng" dirty="0">
                          <a:effectLst/>
                        </a:rPr>
                        <a:t>Working group established in every respective project country/territory</a:t>
                      </a:r>
                      <a:endParaRPr lang="en-US" sz="1400" dirty="0">
                        <a:effectLst/>
                      </a:endParaRPr>
                    </a:p>
                    <a:p>
                      <a:pPr>
                        <a:spcBef>
                          <a:spcPts val="200"/>
                        </a:spcBef>
                        <a:spcAft>
                          <a:spcPts val="0"/>
                        </a:spcAft>
                      </a:pPr>
                      <a:r>
                        <a:rPr lang="en-GB" sz="1400" u="sng" dirty="0">
                          <a:effectLst/>
                        </a:rPr>
                        <a:t>Local level urban DRR cooperation/connectivity presentation materials prepared </a:t>
                      </a:r>
                      <a:endParaRPr lang="en-US" sz="1400" dirty="0">
                        <a:effectLst/>
                      </a:endParaRPr>
                    </a:p>
                    <a:p>
                      <a:pPr>
                        <a:spcBef>
                          <a:spcPts val="200"/>
                        </a:spcBef>
                        <a:spcAft>
                          <a:spcPts val="0"/>
                        </a:spcAft>
                      </a:pPr>
                      <a:r>
                        <a:rPr lang="en-GB" sz="1400" u="sng" dirty="0">
                          <a:effectLst/>
                        </a:rPr>
                        <a:t>1 working meeting/presentation of CCCP model organized in each country/territory respectively</a:t>
                      </a:r>
                      <a:endParaRPr lang="en-US" sz="1400" dirty="0">
                        <a:effectLst/>
                      </a:endParaRPr>
                    </a:p>
                    <a:p>
                      <a:pPr>
                        <a:spcBef>
                          <a:spcPts val="200"/>
                        </a:spcBef>
                        <a:spcAft>
                          <a:spcPts val="0"/>
                        </a:spcAft>
                      </a:pPr>
                      <a:r>
                        <a:rPr lang="en-GB" sz="1400" u="sng" dirty="0">
                          <a:effectLst/>
                        </a:rPr>
                        <a:t>Local level DRR connectivity/cooperation modality developed for each country respectively</a:t>
                      </a:r>
                      <a:endParaRPr lang="en-US" sz="1400" dirty="0">
                        <a:effectLst/>
                      </a:endParaRPr>
                    </a:p>
                    <a:p>
                      <a:pPr>
                        <a:spcBef>
                          <a:spcPts val="200"/>
                        </a:spcBef>
                        <a:spcAft>
                          <a:spcPts val="0"/>
                        </a:spcAft>
                      </a:pPr>
                      <a:r>
                        <a:rPr lang="en-GB" sz="1400" u="sng" dirty="0">
                          <a:effectLst/>
                        </a:rPr>
                        <a:t>Local level DRR connectivity/cooperation modality developed for each country respectively</a:t>
                      </a:r>
                      <a:endParaRPr lang="en-US" sz="1400" dirty="0">
                        <a:effectLst/>
                      </a:endParaRPr>
                    </a:p>
                    <a:p>
                      <a:pPr>
                        <a:spcBef>
                          <a:spcPts val="200"/>
                        </a:spcBef>
                        <a:spcAft>
                          <a:spcPts val="0"/>
                        </a:spcAft>
                      </a:pPr>
                      <a:r>
                        <a:rPr lang="en-GB" sz="1400" u="sng" dirty="0">
                          <a:effectLst/>
                        </a:rPr>
                        <a:t>2 local level experience exchange roundtable discussions organized in each country respectively</a:t>
                      </a:r>
                      <a:endParaRPr lang="en-US" sz="1400" dirty="0">
                        <a:effectLst/>
                      </a:endParaRPr>
                    </a:p>
                    <a:p>
                      <a:pPr>
                        <a:spcBef>
                          <a:spcPts val="200"/>
                        </a:spcBef>
                        <a:spcAft>
                          <a:spcPts val="0"/>
                        </a:spcAft>
                      </a:pPr>
                      <a:r>
                        <a:rPr lang="en-GB" sz="1400" u="sng" dirty="0">
                          <a:effectLst/>
                        </a:rPr>
                        <a:t>2 Regional best practise sharing working meetings organized</a:t>
                      </a:r>
                      <a:endParaRPr lang="en-US" sz="1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
        <p:nvSpPr>
          <p:cNvPr id="4" name="TextBox 3"/>
          <p:cNvSpPr txBox="1"/>
          <p:nvPr/>
        </p:nvSpPr>
        <p:spPr>
          <a:xfrm>
            <a:off x="1728439" y="6568068"/>
            <a:ext cx="8268610" cy="400110"/>
          </a:xfrm>
          <a:prstGeom prst="rect">
            <a:avLst/>
          </a:prstGeom>
          <a:noFill/>
        </p:spPr>
        <p:txBody>
          <a:bodyPr wrap="none" rtlCol="0">
            <a:spAutoFit/>
          </a:bodyPr>
          <a:lstStyle/>
          <a:p>
            <a:r>
              <a:rPr lang="en-US" sz="1000" dirty="0" smtClean="0"/>
              <a:t>*This </a:t>
            </a:r>
            <a:r>
              <a:rPr lang="en-US" sz="1000" dirty="0"/>
              <a:t>designation is without prejudice to positions on status, and is in line with UNSCR 1244 and the ICJ Opinion on the Kosovo Declaration of Independence.</a:t>
            </a:r>
          </a:p>
          <a:p>
            <a:endParaRPr lang="en-US" sz="1000" dirty="0"/>
          </a:p>
        </p:txBody>
      </p:sp>
    </p:spTree>
    <p:extLst>
      <p:ext uri="{BB962C8B-B14F-4D97-AF65-F5344CB8AC3E}">
        <p14:creationId xmlns:p14="http://schemas.microsoft.com/office/powerpoint/2010/main" val="1229142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baseline="0">
                <a:solidFill>
                  <a:schemeClr val="accent1">
                    <a:lumMod val="75000"/>
                  </a:schemeClr>
                </a:solidFill>
                <a:latin typeface="+mj-lt"/>
                <a:ea typeface="+mj-ea"/>
                <a:cs typeface="+mj-cs"/>
              </a:defRPr>
            </a:lvl1pPr>
          </a:lstStyle>
          <a:p>
            <a:r>
              <a:rPr lang="hr-HR" b="1" smtClean="0"/>
              <a:t>SEE URBAN Action C:</a:t>
            </a:r>
            <a:endParaRPr lang="en-US" b="1"/>
          </a:p>
        </p:txBody>
      </p:sp>
      <p:graphicFrame>
        <p:nvGraphicFramePr>
          <p:cNvPr id="3" name="Table 2"/>
          <p:cNvGraphicFramePr>
            <a:graphicFrameLocks noGrp="1"/>
          </p:cNvGraphicFramePr>
          <p:nvPr>
            <p:extLst>
              <p:ext uri="{D42A27DB-BD31-4B8C-83A1-F6EECF244321}">
                <p14:modId xmlns:p14="http://schemas.microsoft.com/office/powerpoint/2010/main" val="2345972224"/>
              </p:ext>
            </p:extLst>
          </p:nvPr>
        </p:nvGraphicFramePr>
        <p:xfrm>
          <a:off x="831850" y="1536700"/>
          <a:ext cx="10515600" cy="4991100"/>
        </p:xfrm>
        <a:graphic>
          <a:graphicData uri="http://schemas.openxmlformats.org/drawingml/2006/table">
            <a:tbl>
              <a:tblPr>
                <a:tableStyleId>{5C22544A-7EE6-4342-B048-85BDC9FD1C3A}</a:tableStyleId>
              </a:tblPr>
              <a:tblGrid>
                <a:gridCol w="450850"/>
                <a:gridCol w="2052326"/>
                <a:gridCol w="901256"/>
                <a:gridCol w="900550"/>
                <a:gridCol w="2332955"/>
                <a:gridCol w="3877663"/>
              </a:tblGrid>
              <a:tr h="4991100">
                <a:tc>
                  <a:txBody>
                    <a:bodyPr/>
                    <a:lstStyle/>
                    <a:p>
                      <a:pPr algn="ctr">
                        <a:spcBef>
                          <a:spcPts val="200"/>
                        </a:spcBef>
                        <a:spcAft>
                          <a:spcPts val="0"/>
                        </a:spcAft>
                      </a:pPr>
                      <a:r>
                        <a:rPr lang="en-GB" sz="1600">
                          <a:effectLst/>
                        </a:rPr>
                        <a:t>C</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200"/>
                        </a:spcBef>
                        <a:spcAft>
                          <a:spcPts val="0"/>
                        </a:spcAft>
                      </a:pPr>
                      <a:r>
                        <a:rPr lang="en-GB" sz="1600">
                          <a:effectLst/>
                        </a:rPr>
                        <a:t>Capacity building of local level authorities through DRR mainstreaming and education in urban DRR and the use of regional DRR e-library</a:t>
                      </a:r>
                      <a:endParaRPr lang="en-US" sz="1600">
                        <a:effectLst/>
                      </a:endParaRPr>
                    </a:p>
                    <a:p>
                      <a:pPr algn="just">
                        <a:spcBef>
                          <a:spcPts val="200"/>
                        </a:spcBef>
                        <a:spcAft>
                          <a:spcPts val="0"/>
                        </a:spcAft>
                      </a:pPr>
                      <a:r>
                        <a:rPr lang="en-GB" sz="1600">
                          <a:effectLst/>
                        </a:rPr>
                        <a:t> </a:t>
                      </a:r>
                      <a:endParaRPr lang="en-US" sz="1600">
                        <a:effectLst/>
                      </a:endParaRPr>
                    </a:p>
                    <a:p>
                      <a:pPr algn="just">
                        <a:spcBef>
                          <a:spcPts val="200"/>
                        </a:spcBef>
                        <a:spcAft>
                          <a:spcPts val="0"/>
                        </a:spcAft>
                      </a:pPr>
                      <a:r>
                        <a:rPr lang="en-GB"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600" u="sng">
                          <a:effectLst/>
                        </a:rPr>
                        <a:t>February 2017</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400" u="sng">
                          <a:effectLst/>
                        </a:rPr>
                        <a:t>December</a:t>
                      </a:r>
                      <a:r>
                        <a:rPr lang="en-GB" sz="1600" u="sng">
                          <a:effectLst/>
                        </a:rPr>
                        <a:t> 2018</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179705" indent="-179705">
                        <a:spcAft>
                          <a:spcPts val="0"/>
                        </a:spcAft>
                        <a:tabLst>
                          <a:tab pos="179705" algn="l"/>
                          <a:tab pos="457200" algn="l"/>
                        </a:tabLst>
                      </a:pPr>
                      <a:endParaRPr lang="en-US" sz="1600">
                        <a:effectLst/>
                      </a:endParaRPr>
                    </a:p>
                    <a:p>
                      <a:pPr marL="179705" indent="-179705">
                        <a:spcAft>
                          <a:spcPts val="0"/>
                        </a:spcAft>
                        <a:tabLst>
                          <a:tab pos="179705" algn="l"/>
                          <a:tab pos="457200" algn="l"/>
                        </a:tabLst>
                      </a:pPr>
                      <a:r>
                        <a:rPr lang="en-GB" sz="1600" b="1">
                          <a:effectLst/>
                        </a:rPr>
                        <a:t>Action C.1: </a:t>
                      </a:r>
                      <a:endParaRPr lang="hr-HR" sz="1600" b="1" smtClean="0">
                        <a:effectLst/>
                      </a:endParaRPr>
                    </a:p>
                    <a:p>
                      <a:pPr marL="179705" indent="-179705">
                        <a:spcAft>
                          <a:spcPts val="0"/>
                        </a:spcAft>
                        <a:tabLst>
                          <a:tab pos="179705" algn="l"/>
                          <a:tab pos="457200" algn="l"/>
                        </a:tabLst>
                      </a:pPr>
                      <a:r>
                        <a:rPr lang="en-GB" sz="1600" smtClean="0">
                          <a:effectLst/>
                        </a:rPr>
                        <a:t>Collection </a:t>
                      </a:r>
                      <a:r>
                        <a:rPr lang="en-GB" sz="1600">
                          <a:effectLst/>
                        </a:rPr>
                        <a:t>of all relevant national and international e-documents and materials related to urban DRR risk (cities, municipalities/counties) </a:t>
                      </a:r>
                      <a:endParaRPr lang="en-US" sz="1600">
                        <a:effectLst/>
                      </a:endParaRPr>
                    </a:p>
                    <a:p>
                      <a:pPr marL="179705" indent="-179705">
                        <a:spcAft>
                          <a:spcPts val="0"/>
                        </a:spcAft>
                        <a:tabLst>
                          <a:tab pos="179705" algn="l"/>
                          <a:tab pos="457200" algn="l"/>
                        </a:tabLst>
                      </a:pPr>
                      <a:r>
                        <a:rPr lang="en-GB" sz="1600" b="1">
                          <a:effectLst/>
                        </a:rPr>
                        <a:t>Action C.2: </a:t>
                      </a:r>
                      <a:endParaRPr lang="hr-HR" sz="1600" b="1" smtClean="0">
                        <a:effectLst/>
                      </a:endParaRPr>
                    </a:p>
                    <a:p>
                      <a:pPr marL="179705" indent="-179705">
                        <a:spcAft>
                          <a:spcPts val="0"/>
                        </a:spcAft>
                        <a:tabLst>
                          <a:tab pos="179705" algn="l"/>
                          <a:tab pos="457200" algn="l"/>
                        </a:tabLst>
                      </a:pPr>
                      <a:r>
                        <a:rPr lang="en-GB" sz="1600" smtClean="0">
                          <a:effectLst/>
                        </a:rPr>
                        <a:t>SEE </a:t>
                      </a:r>
                      <a:r>
                        <a:rPr lang="en-GB" sz="1600">
                          <a:effectLst/>
                        </a:rPr>
                        <a:t>URBAN DRR e-library created and maintained as part of CCCP website</a:t>
                      </a:r>
                      <a:endParaRPr lang="en-US" sz="1600">
                        <a:effectLst/>
                      </a:endParaRPr>
                    </a:p>
                    <a:p>
                      <a:pPr>
                        <a:spcAft>
                          <a:spcPts val="0"/>
                        </a:spcAft>
                      </a:pPr>
                      <a:r>
                        <a:rPr lang="en-GB" sz="1600" b="1">
                          <a:effectLst/>
                        </a:rPr>
                        <a:t>Action C.3</a:t>
                      </a:r>
                      <a:r>
                        <a:rPr lang="en-GB" sz="1600" b="1" smtClean="0">
                          <a:effectLst/>
                        </a:rPr>
                        <a:t>:</a:t>
                      </a:r>
                      <a:endParaRPr lang="hr-HR" sz="1600" b="1" smtClean="0">
                        <a:effectLst/>
                      </a:endParaRPr>
                    </a:p>
                    <a:p>
                      <a:pPr>
                        <a:spcAft>
                          <a:spcPts val="0"/>
                        </a:spcAft>
                      </a:pPr>
                      <a:r>
                        <a:rPr lang="en-GB" sz="1600" smtClean="0">
                          <a:effectLst/>
                        </a:rPr>
                        <a:t> </a:t>
                      </a:r>
                      <a:r>
                        <a:rPr lang="en-GB" sz="1600">
                          <a:effectLst/>
                        </a:rPr>
                        <a:t>Capacity building workshop aimed at enhancing the knowledge of local authorities in the area of urban DRR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200"/>
                        </a:spcBef>
                        <a:spcAft>
                          <a:spcPts val="0"/>
                        </a:spcAft>
                      </a:pPr>
                      <a:r>
                        <a:rPr lang="en-GB" sz="1600" u="sng">
                          <a:effectLst/>
                        </a:rPr>
                        <a:t>Identified, collected and disseminated urban risk DRR data for each country respectively</a:t>
                      </a:r>
                      <a:endParaRPr lang="en-US" sz="1600">
                        <a:effectLst/>
                      </a:endParaRPr>
                    </a:p>
                    <a:p>
                      <a:pPr>
                        <a:spcBef>
                          <a:spcPts val="200"/>
                        </a:spcBef>
                        <a:spcAft>
                          <a:spcPts val="0"/>
                        </a:spcAft>
                      </a:pPr>
                      <a:r>
                        <a:rPr lang="en-GB" sz="1600" u="sng">
                          <a:effectLst/>
                        </a:rPr>
                        <a:t>All relevant urban risk DRR documents made available in local languages</a:t>
                      </a:r>
                      <a:endParaRPr lang="en-US" sz="1600">
                        <a:effectLst/>
                      </a:endParaRPr>
                    </a:p>
                    <a:p>
                      <a:pPr>
                        <a:spcBef>
                          <a:spcPts val="200"/>
                        </a:spcBef>
                        <a:spcAft>
                          <a:spcPts val="0"/>
                        </a:spcAft>
                      </a:pPr>
                      <a:r>
                        <a:rPr lang="en-GB" sz="1600" u="sng">
                          <a:effectLst/>
                        </a:rPr>
                        <a:t>GIS supported SEE URBAN DRR e-library created</a:t>
                      </a:r>
                      <a:endParaRPr lang="en-US" sz="1600">
                        <a:effectLst/>
                      </a:endParaRPr>
                    </a:p>
                    <a:p>
                      <a:pPr>
                        <a:spcBef>
                          <a:spcPts val="200"/>
                        </a:spcBef>
                        <a:spcAft>
                          <a:spcPts val="0"/>
                        </a:spcAft>
                      </a:pPr>
                      <a:r>
                        <a:rPr lang="en-GB" sz="1600" u="sng">
                          <a:effectLst/>
                        </a:rPr>
                        <a:t>Urban DRR training material for local level practitioners developed and translated</a:t>
                      </a:r>
                      <a:endParaRPr lang="en-US" sz="1600">
                        <a:effectLst/>
                      </a:endParaRPr>
                    </a:p>
                    <a:p>
                      <a:pPr>
                        <a:spcBef>
                          <a:spcPts val="200"/>
                        </a:spcBef>
                        <a:spcAft>
                          <a:spcPts val="0"/>
                        </a:spcAft>
                      </a:pPr>
                      <a:r>
                        <a:rPr lang="en-GB" sz="1600" u="sng">
                          <a:effectLst/>
                        </a:rPr>
                        <a:t>1 local level DRR workshop organized in each country/territory respectively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1408618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1850" y="495301"/>
            <a:ext cx="10515600" cy="762000"/>
          </a:xfrm>
          <a:prstGeom prst="rect">
            <a:avLst/>
          </a:prstGeom>
        </p:spPr>
        <p:txBody>
          <a:bodyPr anchor="b">
            <a:normAutofit/>
          </a:bodyPr>
          <a:lstStyle>
            <a:lvl1pPr algn="l" defTabSz="914400" rtl="0" eaLnBrk="1" latinLnBrk="0" hangingPunct="1">
              <a:lnSpc>
                <a:spcPct val="90000"/>
              </a:lnSpc>
              <a:spcBef>
                <a:spcPct val="0"/>
              </a:spcBef>
              <a:buNone/>
              <a:defRPr sz="3200" i="1" kern="1200" baseline="0">
                <a:solidFill>
                  <a:schemeClr val="accent1">
                    <a:lumMod val="75000"/>
                  </a:schemeClr>
                </a:solidFill>
                <a:latin typeface="+mj-lt"/>
                <a:ea typeface="+mj-ea"/>
                <a:cs typeface="+mj-cs"/>
              </a:defRPr>
            </a:lvl1pPr>
          </a:lstStyle>
          <a:p>
            <a:r>
              <a:rPr lang="hr-HR" b="1" dirty="0" smtClean="0"/>
              <a:t>SEE URBAN </a:t>
            </a:r>
            <a:r>
              <a:rPr lang="hr-HR" b="1" dirty="0" err="1" smtClean="0"/>
              <a:t>Action</a:t>
            </a:r>
            <a:r>
              <a:rPr lang="hr-HR" b="1" dirty="0" smtClean="0"/>
              <a:t> D:</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3264436545"/>
              </p:ext>
            </p:extLst>
          </p:nvPr>
        </p:nvGraphicFramePr>
        <p:xfrm>
          <a:off x="831850" y="1536700"/>
          <a:ext cx="10515600" cy="4953000"/>
        </p:xfrm>
        <a:graphic>
          <a:graphicData uri="http://schemas.openxmlformats.org/drawingml/2006/table">
            <a:tbl>
              <a:tblPr>
                <a:tableStyleId>{5C22544A-7EE6-4342-B048-85BDC9FD1C3A}</a:tableStyleId>
              </a:tblPr>
              <a:tblGrid>
                <a:gridCol w="438150"/>
                <a:gridCol w="2065026"/>
                <a:gridCol w="901256"/>
                <a:gridCol w="900550"/>
                <a:gridCol w="2332955"/>
                <a:gridCol w="3877663"/>
              </a:tblGrid>
              <a:tr h="4953000">
                <a:tc>
                  <a:txBody>
                    <a:bodyPr/>
                    <a:lstStyle/>
                    <a:p>
                      <a:pPr algn="ctr">
                        <a:spcBef>
                          <a:spcPts val="200"/>
                        </a:spcBef>
                        <a:spcAft>
                          <a:spcPts val="200"/>
                        </a:spcAft>
                      </a:pPr>
                      <a:r>
                        <a:rPr lang="en-GB" sz="1800">
                          <a:effectLst/>
                        </a:rPr>
                        <a:t>D</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spcBef>
                          <a:spcPts val="200"/>
                        </a:spcBef>
                        <a:spcAft>
                          <a:spcPts val="0"/>
                        </a:spcAft>
                      </a:pPr>
                      <a:r>
                        <a:rPr lang="en-GB" sz="1800">
                          <a:effectLst/>
                        </a:rPr>
                        <a:t>Project visibility and awareness raising</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800" u="sng">
                          <a:effectLst/>
                        </a:rPr>
                        <a:t>January 2017</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spcBef>
                          <a:spcPts val="200"/>
                        </a:spcBef>
                        <a:spcAft>
                          <a:spcPts val="0"/>
                        </a:spcAft>
                      </a:pPr>
                      <a:r>
                        <a:rPr lang="en-GB" sz="1400" u="sng">
                          <a:effectLst/>
                        </a:rPr>
                        <a:t>December</a:t>
                      </a:r>
                      <a:r>
                        <a:rPr lang="en-GB" sz="1800" u="sng">
                          <a:effectLst/>
                        </a:rPr>
                        <a:t> 2018</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200"/>
                        </a:spcBef>
                        <a:spcAft>
                          <a:spcPts val="200"/>
                        </a:spcAft>
                      </a:pPr>
                      <a:r>
                        <a:rPr lang="en-GB" sz="1800" b="1">
                          <a:effectLst/>
                        </a:rPr>
                        <a:t>Action D.1: </a:t>
                      </a:r>
                      <a:r>
                        <a:rPr lang="en-GB" sz="1800">
                          <a:effectLst/>
                        </a:rPr>
                        <a:t>Dissemination of all relevant project information and results</a:t>
                      </a:r>
                      <a:endParaRPr lang="en-US" sz="1800">
                        <a:effectLst/>
                      </a:endParaRPr>
                    </a:p>
                    <a:p>
                      <a:pPr>
                        <a:spcBef>
                          <a:spcPts val="200"/>
                        </a:spcBef>
                        <a:spcAft>
                          <a:spcPts val="200"/>
                        </a:spcAft>
                      </a:pPr>
                      <a:r>
                        <a:rPr lang="en-GB" sz="1800" b="1">
                          <a:effectLst/>
                        </a:rPr>
                        <a:t>Action D.2: </a:t>
                      </a:r>
                      <a:endParaRPr lang="hr-HR" sz="1800" b="1" smtClean="0">
                        <a:effectLst/>
                      </a:endParaRPr>
                    </a:p>
                    <a:p>
                      <a:pPr>
                        <a:spcBef>
                          <a:spcPts val="200"/>
                        </a:spcBef>
                        <a:spcAft>
                          <a:spcPts val="200"/>
                        </a:spcAft>
                      </a:pPr>
                      <a:r>
                        <a:rPr lang="en-GB" sz="1800" smtClean="0">
                          <a:effectLst/>
                        </a:rPr>
                        <a:t>Public </a:t>
                      </a:r>
                      <a:r>
                        <a:rPr lang="en-GB" sz="1800">
                          <a:effectLst/>
                        </a:rPr>
                        <a:t>presentation announcing project kick-off and project end</a:t>
                      </a:r>
                      <a:endParaRPr lang="en-US" sz="1800">
                        <a:effectLst/>
                      </a:endParaRPr>
                    </a:p>
                    <a:p>
                      <a:pPr marL="179705" indent="-179705">
                        <a:spcAft>
                          <a:spcPts val="0"/>
                        </a:spcAft>
                        <a:tabLst>
                          <a:tab pos="179705" algn="l"/>
                          <a:tab pos="457200" algn="l"/>
                        </a:tabLst>
                      </a:pPr>
                      <a:r>
                        <a:rPr lang="en-GB" sz="1800" b="1">
                          <a:effectLst/>
                        </a:rPr>
                        <a:t>Action D.3: </a:t>
                      </a:r>
                      <a:endParaRPr lang="hr-HR" sz="1800" b="1" smtClean="0">
                        <a:effectLst/>
                      </a:endParaRPr>
                    </a:p>
                    <a:p>
                      <a:pPr marL="179705" indent="-179705">
                        <a:spcAft>
                          <a:spcPts val="0"/>
                        </a:spcAft>
                        <a:tabLst>
                          <a:tab pos="179705" algn="l"/>
                          <a:tab pos="457200" algn="l"/>
                        </a:tabLst>
                      </a:pPr>
                      <a:r>
                        <a:rPr lang="en-GB" sz="1800" smtClean="0">
                          <a:effectLst/>
                        </a:rPr>
                        <a:t>Urban </a:t>
                      </a:r>
                      <a:r>
                        <a:rPr lang="en-GB" sz="1800">
                          <a:effectLst/>
                        </a:rPr>
                        <a:t>risk DRR public awareness campaigning through social and online media (Twitter, Facebook)</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spcBef>
                          <a:spcPts val="200"/>
                        </a:spcBef>
                        <a:spcAft>
                          <a:spcPts val="200"/>
                        </a:spcAft>
                      </a:pPr>
                      <a:r>
                        <a:rPr lang="hr-HR" sz="1800" u="sng">
                          <a:effectLst/>
                        </a:rPr>
                        <a:t>Short activity/media reports, press releases on</a:t>
                      </a:r>
                      <a:endParaRPr lang="en-US" sz="1800">
                        <a:effectLst/>
                      </a:endParaRPr>
                    </a:p>
                    <a:p>
                      <a:pPr>
                        <a:spcBef>
                          <a:spcPts val="200"/>
                        </a:spcBef>
                        <a:spcAft>
                          <a:spcPts val="200"/>
                        </a:spcAft>
                      </a:pPr>
                      <a:r>
                        <a:rPr lang="hr-HR" sz="1800" u="sng">
                          <a:effectLst/>
                        </a:rPr>
                        <a:t>project activities and events on relevant CB/AB web sites</a:t>
                      </a:r>
                      <a:endParaRPr lang="en-US" sz="1800">
                        <a:effectLst/>
                      </a:endParaRPr>
                    </a:p>
                    <a:p>
                      <a:pPr>
                        <a:spcBef>
                          <a:spcPts val="200"/>
                        </a:spcBef>
                        <a:spcAft>
                          <a:spcPts val="200"/>
                        </a:spcAft>
                      </a:pPr>
                      <a:r>
                        <a:rPr lang="en-GB" sz="1800" u="sng">
                          <a:effectLst/>
                        </a:rPr>
                        <a:t>SEE URBAN social network profiles established and maintained</a:t>
                      </a:r>
                      <a:endParaRPr lang="en-US" sz="1800">
                        <a:effectLst/>
                      </a:endParaRPr>
                    </a:p>
                    <a:p>
                      <a:pPr>
                        <a:spcBef>
                          <a:spcPts val="200"/>
                        </a:spcBef>
                        <a:spcAft>
                          <a:spcPts val="200"/>
                        </a:spcAft>
                      </a:pPr>
                      <a:r>
                        <a:rPr lang="en-GB" sz="1800" u="sng">
                          <a:effectLst/>
                        </a:rPr>
                        <a:t>Project visibility materials</a:t>
                      </a:r>
                      <a:endParaRPr lang="en-US" sz="1800">
                        <a:effectLst/>
                      </a:endParaRPr>
                    </a:p>
                    <a:p>
                      <a:pPr>
                        <a:spcBef>
                          <a:spcPts val="200"/>
                        </a:spcBef>
                        <a:spcAft>
                          <a:spcPts val="200"/>
                        </a:spcAft>
                      </a:pPr>
                      <a:r>
                        <a:rPr lang="en-GB" sz="1800" u="sng">
                          <a:effectLst/>
                        </a:rPr>
                        <a:t>Layman’s report</a:t>
                      </a:r>
                      <a:endParaRPr lang="en-US" sz="1800">
                        <a:effectLst/>
                      </a:endParaRPr>
                    </a:p>
                    <a:p>
                      <a:pPr>
                        <a:spcBef>
                          <a:spcPts val="200"/>
                        </a:spcBef>
                        <a:spcAft>
                          <a:spcPts val="200"/>
                        </a:spcAft>
                      </a:pPr>
                      <a:r>
                        <a:rPr lang="en-GB" sz="1800" u="sng">
                          <a:effectLst/>
                        </a:rPr>
                        <a:t>Press conferences organized during DRR workshops and DRR regional conferences </a:t>
                      </a:r>
                      <a:endParaRPr lang="en-US" sz="1800">
                        <a:effectLst/>
                      </a:endParaRPr>
                    </a:p>
                    <a:p>
                      <a:pPr>
                        <a:spcBef>
                          <a:spcPts val="200"/>
                        </a:spcBef>
                        <a:spcAft>
                          <a:spcPts val="200"/>
                        </a:spcAft>
                      </a:pPr>
                      <a:r>
                        <a:rPr lang="en-GB" sz="1800" u="sng">
                          <a:effectLst/>
                        </a:rPr>
                        <a:t>Presentation of deliverables at the end of the project cycle to media</a:t>
                      </a:r>
                      <a:endParaRPr lang="en-US" sz="1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2917678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TotalTime>
  <Words>1143</Words>
  <Application>Microsoft Office PowerPoint</Application>
  <PresentationFormat>Widescreen</PresentationFormat>
  <Paragraphs>158</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Mangal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Krunoslav Katic</dc:creator>
  <cp:lastModifiedBy>Armen Grigoryan</cp:lastModifiedBy>
  <cp:revision>26</cp:revision>
  <dcterms:created xsi:type="dcterms:W3CDTF">2016-03-18T16:14:07Z</dcterms:created>
  <dcterms:modified xsi:type="dcterms:W3CDTF">2016-12-14T21:18:34Z</dcterms:modified>
</cp:coreProperties>
</file>