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10.jp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73" r:id="rId3"/>
    <p:sldId id="274" r:id="rId4"/>
    <p:sldId id="257" r:id="rId5"/>
    <p:sldId id="281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303" r:id="rId15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 baseline="-250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 baseline="-250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 baseline="-250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 baseline="-250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7777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156" autoAdjust="0"/>
    <p:restoredTop sz="92308" autoAdjust="0"/>
  </p:normalViewPr>
  <p:slideViewPr>
    <p:cSldViewPr>
      <p:cViewPr varScale="1">
        <p:scale>
          <a:sx n="79" d="100"/>
          <a:sy n="79" d="100"/>
        </p:scale>
        <p:origin x="1838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12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aseline="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aseline="0" smtClean="0">
                <a:latin typeface="+mn-lt"/>
              </a:defRPr>
            </a:lvl1pPr>
          </a:lstStyle>
          <a:p>
            <a:pPr>
              <a:defRPr/>
            </a:pPr>
            <a:fld id="{BACA19FA-00D0-4744-81C4-05A0CB6C76C5}" type="datetimeFigureOut">
              <a:rPr lang="es-ES"/>
              <a:pPr>
                <a:defRPr/>
              </a:pPr>
              <a:t>11/01/2017</a:t>
            </a:fld>
            <a:endParaRPr lang="en-GB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n-GB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aseline="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aseline="0" smtClean="0">
                <a:latin typeface="+mn-lt"/>
              </a:defRPr>
            </a:lvl1pPr>
          </a:lstStyle>
          <a:p>
            <a:pPr>
              <a:defRPr/>
            </a:pPr>
            <a:fld id="{417A4F02-B716-4F10-AD20-F9BCBEE1C62E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69073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smtClean="0"/>
              <a:t>Portada</a:t>
            </a:r>
          </a:p>
        </p:txBody>
      </p:sp>
      <p:sp>
        <p:nvSpPr>
          <p:cNvPr id="15363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22E200B-B7A4-4508-AFD2-BAEE3BF4FC9A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92634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20483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41E8CC2-FFB1-4447-B65D-6E4D3EFA82F8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10066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7A4F02-B716-4F10-AD20-F9BCBEE1C62E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48568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7A4F02-B716-4F10-AD20-F9BCBEE1C62E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66943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7A4F02-B716-4F10-AD20-F9BCBEE1C62E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8019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7A4F02-B716-4F10-AD20-F9BCBEE1C62E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01298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7A4F02-B716-4F10-AD20-F9BCBEE1C62E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74877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7A4F02-B716-4F10-AD20-F9BCBEE1C62E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28345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24579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2378C5B-6EA4-48F2-91FD-104B8103EEB3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2262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3F9EA3-7D91-409D-A7B3-667BAEDCB79C}" type="datetimeFigureOut">
              <a:rPr lang="es-ES"/>
              <a:pPr>
                <a:defRPr/>
              </a:pPr>
              <a:t>11/01/2017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FCFC8-F36A-4D46-80FB-00B9C4B1ACE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25E9DA-873F-4BBE-9D3A-6009FF7379FB}" type="datetimeFigureOut">
              <a:rPr lang="es-ES"/>
              <a:pPr>
                <a:defRPr/>
              </a:pPr>
              <a:t>11/01/2017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249C5-FD50-488D-81E0-E7499150674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504B66-BC37-4CDB-9B22-4C5CF4463933}" type="datetimeFigureOut">
              <a:rPr lang="es-ES"/>
              <a:pPr>
                <a:defRPr/>
              </a:pPr>
              <a:t>11/01/2017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3E2BC9-7431-4B9D-BFE5-8978F0DD99A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1C58F-1254-4A9E-9299-355371B853D1}" type="datetimeFigureOut">
              <a:rPr lang="es-ES"/>
              <a:pPr>
                <a:defRPr/>
              </a:pPr>
              <a:t>11/01/2017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C90D0E-FC0B-468B-89AE-A0F78B3EBA8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CB2B5-C706-46CA-9496-4DEF5DB50587}" type="datetimeFigureOut">
              <a:rPr lang="es-ES"/>
              <a:pPr>
                <a:defRPr/>
              </a:pPr>
              <a:t>11/01/2017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E9C7C-5577-4E1E-8096-58BD2FE5C9B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331E02-7A9D-451D-9973-D0E6A5298C50}" type="datetimeFigureOut">
              <a:rPr lang="es-ES"/>
              <a:pPr>
                <a:defRPr/>
              </a:pPr>
              <a:t>11/01/2017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0BCB9-BF4B-4ACD-B356-8E0AF485CB2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F2FEA-5BEA-49A9-98AC-F277DEDF50C7}" type="datetimeFigureOut">
              <a:rPr lang="es-ES"/>
              <a:pPr>
                <a:defRPr/>
              </a:pPr>
              <a:t>11/01/2017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3D0BF-1C76-454F-8473-FA07819AEB6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D36CE-C7E9-49CD-9FB1-F73DE5341F2F}" type="datetimeFigureOut">
              <a:rPr lang="es-ES"/>
              <a:pPr>
                <a:defRPr/>
              </a:pPr>
              <a:t>11/01/2017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BFB78-E35A-4B4A-AE9D-1F7256815D0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4C505-E0C1-43EF-B938-2DB80DBD3D1D}" type="datetimeFigureOut">
              <a:rPr lang="es-ES"/>
              <a:pPr>
                <a:defRPr/>
              </a:pPr>
              <a:t>11/01/2017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E04F1C-6F5F-4BCF-8738-75308E3EBF5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2D46E-193C-46F4-A9E9-A192B24BA644}" type="datetimeFigureOut">
              <a:rPr lang="es-ES"/>
              <a:pPr>
                <a:defRPr/>
              </a:pPr>
              <a:t>11/01/2017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B4B0F-9B9A-4188-A884-909F8AF45C0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91185B-05E7-40D6-9CF4-F891D19BE8BC}" type="datetimeFigureOut">
              <a:rPr lang="es-ES"/>
              <a:pPr>
                <a:defRPr/>
              </a:pPr>
              <a:t>11/01/2017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92970B-79CA-4DBF-9F26-7396963F491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EFF8E56-7B73-4A7A-B3B4-6C90CF66A358}" type="datetimeFigureOut">
              <a:rPr lang="es-ES"/>
              <a:pPr>
                <a:defRPr/>
              </a:pPr>
              <a:t>11/01/2017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97E5EA8-0E8D-42E7-9E0D-EFE485AA6B7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7.jpeg"/><Relationship Id="rId4" Type="http://schemas.openxmlformats.org/officeDocument/2006/relationships/image" Target="../media/image4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gif"/><Relationship Id="rId12" Type="http://schemas.openxmlformats.org/officeDocument/2006/relationships/image" Target="../media/image14.jpeg"/><Relationship Id="rId17" Type="http://schemas.openxmlformats.org/officeDocument/2006/relationships/image" Target="../media/image3.png"/><Relationship Id="rId2" Type="http://schemas.openxmlformats.org/officeDocument/2006/relationships/image" Target="../media/image4.jpeg"/><Relationship Id="rId16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11" Type="http://schemas.openxmlformats.org/officeDocument/2006/relationships/image" Target="../media/image13.jp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10" Type="http://schemas.openxmlformats.org/officeDocument/2006/relationships/image" Target="../media/image3.png"/><Relationship Id="rId4" Type="http://schemas.openxmlformats.org/officeDocument/2006/relationships/image" Target="../media/image22.png"/><Relationship Id="rId9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png"/><Relationship Id="rId12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11" Type="http://schemas.openxmlformats.org/officeDocument/2006/relationships/image" Target="../media/image18.jpeg"/><Relationship Id="rId5" Type="http://schemas.openxmlformats.org/officeDocument/2006/relationships/image" Target="../media/image30.jpeg"/><Relationship Id="rId10" Type="http://schemas.openxmlformats.org/officeDocument/2006/relationships/image" Target="../media/image35.jpeg"/><Relationship Id="rId4" Type="http://schemas.openxmlformats.org/officeDocument/2006/relationships/image" Target="../media/image29.jpeg"/><Relationship Id="rId9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7.jpeg"/><Relationship Id="rId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40.png"/><Relationship Id="rId4" Type="http://schemas.openxmlformats.org/officeDocument/2006/relationships/image" Target="../media/image3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5 Título"/>
          <p:cNvSpPr>
            <a:spLocks noGrp="1"/>
          </p:cNvSpPr>
          <p:nvPr>
            <p:ph type="ctrTitle"/>
          </p:nvPr>
        </p:nvSpPr>
        <p:spPr>
          <a:xfrm>
            <a:off x="428625" y="-1470025"/>
            <a:ext cx="7772400" cy="1470025"/>
          </a:xfrm>
        </p:spPr>
        <p:txBody>
          <a:bodyPr/>
          <a:lstStyle/>
          <a:p>
            <a:r>
              <a:rPr lang="en-GB" dirty="0" err="1" smtClean="0"/>
              <a:t>Portada</a:t>
            </a:r>
            <a:endParaRPr lang="en-GB" dirty="0" smtClean="0"/>
          </a:p>
        </p:txBody>
      </p:sp>
      <p:sp>
        <p:nvSpPr>
          <p:cNvPr id="14338" name="6 CuadroTexto"/>
          <p:cNvSpPr txBox="1">
            <a:spLocks noChangeArrowheads="1"/>
          </p:cNvSpPr>
          <p:nvPr/>
        </p:nvSpPr>
        <p:spPr bwMode="auto">
          <a:xfrm>
            <a:off x="274116" y="4443360"/>
            <a:ext cx="8748713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200" baseline="0" dirty="0" smtClean="0">
                <a:solidFill>
                  <a:srgbClr val="7777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2016 </a:t>
            </a:r>
            <a:r>
              <a:rPr lang="en-GB" sz="2200" baseline="0" dirty="0">
                <a:solidFill>
                  <a:srgbClr val="7777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CALL FOR PROPOSAL PREVENTION AND PREPAREDNESS</a:t>
            </a:r>
          </a:p>
        </p:txBody>
      </p:sp>
      <p:sp>
        <p:nvSpPr>
          <p:cNvPr id="14339" name="7 CuadroTexto"/>
          <p:cNvSpPr txBox="1">
            <a:spLocks noChangeArrowheads="1"/>
          </p:cNvSpPr>
          <p:nvPr/>
        </p:nvSpPr>
        <p:spPr bwMode="auto">
          <a:xfrm>
            <a:off x="2449793" y="4931633"/>
            <a:ext cx="55010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Agreement Number – ECHO/SUB/2016/740129/PREP/21</a:t>
            </a:r>
          </a:p>
        </p:txBody>
      </p:sp>
      <p:sp>
        <p:nvSpPr>
          <p:cNvPr id="14340" name="8 CuadroTexto"/>
          <p:cNvSpPr txBox="1">
            <a:spLocks noChangeArrowheads="1"/>
          </p:cNvSpPr>
          <p:nvPr/>
        </p:nvSpPr>
        <p:spPr bwMode="auto">
          <a:xfrm>
            <a:off x="0" y="1094427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2800" b="1" baseline="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expanded</a:t>
            </a:r>
          </a:p>
          <a:p>
            <a:pPr algn="ctr"/>
            <a:r>
              <a:rPr lang="en-GB" sz="4000" b="1" baseline="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Underwater Robotics Ready </a:t>
            </a:r>
            <a:r>
              <a:rPr lang="en-GB" sz="4000" b="1" baseline="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for </a:t>
            </a:r>
            <a:r>
              <a:rPr lang="en-GB" sz="4000" b="1" baseline="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Oil Spill </a:t>
            </a:r>
          </a:p>
          <a:p>
            <a:pPr algn="ctr"/>
            <a:r>
              <a:rPr lang="en-GB" sz="2800" b="1" baseline="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(e-URready4OS)</a:t>
            </a:r>
            <a:endParaRPr lang="en-GB" sz="2800" b="1" baseline="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4341" name="9 CuadroTexto"/>
          <p:cNvSpPr txBox="1">
            <a:spLocks noChangeArrowheads="1"/>
          </p:cNvSpPr>
          <p:nvPr/>
        </p:nvSpPr>
        <p:spPr bwMode="auto">
          <a:xfrm>
            <a:off x="899592" y="6153408"/>
            <a:ext cx="796652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000" baseline="0" dirty="0" smtClean="0">
                <a:solidFill>
                  <a:srgbClr val="7777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Javier Gilabert Ph.D. - Universidad </a:t>
            </a:r>
            <a:r>
              <a:rPr lang="en-GB" sz="2000" baseline="0" dirty="0" err="1">
                <a:solidFill>
                  <a:srgbClr val="7777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Politécnica</a:t>
            </a:r>
            <a:r>
              <a:rPr lang="en-GB" sz="2000" baseline="0" dirty="0">
                <a:solidFill>
                  <a:srgbClr val="7777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de </a:t>
            </a:r>
            <a:r>
              <a:rPr lang="en-GB" sz="2000" baseline="0" dirty="0" smtClean="0">
                <a:solidFill>
                  <a:srgbClr val="7777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Cartagena – UPCT (SPAIN)</a:t>
            </a:r>
            <a:endParaRPr lang="en-GB" sz="2000" baseline="0" dirty="0">
              <a:solidFill>
                <a:srgbClr val="77777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107950" y="908050"/>
            <a:ext cx="8893175" cy="730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S" baseline="0"/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348555" y="367277"/>
            <a:ext cx="20422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 baseline="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</a:t>
            </a:r>
            <a:r>
              <a:rPr lang="en-GB" sz="2400" b="1" baseline="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-URready4OS</a:t>
            </a:r>
            <a:endParaRPr lang="en-GB" sz="2400" b="1" baseline="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14346" name="Picture 10" descr="image-alcid-nantes-131111-190850"/>
          <p:cNvPicPr>
            <a:picLocks noChangeAspect="1" noChangeArrowheads="1"/>
          </p:cNvPicPr>
          <p:nvPr/>
        </p:nvPicPr>
        <p:blipFill>
          <a:blip r:embed="rId3" cstate="print"/>
          <a:srcRect b="26649"/>
          <a:stretch>
            <a:fillRect/>
          </a:stretch>
        </p:blipFill>
        <p:spPr bwMode="auto">
          <a:xfrm>
            <a:off x="7164388" y="68263"/>
            <a:ext cx="1657350" cy="839787"/>
          </a:xfrm>
          <a:prstGeom prst="rect">
            <a:avLst/>
          </a:prstGeom>
          <a:noFill/>
        </p:spPr>
      </p:pic>
      <p:sp>
        <p:nvSpPr>
          <p:cNvPr id="2" name="Rectángulo 1"/>
          <p:cNvSpPr/>
          <p:nvPr/>
        </p:nvSpPr>
        <p:spPr>
          <a:xfrm>
            <a:off x="3224134" y="5343694"/>
            <a:ext cx="27233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aseline="0" dirty="0">
                <a:solidFill>
                  <a:srgbClr val="7777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Brussels, January </a:t>
            </a:r>
            <a:r>
              <a:rPr lang="en-GB" baseline="0" smtClean="0">
                <a:solidFill>
                  <a:srgbClr val="7777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18</a:t>
            </a:r>
            <a:r>
              <a:rPr lang="en-GB" baseline="30000" smtClean="0">
                <a:solidFill>
                  <a:srgbClr val="7777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th</a:t>
            </a:r>
            <a:r>
              <a:rPr lang="en-GB" baseline="0" smtClean="0">
                <a:solidFill>
                  <a:srgbClr val="7777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2017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348555" y="3844623"/>
            <a:ext cx="184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grpSp>
        <p:nvGrpSpPr>
          <p:cNvPr id="20" name="Grupo 19"/>
          <p:cNvGrpSpPr/>
          <p:nvPr/>
        </p:nvGrpSpPr>
        <p:grpSpPr>
          <a:xfrm>
            <a:off x="1274669" y="2832057"/>
            <a:ext cx="6622301" cy="1279623"/>
            <a:chOff x="0" y="1321903"/>
            <a:chExt cx="9564759" cy="1807496"/>
          </a:xfrm>
        </p:grpSpPr>
        <p:pic>
          <p:nvPicPr>
            <p:cNvPr id="21" name="Imagen 20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131" b="41015"/>
            <a:stretch/>
          </p:blipFill>
          <p:spPr>
            <a:xfrm>
              <a:off x="0" y="1321903"/>
              <a:ext cx="7581214" cy="1699593"/>
            </a:xfrm>
            <a:prstGeom prst="rect">
              <a:avLst/>
            </a:prstGeom>
          </p:spPr>
        </p:pic>
        <p:pic>
          <p:nvPicPr>
            <p:cNvPr id="22" name="Imagen 2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11548" y="1500809"/>
              <a:ext cx="1602637" cy="1005342"/>
            </a:xfrm>
            <a:prstGeom prst="rect">
              <a:avLst/>
            </a:prstGeom>
          </p:spPr>
        </p:pic>
        <p:sp>
          <p:nvSpPr>
            <p:cNvPr id="23" name="CuadroTexto 22"/>
            <p:cNvSpPr txBox="1"/>
            <p:nvPr/>
          </p:nvSpPr>
          <p:spPr>
            <a:xfrm>
              <a:off x="7860972" y="2506151"/>
              <a:ext cx="1703787" cy="623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300"/>
                </a:spcAft>
              </a:pPr>
              <a:r>
                <a:rPr lang="es-E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Co-</a:t>
              </a:r>
              <a:r>
                <a:rPr lang="es-ES" sz="16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financed</a:t>
              </a:r>
              <a:r>
                <a:rPr lang="es-E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ES" sz="16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by</a:t>
              </a:r>
              <a:r>
                <a:rPr lang="es-E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s-ES" sz="16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spcAft>
                  <a:spcPts val="300"/>
                </a:spcAft>
              </a:pPr>
              <a:r>
                <a:rPr lang="es-ES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EU / DG-ECHO</a:t>
              </a:r>
              <a:endParaRPr lang="es-ES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 idx="4294967295"/>
          </p:nvPr>
        </p:nvSpPr>
        <p:spPr>
          <a:xfrm>
            <a:off x="428596" y="-1143000"/>
            <a:ext cx="8229600" cy="1143000"/>
          </a:xfrm>
        </p:spPr>
        <p:txBody>
          <a:bodyPr/>
          <a:lstStyle/>
          <a:p>
            <a:r>
              <a:rPr lang="en-GB" dirty="0" smtClean="0"/>
              <a:t>Action1. Probes</a:t>
            </a:r>
            <a:endParaRPr lang="en-GB" dirty="0"/>
          </a:p>
        </p:txBody>
      </p:sp>
      <p:sp>
        <p:nvSpPr>
          <p:cNvPr id="11" name="4 CuadroTexto"/>
          <p:cNvSpPr txBox="1">
            <a:spLocks noChangeArrowheads="1"/>
          </p:cNvSpPr>
          <p:nvPr/>
        </p:nvSpPr>
        <p:spPr bwMode="auto">
          <a:xfrm>
            <a:off x="500034" y="869811"/>
            <a:ext cx="835824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400" baseline="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● </a:t>
            </a:r>
            <a:r>
              <a:rPr lang="en-GB" sz="2400" baseline="0" dirty="0">
                <a:solidFill>
                  <a:schemeClr val="accent1">
                    <a:lumMod val="75000"/>
                  </a:schemeClr>
                </a:solidFill>
              </a:rPr>
              <a:t>Communication and </a:t>
            </a:r>
            <a:r>
              <a:rPr lang="en-GB" sz="2400" baseline="0" dirty="0" smtClean="0">
                <a:solidFill>
                  <a:schemeClr val="accent1">
                    <a:lumMod val="75000"/>
                  </a:schemeClr>
                </a:solidFill>
              </a:rPr>
              <a:t>dissemination</a:t>
            </a:r>
            <a:endParaRPr lang="en-GB" sz="2400" baseline="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500034" y="241484"/>
            <a:ext cx="14157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baseline="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Action </a:t>
            </a:r>
            <a:r>
              <a:rPr lang="en-GB" sz="2800" b="1" baseline="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5</a:t>
            </a:r>
            <a:endParaRPr lang="en-GB" sz="2800" b="1" baseline="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611560" y="1453568"/>
            <a:ext cx="7014613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The finished URready4OS project produced:</a:t>
            </a:r>
          </a:p>
          <a:p>
            <a:pPr lvl="1"/>
            <a:r>
              <a:rPr lang="en-US" baseline="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● </a:t>
            </a:r>
            <a:r>
              <a:rPr lang="en-US" baseline="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3 Bulletins, a </a:t>
            </a:r>
            <a:r>
              <a:rPr lang="en-US" baseline="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brochure </a:t>
            </a:r>
            <a:r>
              <a:rPr lang="en-US" baseline="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and 4 </a:t>
            </a:r>
            <a:r>
              <a:rPr lang="en-US" baseline="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videos </a:t>
            </a:r>
            <a:endParaRPr lang="en-US" baseline="0" dirty="0" smtClean="0">
              <a:latin typeface="+mn-lt"/>
            </a:endParaRPr>
          </a:p>
          <a:p>
            <a:pPr lvl="1"/>
            <a:r>
              <a:rPr lang="en-US" baseline="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● </a:t>
            </a:r>
            <a:r>
              <a:rPr lang="en-US" baseline="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2 international forums and </a:t>
            </a:r>
            <a:r>
              <a:rPr lang="en-US" baseline="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4 </a:t>
            </a:r>
            <a:r>
              <a:rPr lang="en-US" baseline="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conferences</a:t>
            </a:r>
          </a:p>
          <a:p>
            <a:pPr lvl="1"/>
            <a:r>
              <a:rPr lang="en-US" baseline="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	presentations.</a:t>
            </a:r>
          </a:p>
          <a:p>
            <a:pPr lvl="1"/>
            <a:r>
              <a:rPr lang="en-US" baseline="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● </a:t>
            </a:r>
            <a:r>
              <a:rPr lang="en-US" baseline="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1 </a:t>
            </a:r>
            <a:r>
              <a:rPr lang="en-US" baseline="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white book </a:t>
            </a:r>
            <a:endParaRPr lang="en-US" baseline="0" dirty="0" smtClean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lvl="1"/>
            <a:r>
              <a:rPr lang="en-US" baseline="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● </a:t>
            </a:r>
            <a:r>
              <a:rPr lang="en-US" baseline="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More </a:t>
            </a:r>
            <a:r>
              <a:rPr lang="en-US" baseline="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than </a:t>
            </a:r>
            <a:r>
              <a:rPr lang="en-US" baseline="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40 </a:t>
            </a:r>
            <a:r>
              <a:rPr lang="en-US" baseline="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online media </a:t>
            </a:r>
            <a:endParaRPr lang="en-US" baseline="0" dirty="0" smtClean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lvl="1"/>
            <a:r>
              <a:rPr lang="en-US" baseline="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	</a:t>
            </a:r>
            <a:r>
              <a:rPr lang="en-US" baseline="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appearances. Printed</a:t>
            </a:r>
            <a:r>
              <a:rPr lang="en-US" baseline="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, radio and </a:t>
            </a:r>
            <a:r>
              <a:rPr lang="en-US" baseline="0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tv</a:t>
            </a:r>
            <a:r>
              <a:rPr lang="en-US" baseline="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.</a:t>
            </a:r>
            <a:endParaRPr lang="en-US" baseline="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lvl="1"/>
            <a:r>
              <a:rPr lang="en-US" baseline="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● </a:t>
            </a:r>
            <a:r>
              <a:rPr lang="en-US" baseline="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More </a:t>
            </a:r>
            <a:r>
              <a:rPr lang="en-US" baseline="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than 10.000 </a:t>
            </a:r>
            <a:r>
              <a:rPr lang="en-US" baseline="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web site visit</a:t>
            </a:r>
            <a:endParaRPr lang="en-US" baseline="0" dirty="0" smtClean="0">
              <a:latin typeface="+mn-lt"/>
            </a:endParaRPr>
          </a:p>
          <a:p>
            <a:pPr lvl="1"/>
            <a:r>
              <a:rPr lang="en-US" baseline="0" dirty="0" smtClean="0">
                <a:latin typeface="+mn-lt"/>
              </a:rPr>
              <a:t>				</a:t>
            </a:r>
          </a:p>
          <a:p>
            <a:pPr lvl="1"/>
            <a:endParaRPr lang="en-US" baseline="0" dirty="0">
              <a:latin typeface="+mn-lt"/>
            </a:endParaRPr>
          </a:p>
          <a:p>
            <a:pPr lvl="1"/>
            <a:r>
              <a:rPr lang="en-US" baseline="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All available at the web site</a:t>
            </a:r>
          </a:p>
          <a:p>
            <a:pPr lvl="1"/>
            <a:endParaRPr lang="en-US" baseline="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lvl="1"/>
            <a:r>
              <a:rPr lang="en-US" baseline="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The e-URready4OS project will be shown at the National School of </a:t>
            </a:r>
          </a:p>
          <a:p>
            <a:pPr lvl="1"/>
            <a:r>
              <a:rPr lang="en-US" baseline="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Civil Protection in Madrid next 26/01/2017.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11" y="3898307"/>
            <a:ext cx="3658766" cy="433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 descr="P624026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700" y="1436583"/>
            <a:ext cx="2700778" cy="2029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107950" y="6164263"/>
            <a:ext cx="8893175" cy="730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S" baseline="0"/>
          </a:p>
        </p:txBody>
      </p:sp>
      <p:grpSp>
        <p:nvGrpSpPr>
          <p:cNvPr id="12" name="Grupo 11"/>
          <p:cNvGrpSpPr/>
          <p:nvPr/>
        </p:nvGrpSpPr>
        <p:grpSpPr>
          <a:xfrm>
            <a:off x="298846" y="6308559"/>
            <a:ext cx="2544962" cy="482800"/>
            <a:chOff x="0" y="1321903"/>
            <a:chExt cx="9514185" cy="1699593"/>
          </a:xfrm>
        </p:grpSpPr>
        <p:pic>
          <p:nvPicPr>
            <p:cNvPr id="17" name="Imagen 1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131" b="41015"/>
            <a:stretch/>
          </p:blipFill>
          <p:spPr>
            <a:xfrm>
              <a:off x="0" y="1321903"/>
              <a:ext cx="7581214" cy="1699593"/>
            </a:xfrm>
            <a:prstGeom prst="rect">
              <a:avLst/>
            </a:prstGeom>
          </p:spPr>
        </p:pic>
        <p:pic>
          <p:nvPicPr>
            <p:cNvPr id="18" name="Imagen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11548" y="1500809"/>
              <a:ext cx="1602637" cy="10053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1273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605" name="Group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7027732"/>
              </p:ext>
            </p:extLst>
          </p:nvPr>
        </p:nvGraphicFramePr>
        <p:xfrm>
          <a:off x="179512" y="1057279"/>
          <a:ext cx="8743628" cy="4576153"/>
        </p:xfrm>
        <a:graphic>
          <a:graphicData uri="http://schemas.openxmlformats.org/drawingml/2006/table">
            <a:tbl>
              <a:tblPr/>
              <a:tblGrid>
                <a:gridCol w="2040957"/>
                <a:gridCol w="6702671"/>
              </a:tblGrid>
              <a:tr h="4272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18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1/07/2017</a:t>
                      </a: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News Bulletin uploaded to the web site for Cartagena training exercises.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Upgrade project web site.</a:t>
                      </a:r>
                      <a:endParaRPr lang="es-ES" sz="1800" kern="1200" dirty="0" smtClean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272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18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01/09/2017</a:t>
                      </a: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1st progress report.</a:t>
                      </a:r>
                      <a:endParaRPr lang="es-ES" sz="1600" kern="1200" baseline="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272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31/12/2017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Upload the project web site with presentations given during the Cartagena and Cyprus courses.</a:t>
                      </a:r>
                      <a:endParaRPr lang="es-ES" sz="1800" kern="1200" dirty="0" smtClean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272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01/06/2018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2nd progress report</a:t>
                      </a:r>
                      <a:endParaRPr lang="es-ES" sz="1800" kern="1200" dirty="0" smtClean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821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18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1/07/2018</a:t>
                      </a: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News Bulletin uploaded to the web site for Cork training exercises.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Upload the project web site with presentations given during the Cork´s course.</a:t>
                      </a:r>
                      <a:endParaRPr lang="es-ES" sz="1600" kern="1200" baseline="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549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1/1/2018</a:t>
                      </a: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An adapted version of </a:t>
                      </a:r>
                      <a:r>
                        <a:rPr lang="en-GB" sz="1600" kern="1200" baseline="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Neptus</a:t>
                      </a:r>
                      <a:r>
                        <a:rPr lang="en-GB" sz="1600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for the URready4OS fleet. </a:t>
                      </a:r>
                      <a:endParaRPr lang="es-ES" sz="1600" kern="1200" baseline="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An adapted version of </a:t>
                      </a:r>
                      <a:r>
                        <a:rPr lang="en-GB" sz="1600" kern="1200" baseline="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Medslik</a:t>
                      </a:r>
                      <a:r>
                        <a:rPr lang="en-GB" sz="1600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for the URready4OS fleet. </a:t>
                      </a:r>
                      <a:endParaRPr lang="es-ES" sz="1600" kern="1200" baseline="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New vehicles integrated on the Urready4OS fleet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56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18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31/12/2018</a:t>
                      </a: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Provide with the participant countries with at least one AUV team trained to respond to oil spill.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101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31/12/2018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Final report</a:t>
                      </a:r>
                      <a:endParaRPr lang="es-ES" sz="1600" kern="1200" baseline="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Layman’s report.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23606" name="4 CuadroTexto"/>
          <p:cNvSpPr txBox="1">
            <a:spLocks noChangeArrowheads="1"/>
          </p:cNvSpPr>
          <p:nvPr/>
        </p:nvSpPr>
        <p:spPr bwMode="auto">
          <a:xfrm>
            <a:off x="214282" y="188640"/>
            <a:ext cx="35417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b="1" baseline="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Deliverables and dates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07950" y="6164263"/>
            <a:ext cx="8893175" cy="730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S" baseline="0"/>
          </a:p>
        </p:txBody>
      </p:sp>
      <p:grpSp>
        <p:nvGrpSpPr>
          <p:cNvPr id="9" name="Grupo 8"/>
          <p:cNvGrpSpPr/>
          <p:nvPr/>
        </p:nvGrpSpPr>
        <p:grpSpPr>
          <a:xfrm>
            <a:off x="298846" y="6308559"/>
            <a:ext cx="2544962" cy="482800"/>
            <a:chOff x="0" y="1321903"/>
            <a:chExt cx="9514185" cy="1699593"/>
          </a:xfrm>
        </p:grpSpPr>
        <p:pic>
          <p:nvPicPr>
            <p:cNvPr id="12" name="Imagen 1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131" b="41015"/>
            <a:stretch/>
          </p:blipFill>
          <p:spPr>
            <a:xfrm>
              <a:off x="0" y="1321903"/>
              <a:ext cx="7581214" cy="1699593"/>
            </a:xfrm>
            <a:prstGeom prst="rect">
              <a:avLst/>
            </a:prstGeom>
          </p:spPr>
        </p:pic>
        <p:pic>
          <p:nvPicPr>
            <p:cNvPr id="13" name="Imagen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11548" y="1500809"/>
              <a:ext cx="1602637" cy="10053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5780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3 Título"/>
          <p:cNvSpPr>
            <a:spLocks noGrp="1"/>
          </p:cNvSpPr>
          <p:nvPr>
            <p:ph type="ctrTitle"/>
          </p:nvPr>
        </p:nvSpPr>
        <p:spPr>
          <a:xfrm>
            <a:off x="500063" y="-1470025"/>
            <a:ext cx="7772400" cy="1470025"/>
          </a:xfrm>
        </p:spPr>
        <p:txBody>
          <a:bodyPr/>
          <a:lstStyle/>
          <a:p>
            <a:r>
              <a:rPr lang="es-ES" sz="1100" dirty="0" err="1" smtClean="0">
                <a:ea typeface="Calibri" pitchFamily="34" charset="0"/>
                <a:cs typeface="Times New Roman" pitchFamily="18" charset="0"/>
              </a:rPr>
              <a:t>Expected</a:t>
            </a:r>
            <a:r>
              <a:rPr lang="es-ES" sz="1100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es-ES" sz="1100" dirty="0" err="1" smtClean="0">
                <a:ea typeface="Calibri" pitchFamily="34" charset="0"/>
                <a:cs typeface="Times New Roman" pitchFamily="18" charset="0"/>
              </a:rPr>
              <a:t>results</a:t>
            </a:r>
            <a:r>
              <a:rPr lang="es-ES" sz="1100" dirty="0" smtClean="0">
                <a:ea typeface="Calibri" pitchFamily="34" charset="0"/>
                <a:cs typeface="Times New Roman" pitchFamily="18" charset="0"/>
              </a:rPr>
              <a:t/>
            </a:r>
            <a:br>
              <a:rPr lang="es-ES" sz="1100" dirty="0" smtClean="0">
                <a:ea typeface="Calibri" pitchFamily="34" charset="0"/>
                <a:cs typeface="Times New Roman" pitchFamily="18" charset="0"/>
              </a:rPr>
            </a:br>
            <a:endParaRPr lang="en-GB" dirty="0" smtClean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1516" name="4 CuadroTexto"/>
          <p:cNvSpPr txBox="1">
            <a:spLocks noChangeArrowheads="1"/>
          </p:cNvSpPr>
          <p:nvPr/>
        </p:nvSpPr>
        <p:spPr bwMode="auto">
          <a:xfrm>
            <a:off x="670768" y="461616"/>
            <a:ext cx="26050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b="1" baseline="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Expected results</a:t>
            </a:r>
          </a:p>
        </p:txBody>
      </p:sp>
      <p:sp>
        <p:nvSpPr>
          <p:cNvPr id="3" name="2 Rectángulo"/>
          <p:cNvSpPr/>
          <p:nvPr/>
        </p:nvSpPr>
        <p:spPr>
          <a:xfrm>
            <a:off x="539552" y="1380832"/>
            <a:ext cx="81337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363" indent="-360363" algn="just">
              <a:spcAft>
                <a:spcPts val="0"/>
              </a:spcAft>
            </a:pPr>
            <a:r>
              <a:rPr lang="en-US" sz="2400" baseline="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●	</a:t>
            </a:r>
            <a:r>
              <a:rPr lang="en-GB" sz="2400" baseline="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Increasing </a:t>
            </a:r>
            <a:r>
              <a:rPr lang="en-GB" sz="2400" baseline="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the number of vehicles of the currently existing URready4OS fleet covering a larger geographical area of involved </a:t>
            </a:r>
            <a:r>
              <a:rPr lang="en-GB" sz="2400" baseline="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countries.</a:t>
            </a:r>
          </a:p>
          <a:p>
            <a:pPr marL="360363" indent="-360363" algn="just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2400" baseline="0" dirty="0" smtClean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marL="360363" indent="-360363" algn="just">
              <a:spcAft>
                <a:spcPts val="0"/>
              </a:spcAft>
            </a:pPr>
            <a:r>
              <a:rPr lang="en-US" sz="2400" baseline="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●	</a:t>
            </a:r>
            <a:r>
              <a:rPr lang="en-GB" sz="2400" baseline="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Provide </a:t>
            </a:r>
            <a:r>
              <a:rPr lang="en-GB" sz="2400" baseline="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training to the expanded and current </a:t>
            </a:r>
            <a:r>
              <a:rPr lang="en-GB" sz="2400" baseline="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fleet.</a:t>
            </a:r>
          </a:p>
          <a:p>
            <a:pPr marL="360363" indent="-360363" algn="just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2400" baseline="0" dirty="0" smtClean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marL="360363" indent="-360363" algn="just">
              <a:spcAft>
                <a:spcPts val="0"/>
              </a:spcAft>
            </a:pPr>
            <a:r>
              <a:rPr lang="en-US" sz="2400" baseline="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●	</a:t>
            </a:r>
            <a:r>
              <a:rPr lang="en-GB" sz="2400" baseline="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Improvement </a:t>
            </a:r>
            <a:r>
              <a:rPr lang="en-GB" sz="2400" baseline="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of the URready4OS </a:t>
            </a:r>
            <a:r>
              <a:rPr lang="en-GB" sz="2400" baseline="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system.</a:t>
            </a:r>
          </a:p>
          <a:p>
            <a:pPr marL="360363" indent="-360363" algn="just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2400" baseline="0" dirty="0" smtClean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marL="360363" indent="-360363" algn="just">
              <a:spcAft>
                <a:spcPts val="0"/>
              </a:spcAft>
            </a:pPr>
            <a:r>
              <a:rPr lang="en-US" sz="2400" baseline="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●	</a:t>
            </a:r>
            <a:r>
              <a:rPr lang="en-GB" sz="2400" baseline="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Know-how </a:t>
            </a:r>
            <a:r>
              <a:rPr lang="en-GB" sz="2400" baseline="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transferred to Maritime Safety Agencies.</a:t>
            </a:r>
            <a:endParaRPr lang="es-ES" sz="2400" baseline="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07950" y="6164263"/>
            <a:ext cx="8893175" cy="730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S" baseline="0"/>
          </a:p>
        </p:txBody>
      </p:sp>
      <p:grpSp>
        <p:nvGrpSpPr>
          <p:cNvPr id="12" name="Grupo 11"/>
          <p:cNvGrpSpPr/>
          <p:nvPr/>
        </p:nvGrpSpPr>
        <p:grpSpPr>
          <a:xfrm>
            <a:off x="298846" y="6308559"/>
            <a:ext cx="2544962" cy="482800"/>
            <a:chOff x="0" y="1321903"/>
            <a:chExt cx="9514185" cy="1699593"/>
          </a:xfrm>
        </p:grpSpPr>
        <p:pic>
          <p:nvPicPr>
            <p:cNvPr id="13" name="Imagen 1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131" b="41015"/>
            <a:stretch/>
          </p:blipFill>
          <p:spPr>
            <a:xfrm>
              <a:off x="0" y="1321903"/>
              <a:ext cx="7581214" cy="1699593"/>
            </a:xfrm>
            <a:prstGeom prst="rect">
              <a:avLst/>
            </a:prstGeom>
          </p:spPr>
        </p:pic>
        <p:pic>
          <p:nvPicPr>
            <p:cNvPr id="14" name="Imagen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11548" y="1500809"/>
              <a:ext cx="1602637" cy="10053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1875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1 Título"/>
          <p:cNvSpPr>
            <a:spLocks noGrp="1"/>
          </p:cNvSpPr>
          <p:nvPr>
            <p:ph type="ctrTitle"/>
          </p:nvPr>
        </p:nvSpPr>
        <p:spPr>
          <a:xfrm>
            <a:off x="3643313" y="-369888"/>
            <a:ext cx="2028825" cy="369888"/>
          </a:xfrm>
        </p:spPr>
        <p:txBody>
          <a:bodyPr/>
          <a:lstStyle/>
          <a:p>
            <a:r>
              <a:rPr lang="en-US" sz="1100" dirty="0" smtClean="0">
                <a:ea typeface="Calibri" pitchFamily="34" charset="0"/>
                <a:cs typeface="Times New Roman" pitchFamily="18" charset="0"/>
              </a:rPr>
              <a:t>Follow up</a:t>
            </a:r>
            <a:r>
              <a:rPr lang="es-ES" sz="1100" dirty="0" smtClean="0">
                <a:ea typeface="Calibri" pitchFamily="34" charset="0"/>
                <a:cs typeface="Times New Roman" pitchFamily="18" charset="0"/>
              </a:rPr>
              <a:t/>
            </a:r>
            <a:br>
              <a:rPr lang="es-ES" sz="1100" dirty="0" smtClean="0">
                <a:ea typeface="Calibri" pitchFamily="34" charset="0"/>
                <a:cs typeface="Times New Roman" pitchFamily="18" charset="0"/>
              </a:rPr>
            </a:br>
            <a:endParaRPr lang="en-GB" dirty="0" smtClean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9705" name="4 CuadroTexto"/>
          <p:cNvSpPr txBox="1">
            <a:spLocks noChangeArrowheads="1"/>
          </p:cNvSpPr>
          <p:nvPr/>
        </p:nvSpPr>
        <p:spPr bwMode="auto">
          <a:xfrm>
            <a:off x="684213" y="620713"/>
            <a:ext cx="16303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b="1" baseline="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Follow up</a:t>
            </a:r>
          </a:p>
        </p:txBody>
      </p:sp>
      <p:sp>
        <p:nvSpPr>
          <p:cNvPr id="29706" name="8 CuadroTexto"/>
          <p:cNvSpPr txBox="1">
            <a:spLocks noChangeArrowheads="1"/>
          </p:cNvSpPr>
          <p:nvPr/>
        </p:nvSpPr>
        <p:spPr bwMode="auto">
          <a:xfrm>
            <a:off x="611188" y="1196752"/>
            <a:ext cx="80645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0363" indent="-360363" algn="just"/>
            <a:r>
              <a:rPr lang="en-US" sz="2400" baseline="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● </a:t>
            </a:r>
            <a:r>
              <a:rPr lang="en-GB" sz="2400" baseline="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T</a:t>
            </a:r>
            <a:r>
              <a:rPr lang="en-GB" sz="2400" baseline="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he </a:t>
            </a:r>
            <a:r>
              <a:rPr lang="en-GB" sz="2400" baseline="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transfer of Know-how to Maritime Safety Agencies should be </a:t>
            </a:r>
            <a:r>
              <a:rPr lang="en-GB" sz="2400" baseline="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maintained</a:t>
            </a:r>
          </a:p>
          <a:p>
            <a:pPr marL="360363" indent="-360363" algn="just"/>
            <a:r>
              <a:rPr lang="en-US" sz="2400" baseline="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● </a:t>
            </a:r>
            <a:r>
              <a:rPr lang="en-GB" sz="2400" baseline="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Find new </a:t>
            </a:r>
            <a:r>
              <a:rPr lang="en-GB" sz="2400" baseline="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partners to join the fleet by integrating their vehicles and training </a:t>
            </a:r>
            <a:r>
              <a:rPr lang="en-GB" sz="2400" baseline="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the </a:t>
            </a:r>
            <a:r>
              <a:rPr lang="en-GB" sz="2400" baseline="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people in charge of </a:t>
            </a:r>
            <a:r>
              <a:rPr lang="en-GB" sz="2400" baseline="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them</a:t>
            </a:r>
          </a:p>
          <a:p>
            <a:pPr marL="360363" indent="-360363" algn="just"/>
            <a:r>
              <a:rPr lang="en-US" sz="2400" baseline="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● </a:t>
            </a:r>
            <a:r>
              <a:rPr lang="en-GB" sz="2400" baseline="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Introduce in </a:t>
            </a:r>
            <a:r>
              <a:rPr lang="en-GB" sz="2400" baseline="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the future new capabilities to the software allowing an optimal integration of them on the MSAs </a:t>
            </a:r>
            <a:r>
              <a:rPr lang="en-GB" sz="2400" baseline="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procedures</a:t>
            </a:r>
          </a:p>
          <a:p>
            <a:pPr marL="360363" indent="-360363" algn="just"/>
            <a:r>
              <a:rPr lang="en-US" sz="2400" baseline="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● </a:t>
            </a:r>
            <a:r>
              <a:rPr lang="en-GB" sz="2400" baseline="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The first step taken on the e-URready4OS project to explore the possibility of the fleet to be expanded to deeper waters will need to be supported in the future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07950" y="6164263"/>
            <a:ext cx="8893175" cy="730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S" baseline="0"/>
          </a:p>
        </p:txBody>
      </p:sp>
      <p:grpSp>
        <p:nvGrpSpPr>
          <p:cNvPr id="9" name="Grupo 8"/>
          <p:cNvGrpSpPr/>
          <p:nvPr/>
        </p:nvGrpSpPr>
        <p:grpSpPr>
          <a:xfrm>
            <a:off x="298846" y="6308559"/>
            <a:ext cx="2544962" cy="482800"/>
            <a:chOff x="0" y="1321903"/>
            <a:chExt cx="9514185" cy="1699593"/>
          </a:xfrm>
        </p:grpSpPr>
        <p:pic>
          <p:nvPicPr>
            <p:cNvPr id="11" name="Imagen 1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131" b="41015"/>
            <a:stretch/>
          </p:blipFill>
          <p:spPr>
            <a:xfrm>
              <a:off x="0" y="1321903"/>
              <a:ext cx="7581214" cy="1699593"/>
            </a:xfrm>
            <a:prstGeom prst="rect">
              <a:avLst/>
            </a:prstGeom>
          </p:spPr>
        </p:pic>
        <p:pic>
          <p:nvPicPr>
            <p:cNvPr id="13" name="Imagen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11548" y="1500809"/>
              <a:ext cx="1602637" cy="10053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9181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>
            <a:spLocks noChangeArrowheads="1"/>
          </p:cNvSpPr>
          <p:nvPr/>
        </p:nvSpPr>
        <p:spPr bwMode="auto">
          <a:xfrm>
            <a:off x="4136109" y="5157192"/>
            <a:ext cx="446833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b="1" baseline="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Thank you for your attention</a:t>
            </a:r>
            <a:endParaRPr lang="en-GB" sz="2800" b="1" baseline="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07950" y="6164263"/>
            <a:ext cx="8893175" cy="730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S" baseline="0"/>
          </a:p>
        </p:txBody>
      </p:sp>
      <p:grpSp>
        <p:nvGrpSpPr>
          <p:cNvPr id="10" name="Grupo 9"/>
          <p:cNvGrpSpPr/>
          <p:nvPr/>
        </p:nvGrpSpPr>
        <p:grpSpPr>
          <a:xfrm>
            <a:off x="298846" y="6308559"/>
            <a:ext cx="2544962" cy="482800"/>
            <a:chOff x="0" y="1321903"/>
            <a:chExt cx="9514185" cy="1699593"/>
          </a:xfrm>
        </p:grpSpPr>
        <p:pic>
          <p:nvPicPr>
            <p:cNvPr id="11" name="Imagen 1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131" b="41015"/>
            <a:stretch/>
          </p:blipFill>
          <p:spPr>
            <a:xfrm>
              <a:off x="0" y="1321903"/>
              <a:ext cx="7581214" cy="1699593"/>
            </a:xfrm>
            <a:prstGeom prst="rect">
              <a:avLst/>
            </a:prstGeom>
          </p:spPr>
        </p:pic>
        <p:pic>
          <p:nvPicPr>
            <p:cNvPr id="12" name="Imagen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11548" y="1500809"/>
              <a:ext cx="1602637" cy="10053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5636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326052" y="1818114"/>
            <a:ext cx="3908034" cy="635743"/>
            <a:chOff x="326052" y="1818114"/>
            <a:chExt cx="3908034" cy="635743"/>
          </a:xfrm>
        </p:grpSpPr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8814" y="1834413"/>
              <a:ext cx="1695272" cy="619444"/>
            </a:xfrm>
            <a:prstGeom prst="rect">
              <a:avLst/>
            </a:prstGeom>
          </p:spPr>
        </p:pic>
        <p:sp>
          <p:nvSpPr>
            <p:cNvPr id="13" name="CuadroTexto 12"/>
            <p:cNvSpPr txBox="1"/>
            <p:nvPr/>
          </p:nvSpPr>
          <p:spPr>
            <a:xfrm>
              <a:off x="326052" y="1818114"/>
              <a:ext cx="267447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spcBef>
                  <a:spcPct val="20000"/>
                </a:spcBef>
              </a:pPr>
              <a:r>
                <a:rPr lang="es-ES" sz="1600" b="1" baseline="0" dirty="0" err="1" smtClean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Technical</a:t>
              </a:r>
              <a:r>
                <a:rPr lang="es-ES" sz="1600" b="1" baseline="0" dirty="0" smtClean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 </a:t>
              </a:r>
              <a:r>
                <a:rPr lang="es-ES" sz="1600" b="1" baseline="0" dirty="0" err="1" smtClean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University</a:t>
              </a:r>
              <a:r>
                <a:rPr lang="es-ES" sz="1600" b="1" baseline="0" dirty="0" smtClean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 of Cartagena </a:t>
              </a:r>
              <a:r>
                <a:rPr lang="es-ES" sz="1600" baseline="0" dirty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(</a:t>
              </a:r>
              <a:r>
                <a:rPr lang="es-ES" sz="1600" baseline="0" dirty="0" err="1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Spain</a:t>
              </a:r>
              <a:r>
                <a:rPr lang="es-ES" sz="1600" baseline="0" dirty="0" smtClean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)</a:t>
              </a:r>
              <a:endParaRPr lang="es-ES" sz="1400" baseline="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endParaRPr>
            </a:p>
          </p:txBody>
        </p:sp>
      </p:grpSp>
      <p:grpSp>
        <p:nvGrpSpPr>
          <p:cNvPr id="22" name="Grupo 21"/>
          <p:cNvGrpSpPr/>
          <p:nvPr/>
        </p:nvGrpSpPr>
        <p:grpSpPr>
          <a:xfrm>
            <a:off x="316971" y="3288108"/>
            <a:ext cx="2838864" cy="689182"/>
            <a:chOff x="316971" y="3288108"/>
            <a:chExt cx="2838864" cy="689182"/>
          </a:xfrm>
        </p:grpSpPr>
        <p:pic>
          <p:nvPicPr>
            <p:cNvPr id="9" name="Picture 16" descr="u_zagreb_logo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45867" y="3350095"/>
              <a:ext cx="609968" cy="627195"/>
            </a:xfrm>
            <a:prstGeom prst="rect">
              <a:avLst/>
            </a:prstGeom>
            <a:noFill/>
          </p:spPr>
        </p:pic>
        <p:sp>
          <p:nvSpPr>
            <p:cNvPr id="15" name="CuadroTexto 14"/>
            <p:cNvSpPr txBox="1"/>
            <p:nvPr/>
          </p:nvSpPr>
          <p:spPr>
            <a:xfrm>
              <a:off x="316971" y="3288108"/>
              <a:ext cx="262184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spcBef>
                  <a:spcPct val="20000"/>
                </a:spcBef>
              </a:pPr>
              <a:r>
                <a:rPr lang="en-GB" sz="1600" b="1" baseline="0" dirty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University of Zagreb </a:t>
              </a:r>
              <a:r>
                <a:rPr lang="en-GB" sz="1600" baseline="0" dirty="0" smtClean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(</a:t>
              </a:r>
              <a:r>
                <a:rPr lang="en-GB" sz="1600" baseline="0" dirty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Croatia</a:t>
              </a:r>
              <a:r>
                <a:rPr lang="en-GB" sz="1600" baseline="0" dirty="0" smtClean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)</a:t>
              </a:r>
            </a:p>
          </p:txBody>
        </p:sp>
      </p:grpSp>
      <p:grpSp>
        <p:nvGrpSpPr>
          <p:cNvPr id="30" name="Grupo 29"/>
          <p:cNvGrpSpPr/>
          <p:nvPr/>
        </p:nvGrpSpPr>
        <p:grpSpPr>
          <a:xfrm>
            <a:off x="314508" y="3945040"/>
            <a:ext cx="4353574" cy="880241"/>
            <a:chOff x="286423" y="4029091"/>
            <a:chExt cx="4353574" cy="880241"/>
          </a:xfrm>
        </p:grpSpPr>
        <p:pic>
          <p:nvPicPr>
            <p:cNvPr id="7" name="Picture 4" descr="Cyprus Oceanography Center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528532" y="4157515"/>
              <a:ext cx="613647" cy="6414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4130" y="4242596"/>
              <a:ext cx="1535867" cy="459446"/>
            </a:xfrm>
            <a:prstGeom prst="rect">
              <a:avLst/>
            </a:prstGeom>
          </p:spPr>
        </p:pic>
        <p:sp>
          <p:nvSpPr>
            <p:cNvPr id="16" name="CuadroTexto 15"/>
            <p:cNvSpPr txBox="1"/>
            <p:nvPr/>
          </p:nvSpPr>
          <p:spPr>
            <a:xfrm>
              <a:off x="286423" y="4029091"/>
              <a:ext cx="2611178" cy="8802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spcBef>
                  <a:spcPct val="20000"/>
                </a:spcBef>
              </a:pPr>
              <a:r>
                <a:rPr lang="en-GB" sz="1600" b="1" baseline="0" dirty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Oceanographic </a:t>
              </a:r>
              <a:r>
                <a:rPr lang="en-GB" sz="1600" b="1" baseline="0" dirty="0" err="1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Center</a:t>
              </a:r>
              <a:endParaRPr lang="en-GB" sz="1600" b="1" baseline="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  <a:p>
              <a:pPr lvl="0">
                <a:spcBef>
                  <a:spcPct val="20000"/>
                </a:spcBef>
              </a:pPr>
              <a:r>
                <a:rPr lang="en-GB" sz="1600" b="1" baseline="0" dirty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University of </a:t>
              </a:r>
              <a:r>
                <a:rPr lang="en-GB" sz="1600" b="1" baseline="0" dirty="0" smtClean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Cyprus </a:t>
              </a:r>
              <a:r>
                <a:rPr lang="en-GB" sz="1600" baseline="0" dirty="0" smtClean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(</a:t>
              </a:r>
              <a:r>
                <a:rPr lang="en-GB" sz="1600" baseline="0" dirty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Cyprus</a:t>
              </a:r>
              <a:r>
                <a:rPr lang="en-GB" sz="1600" baseline="0" dirty="0" smtClean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)</a:t>
              </a:r>
            </a:p>
          </p:txBody>
        </p:sp>
      </p:grpSp>
      <p:grpSp>
        <p:nvGrpSpPr>
          <p:cNvPr id="21" name="Grupo 20"/>
          <p:cNvGrpSpPr/>
          <p:nvPr/>
        </p:nvGrpSpPr>
        <p:grpSpPr>
          <a:xfrm>
            <a:off x="316971" y="2566848"/>
            <a:ext cx="3997535" cy="666477"/>
            <a:chOff x="316971" y="2566848"/>
            <a:chExt cx="3997535" cy="666477"/>
          </a:xfrm>
        </p:grpSpPr>
        <p:pic>
          <p:nvPicPr>
            <p:cNvPr id="11" name="Imagen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1839" y="2674181"/>
              <a:ext cx="1222667" cy="435614"/>
            </a:xfrm>
            <a:prstGeom prst="rect">
              <a:avLst/>
            </a:prstGeom>
          </p:spPr>
        </p:pic>
        <p:pic>
          <p:nvPicPr>
            <p:cNvPr id="12" name="Imagen 1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4877" y="2566848"/>
              <a:ext cx="640958" cy="666477"/>
            </a:xfrm>
            <a:prstGeom prst="rect">
              <a:avLst/>
            </a:prstGeom>
          </p:spPr>
        </p:pic>
        <p:sp>
          <p:nvSpPr>
            <p:cNvPr id="17" name="CuadroTexto 16"/>
            <p:cNvSpPr txBox="1"/>
            <p:nvPr/>
          </p:nvSpPr>
          <p:spPr>
            <a:xfrm>
              <a:off x="316971" y="2592522"/>
              <a:ext cx="258063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spcBef>
                  <a:spcPct val="20000"/>
                </a:spcBef>
              </a:pPr>
              <a:r>
                <a:rPr lang="en-GB" sz="1600" b="1" baseline="0" dirty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University </a:t>
              </a:r>
              <a:r>
                <a:rPr lang="es-ES" sz="1600" b="1" baseline="0" dirty="0" smtClean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of Porto </a:t>
              </a:r>
              <a:r>
                <a:rPr lang="es-ES" sz="1600" baseline="0" dirty="0" smtClean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(Portugal)</a:t>
              </a:r>
            </a:p>
          </p:txBody>
        </p:sp>
      </p:grpSp>
      <p:sp>
        <p:nvSpPr>
          <p:cNvPr id="18" name="CuadroTexto 17"/>
          <p:cNvSpPr txBox="1"/>
          <p:nvPr/>
        </p:nvSpPr>
        <p:spPr>
          <a:xfrm>
            <a:off x="546171" y="266739"/>
            <a:ext cx="7851573" cy="115929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s-ES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●</a:t>
            </a:r>
            <a:r>
              <a:rPr lang="es-ES" sz="2400" b="1" baseline="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s-ES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24 </a:t>
            </a:r>
            <a:r>
              <a:rPr lang="es-ES" sz="32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months</a:t>
            </a:r>
            <a:r>
              <a:rPr lang="es-ES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s-ES" sz="32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duration</a:t>
            </a:r>
            <a:r>
              <a:rPr lang="es-ES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(01/01/2017 – 01/01/2018)</a:t>
            </a:r>
          </a:p>
          <a:p>
            <a:r>
              <a:rPr lang="es-ES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● </a:t>
            </a:r>
            <a:r>
              <a:rPr lang="es-ES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s-ES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Total </a:t>
            </a:r>
            <a:r>
              <a:rPr lang="es-ES" sz="32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cost</a:t>
            </a:r>
            <a:r>
              <a:rPr lang="es-ES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 </a:t>
            </a:r>
            <a:r>
              <a:rPr lang="es-ES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798.106 € [EC </a:t>
            </a:r>
            <a:r>
              <a:rPr lang="es-ES" sz="32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financial</a:t>
            </a:r>
            <a:r>
              <a:rPr lang="es-ES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s-ES" sz="32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contribution</a:t>
            </a:r>
            <a:r>
              <a:rPr lang="es-ES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 </a:t>
            </a:r>
            <a:r>
              <a:rPr lang="es-ES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598.574 </a:t>
            </a:r>
            <a:r>
              <a:rPr lang="es-ES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€ (75 </a:t>
            </a:r>
            <a:r>
              <a:rPr lang="es-ES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%)]</a:t>
            </a:r>
            <a:endParaRPr lang="es-ES" sz="32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r>
              <a:rPr lang="es-ES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●</a:t>
            </a:r>
            <a:r>
              <a:rPr lang="es-ES" sz="2400" b="1" baseline="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s-ES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11 </a:t>
            </a:r>
            <a:r>
              <a:rPr lang="es-ES" sz="32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partners</a:t>
            </a:r>
            <a:r>
              <a:rPr lang="es-ES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8 </a:t>
            </a:r>
            <a:r>
              <a:rPr lang="es-ES" sz="32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countries</a:t>
            </a:r>
            <a:r>
              <a:rPr lang="es-ES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s-ES" sz="32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participating</a:t>
            </a:r>
            <a:endParaRPr lang="es-ES" sz="32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5" name="Rectangle 6"/>
          <p:cNvSpPr>
            <a:spLocks noChangeArrowheads="1"/>
          </p:cNvSpPr>
          <p:nvPr/>
        </p:nvSpPr>
        <p:spPr bwMode="auto">
          <a:xfrm>
            <a:off x="107950" y="6164263"/>
            <a:ext cx="8893175" cy="730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S" baseline="0"/>
          </a:p>
        </p:txBody>
      </p:sp>
      <p:sp>
        <p:nvSpPr>
          <p:cNvPr id="19" name="18 Título"/>
          <p:cNvSpPr>
            <a:spLocks noGrp="1"/>
          </p:cNvSpPr>
          <p:nvPr>
            <p:ph type="title" idx="4294967295"/>
          </p:nvPr>
        </p:nvSpPr>
        <p:spPr>
          <a:xfrm>
            <a:off x="357158" y="-1143000"/>
            <a:ext cx="8229600" cy="1143000"/>
          </a:xfrm>
        </p:spPr>
        <p:txBody>
          <a:bodyPr/>
          <a:lstStyle/>
          <a:p>
            <a:r>
              <a:rPr lang="en-GB" dirty="0" smtClean="0"/>
              <a:t>Project resume</a:t>
            </a:r>
            <a:endParaRPr lang="en-GB" dirty="0"/>
          </a:p>
        </p:txBody>
      </p:sp>
      <p:grpSp>
        <p:nvGrpSpPr>
          <p:cNvPr id="43" name="Grupo 42"/>
          <p:cNvGrpSpPr/>
          <p:nvPr/>
        </p:nvGrpSpPr>
        <p:grpSpPr>
          <a:xfrm>
            <a:off x="4717637" y="3744404"/>
            <a:ext cx="3886368" cy="584775"/>
            <a:chOff x="4730696" y="2960426"/>
            <a:chExt cx="3886368" cy="584775"/>
          </a:xfrm>
        </p:grpSpPr>
        <p:sp>
          <p:nvSpPr>
            <p:cNvPr id="2" name="Rectángulo 1"/>
            <p:cNvSpPr/>
            <p:nvPr/>
          </p:nvSpPr>
          <p:spPr>
            <a:xfrm>
              <a:off x="4730696" y="2960426"/>
              <a:ext cx="3027037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b="1" baseline="0" dirty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The Scottish Association </a:t>
              </a:r>
              <a:endParaRPr lang="en-US" sz="1600" b="1" baseline="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endParaRPr>
            </a:p>
            <a:p>
              <a:r>
                <a:rPr lang="en-US" sz="1600" b="1" baseline="0" dirty="0" smtClean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for </a:t>
              </a:r>
              <a:r>
                <a:rPr lang="en-US" sz="1600" b="1" baseline="0" dirty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Marine Science </a:t>
              </a:r>
              <a:r>
                <a:rPr lang="en-US" sz="1600" baseline="0" dirty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(UK)</a:t>
              </a:r>
              <a:endParaRPr lang="es-ES" sz="1600" baseline="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endParaRPr>
            </a:p>
          </p:txBody>
        </p:sp>
        <p:pic>
          <p:nvPicPr>
            <p:cNvPr id="4" name="Imagen 3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5" t="9028" r="5362" b="14400"/>
            <a:stretch/>
          </p:blipFill>
          <p:spPr>
            <a:xfrm>
              <a:off x="7248912" y="3069266"/>
              <a:ext cx="1368152" cy="387213"/>
            </a:xfrm>
            <a:prstGeom prst="rect">
              <a:avLst/>
            </a:prstGeom>
          </p:spPr>
        </p:pic>
      </p:grpSp>
      <p:grpSp>
        <p:nvGrpSpPr>
          <p:cNvPr id="41" name="Grupo 40"/>
          <p:cNvGrpSpPr/>
          <p:nvPr/>
        </p:nvGrpSpPr>
        <p:grpSpPr>
          <a:xfrm>
            <a:off x="4730696" y="2269582"/>
            <a:ext cx="3133410" cy="679136"/>
            <a:chOff x="4730696" y="2269582"/>
            <a:chExt cx="3133410" cy="679136"/>
          </a:xfrm>
        </p:grpSpPr>
        <p:sp>
          <p:nvSpPr>
            <p:cNvPr id="14" name="Rectángulo 13"/>
            <p:cNvSpPr/>
            <p:nvPr/>
          </p:nvSpPr>
          <p:spPr>
            <a:xfrm>
              <a:off x="4730696" y="2318312"/>
              <a:ext cx="2094099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z="1600" b="1" baseline="0" dirty="0" err="1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Irish</a:t>
              </a:r>
              <a:r>
                <a:rPr lang="es-ES" b="1" dirty="0"/>
                <a:t> </a:t>
              </a:r>
              <a:r>
                <a:rPr lang="es-ES" sz="1600" b="1" baseline="0" dirty="0" err="1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Coast</a:t>
              </a:r>
              <a:r>
                <a:rPr lang="es-ES" sz="1600" b="1" baseline="0" dirty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 </a:t>
              </a:r>
              <a:r>
                <a:rPr lang="es-ES" sz="1600" b="1" baseline="0" dirty="0" err="1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Guard</a:t>
              </a:r>
              <a:r>
                <a:rPr lang="es-ES" sz="1600" b="1" baseline="0" dirty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 </a:t>
              </a:r>
              <a:r>
                <a:rPr lang="es-ES" sz="1600" b="1" baseline="0" dirty="0" smtClean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IRCG</a:t>
              </a:r>
            </a:p>
            <a:p>
              <a:r>
                <a:rPr lang="es-ES" sz="1600" baseline="0" dirty="0" smtClean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(</a:t>
              </a:r>
              <a:r>
                <a:rPr lang="es-ES" sz="1600" baseline="0" dirty="0" err="1" smtClean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Ireland</a:t>
              </a:r>
              <a:r>
                <a:rPr lang="es-ES" sz="1600" baseline="0" dirty="0" smtClean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)</a:t>
              </a:r>
              <a:endParaRPr lang="es-ES" sz="1600" baseline="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endParaRPr>
            </a:p>
          </p:txBody>
        </p:sp>
        <p:pic>
          <p:nvPicPr>
            <p:cNvPr id="20" name="Imagen 19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r="50935" b="745"/>
            <a:stretch/>
          </p:blipFill>
          <p:spPr>
            <a:xfrm>
              <a:off x="7233838" y="2269582"/>
              <a:ext cx="630268" cy="679136"/>
            </a:xfrm>
            <a:prstGeom prst="rect">
              <a:avLst/>
            </a:prstGeom>
          </p:spPr>
        </p:pic>
      </p:grpSp>
      <p:grpSp>
        <p:nvGrpSpPr>
          <p:cNvPr id="34" name="Grupo 33"/>
          <p:cNvGrpSpPr/>
          <p:nvPr/>
        </p:nvGrpSpPr>
        <p:grpSpPr>
          <a:xfrm>
            <a:off x="4717637" y="2997418"/>
            <a:ext cx="3987779" cy="584775"/>
            <a:chOff x="357158" y="4907966"/>
            <a:chExt cx="3987779" cy="584775"/>
          </a:xfrm>
        </p:grpSpPr>
        <p:pic>
          <p:nvPicPr>
            <p:cNvPr id="28" name="Imagen 2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6617" y="4930603"/>
              <a:ext cx="1788320" cy="543882"/>
            </a:xfrm>
            <a:prstGeom prst="rect">
              <a:avLst/>
            </a:prstGeom>
          </p:spPr>
        </p:pic>
        <p:sp>
          <p:nvSpPr>
            <p:cNvPr id="29" name="CuadroTexto 28"/>
            <p:cNvSpPr txBox="1"/>
            <p:nvPr/>
          </p:nvSpPr>
          <p:spPr>
            <a:xfrm>
              <a:off x="357158" y="4907966"/>
              <a:ext cx="216155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baseline="0" dirty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Tallinn University </a:t>
              </a:r>
              <a:endParaRPr lang="en-US" sz="1600" b="1" baseline="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endParaRPr>
            </a:p>
            <a:p>
              <a:r>
                <a:rPr lang="en-US" sz="1600" b="1" baseline="0" dirty="0" smtClean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of </a:t>
              </a:r>
              <a:r>
                <a:rPr lang="en-US" sz="1600" b="1" baseline="0" dirty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Technology </a:t>
              </a:r>
              <a:r>
                <a:rPr lang="en-US" sz="1600" baseline="0" dirty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(Estonia)</a:t>
              </a:r>
              <a:endParaRPr lang="es-ES" sz="1600" baseline="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endParaRPr>
            </a:p>
          </p:txBody>
        </p:sp>
      </p:grpSp>
      <p:grpSp>
        <p:nvGrpSpPr>
          <p:cNvPr id="39" name="Grupo 38"/>
          <p:cNvGrpSpPr/>
          <p:nvPr/>
        </p:nvGrpSpPr>
        <p:grpSpPr>
          <a:xfrm>
            <a:off x="4730696" y="1834413"/>
            <a:ext cx="4089776" cy="396620"/>
            <a:chOff x="4730696" y="1834413"/>
            <a:chExt cx="4089776" cy="396620"/>
          </a:xfrm>
        </p:grpSpPr>
        <p:grpSp>
          <p:nvGrpSpPr>
            <p:cNvPr id="35" name="Grupo 34"/>
            <p:cNvGrpSpPr/>
            <p:nvPr/>
          </p:nvGrpSpPr>
          <p:grpSpPr>
            <a:xfrm>
              <a:off x="6500913" y="1834413"/>
              <a:ext cx="2319559" cy="396620"/>
              <a:chOff x="6249445" y="1847060"/>
              <a:chExt cx="1922955" cy="364426"/>
            </a:xfrm>
          </p:grpSpPr>
          <p:pic>
            <p:nvPicPr>
              <p:cNvPr id="10" name="Imagen 9"/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79556" y="1847060"/>
                <a:ext cx="792844" cy="364426"/>
              </a:xfrm>
              <a:prstGeom prst="rect">
                <a:avLst/>
              </a:prstGeom>
            </p:spPr>
          </p:pic>
          <p:pic>
            <p:nvPicPr>
              <p:cNvPr id="31" name="Imagen 30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9445" y="1864917"/>
                <a:ext cx="1071729" cy="311704"/>
              </a:xfrm>
              <a:prstGeom prst="rect">
                <a:avLst/>
              </a:prstGeom>
            </p:spPr>
          </p:pic>
        </p:grpSp>
        <p:sp>
          <p:nvSpPr>
            <p:cNvPr id="32" name="Rectángulo 31"/>
            <p:cNvSpPr/>
            <p:nvPr/>
          </p:nvSpPr>
          <p:spPr>
            <a:xfrm>
              <a:off x="4730696" y="1852921"/>
              <a:ext cx="166654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z="1600" b="1" baseline="0" dirty="0" smtClean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SASEMAR </a:t>
              </a:r>
              <a:r>
                <a:rPr lang="es-ES" sz="1600" baseline="0" dirty="0" smtClean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(</a:t>
              </a:r>
              <a:r>
                <a:rPr lang="es-ES" sz="1600" baseline="0" dirty="0" err="1" smtClean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Spain</a:t>
              </a:r>
              <a:r>
                <a:rPr lang="es-ES" sz="1600" baseline="0" dirty="0" smtClean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)</a:t>
              </a:r>
            </a:p>
          </p:txBody>
        </p:sp>
      </p:grpSp>
      <p:grpSp>
        <p:nvGrpSpPr>
          <p:cNvPr id="46" name="Grupo 45"/>
          <p:cNvGrpSpPr/>
          <p:nvPr/>
        </p:nvGrpSpPr>
        <p:grpSpPr>
          <a:xfrm>
            <a:off x="4758599" y="5003472"/>
            <a:ext cx="3205164" cy="830997"/>
            <a:chOff x="4758599" y="5003472"/>
            <a:chExt cx="3205164" cy="830997"/>
          </a:xfrm>
        </p:grpSpPr>
        <p:pic>
          <p:nvPicPr>
            <p:cNvPr id="24" name="Imagen 23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5712" y="5022102"/>
              <a:ext cx="738051" cy="738051"/>
            </a:xfrm>
            <a:prstGeom prst="rect">
              <a:avLst/>
            </a:prstGeom>
          </p:spPr>
        </p:pic>
        <p:sp>
          <p:nvSpPr>
            <p:cNvPr id="33" name="Rectángulo 32"/>
            <p:cNvSpPr/>
            <p:nvPr/>
          </p:nvSpPr>
          <p:spPr>
            <a:xfrm>
              <a:off x="4758599" y="5003472"/>
              <a:ext cx="2333681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b="1" baseline="0" dirty="0" smtClean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Norwegian University of </a:t>
              </a:r>
            </a:p>
            <a:p>
              <a:r>
                <a:rPr lang="en-US" sz="1600" b="1" baseline="0" dirty="0" smtClean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Science and Technology </a:t>
              </a:r>
            </a:p>
            <a:p>
              <a:r>
                <a:rPr lang="en-US" sz="1600" baseline="0" dirty="0" smtClean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(Norway)</a:t>
              </a:r>
              <a:endParaRPr lang="es-ES" sz="1600" baseline="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endParaRPr>
            </a:p>
          </p:txBody>
        </p:sp>
      </p:grpSp>
      <p:grpSp>
        <p:nvGrpSpPr>
          <p:cNvPr id="44" name="Grupo 43"/>
          <p:cNvGrpSpPr/>
          <p:nvPr/>
        </p:nvGrpSpPr>
        <p:grpSpPr>
          <a:xfrm>
            <a:off x="4759373" y="4405023"/>
            <a:ext cx="3155814" cy="583543"/>
            <a:chOff x="4730696" y="3705144"/>
            <a:chExt cx="3155814" cy="583543"/>
          </a:xfrm>
        </p:grpSpPr>
        <p:pic>
          <p:nvPicPr>
            <p:cNvPr id="36" name="Imagen 35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2967" y="3705144"/>
              <a:ext cx="583543" cy="583543"/>
            </a:xfrm>
            <a:prstGeom prst="rect">
              <a:avLst/>
            </a:prstGeom>
          </p:spPr>
        </p:pic>
        <p:sp>
          <p:nvSpPr>
            <p:cNvPr id="37" name="Rectángulo 36"/>
            <p:cNvSpPr/>
            <p:nvPr/>
          </p:nvSpPr>
          <p:spPr>
            <a:xfrm>
              <a:off x="4730696" y="3803739"/>
              <a:ext cx="251812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z="1600" b="1" baseline="0" dirty="0" err="1" smtClean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University</a:t>
              </a:r>
              <a:r>
                <a:rPr lang="es-ES" sz="1600" b="1" baseline="0" dirty="0" smtClean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 of Girona </a:t>
              </a:r>
              <a:r>
                <a:rPr lang="es-ES" sz="1600" baseline="0" dirty="0" smtClean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(</a:t>
              </a:r>
              <a:r>
                <a:rPr lang="es-ES" sz="1600" baseline="0" dirty="0" err="1" smtClean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Spain</a:t>
              </a:r>
              <a:r>
                <a:rPr lang="es-ES" sz="1600" baseline="0" dirty="0" smtClean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)</a:t>
              </a:r>
            </a:p>
          </p:txBody>
        </p:sp>
      </p:grpSp>
      <p:grpSp>
        <p:nvGrpSpPr>
          <p:cNvPr id="45" name="Grupo 44"/>
          <p:cNvGrpSpPr/>
          <p:nvPr/>
        </p:nvGrpSpPr>
        <p:grpSpPr>
          <a:xfrm>
            <a:off x="298847" y="4928872"/>
            <a:ext cx="2871417" cy="584775"/>
            <a:chOff x="4758599" y="4325603"/>
            <a:chExt cx="2871417" cy="584775"/>
          </a:xfrm>
        </p:grpSpPr>
        <p:sp>
          <p:nvSpPr>
            <p:cNvPr id="38" name="Rectángulo 37"/>
            <p:cNvSpPr/>
            <p:nvPr/>
          </p:nvSpPr>
          <p:spPr>
            <a:xfrm>
              <a:off x="4758599" y="4325603"/>
              <a:ext cx="2125903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z="1600" b="1" baseline="0" dirty="0" err="1" smtClean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University</a:t>
              </a:r>
              <a:r>
                <a:rPr lang="es-ES" sz="1600" b="1" baseline="0" dirty="0" smtClean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 of </a:t>
              </a:r>
            </a:p>
            <a:p>
              <a:r>
                <a:rPr lang="es-ES" sz="1600" b="1" baseline="0" dirty="0" err="1" smtClean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Balearic</a:t>
              </a:r>
              <a:r>
                <a:rPr lang="es-ES" sz="1600" b="1" baseline="0" dirty="0" smtClean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 </a:t>
              </a:r>
              <a:r>
                <a:rPr lang="es-ES" sz="1600" b="1" baseline="0" dirty="0" err="1" smtClean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Islands</a:t>
              </a:r>
              <a:r>
                <a:rPr lang="es-ES" sz="1600" b="1" baseline="0" dirty="0" smtClean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 </a:t>
              </a:r>
              <a:r>
                <a:rPr lang="es-ES" sz="1600" baseline="0" dirty="0" smtClean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(</a:t>
              </a:r>
              <a:r>
                <a:rPr lang="es-ES" sz="1600" baseline="0" dirty="0" err="1" smtClean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Spain</a:t>
              </a:r>
              <a:r>
                <a:rPr lang="es-ES" sz="1600" baseline="0" dirty="0" smtClean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)</a:t>
              </a:r>
            </a:p>
          </p:txBody>
        </p:sp>
        <p:pic>
          <p:nvPicPr>
            <p:cNvPr id="40" name="Imagen 39"/>
            <p:cNvPicPr>
              <a:picLocks noChangeAspect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r="70181" b="-5695"/>
            <a:stretch/>
          </p:blipFill>
          <p:spPr>
            <a:xfrm>
              <a:off x="7051794" y="4344516"/>
              <a:ext cx="578222" cy="557821"/>
            </a:xfrm>
            <a:prstGeom prst="rect">
              <a:avLst/>
            </a:prstGeom>
          </p:spPr>
        </p:pic>
      </p:grpSp>
      <p:grpSp>
        <p:nvGrpSpPr>
          <p:cNvPr id="47" name="Grupo 46"/>
          <p:cNvGrpSpPr/>
          <p:nvPr/>
        </p:nvGrpSpPr>
        <p:grpSpPr>
          <a:xfrm>
            <a:off x="298846" y="6308559"/>
            <a:ext cx="2639974" cy="482800"/>
            <a:chOff x="0" y="1321903"/>
            <a:chExt cx="9514185" cy="1699593"/>
          </a:xfrm>
        </p:grpSpPr>
        <p:pic>
          <p:nvPicPr>
            <p:cNvPr id="48" name="Imagen 47"/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131" b="41015"/>
            <a:stretch/>
          </p:blipFill>
          <p:spPr>
            <a:xfrm>
              <a:off x="0" y="1321903"/>
              <a:ext cx="7581214" cy="1699593"/>
            </a:xfrm>
            <a:prstGeom prst="rect">
              <a:avLst/>
            </a:prstGeom>
          </p:spPr>
        </p:pic>
        <p:pic>
          <p:nvPicPr>
            <p:cNvPr id="49" name="Imagen 48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11548" y="1500809"/>
              <a:ext cx="1602637" cy="10053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61595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>
            <a:spLocks noChangeArrowheads="1"/>
          </p:cNvSpPr>
          <p:nvPr/>
        </p:nvSpPr>
        <p:spPr bwMode="auto">
          <a:xfrm>
            <a:off x="611560" y="476672"/>
            <a:ext cx="17458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b="1" baseline="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Objectives</a:t>
            </a:r>
            <a:endParaRPr lang="en-GB" sz="2800" b="1" baseline="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448267" y="1103483"/>
            <a:ext cx="8212540" cy="399083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2000" baseline="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● General</a:t>
            </a:r>
          </a:p>
          <a:p>
            <a:pPr marL="719138" indent="-271463">
              <a:buAutoNum type="arabicPeriod"/>
            </a:pPr>
            <a:r>
              <a:rPr lang="en-US" sz="2000" baseline="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Expand </a:t>
            </a:r>
            <a:r>
              <a:rPr lang="en-US" sz="2000" baseline="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the already existing URready40S fleet (from 5 </a:t>
            </a:r>
            <a:r>
              <a:rPr lang="en-US" sz="2000" baseline="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to 12 assets)</a:t>
            </a:r>
          </a:p>
          <a:p>
            <a:pPr marL="719138" indent="-271463">
              <a:buAutoNum type="arabicPeriod"/>
            </a:pPr>
            <a:r>
              <a:rPr lang="en-US" sz="2000" baseline="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Provide </a:t>
            </a:r>
            <a:r>
              <a:rPr lang="en-US" sz="2000" baseline="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training to new vehicles teams joining the </a:t>
            </a:r>
            <a:r>
              <a:rPr lang="en-US" sz="2000" baseline="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fleet</a:t>
            </a:r>
          </a:p>
          <a:p>
            <a:pPr marL="719138" indent="-271463">
              <a:buAutoNum type="arabicPeriod"/>
            </a:pPr>
            <a:r>
              <a:rPr lang="en-US" sz="2000" baseline="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Improve </a:t>
            </a:r>
            <a:r>
              <a:rPr lang="en-US" sz="2000" baseline="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the </a:t>
            </a:r>
            <a:r>
              <a:rPr lang="en-US" sz="2000" baseline="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current URready40S system</a:t>
            </a:r>
          </a:p>
          <a:p>
            <a:pPr marL="719138" indent="-271463">
              <a:buAutoNum type="arabicPeriod"/>
            </a:pPr>
            <a:r>
              <a:rPr lang="en-US" sz="2000" baseline="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Transfer </a:t>
            </a:r>
            <a:r>
              <a:rPr lang="en-US" sz="2000" baseline="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the know-how to Maritime Safety </a:t>
            </a:r>
            <a:r>
              <a:rPr lang="en-US" sz="2000" baseline="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Agencies</a:t>
            </a:r>
            <a:endParaRPr lang="es-ES" sz="2000" baseline="0" dirty="0" smtClean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endParaRPr lang="es-ES" sz="20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r>
              <a:rPr lang="en-US" sz="2000" baseline="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●</a:t>
            </a:r>
            <a:r>
              <a:rPr lang="en-US" sz="2000" baseline="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 Specific</a:t>
            </a:r>
          </a:p>
          <a:p>
            <a:pPr marL="719138" indent="-271463">
              <a:buAutoNum type="arabicPeriod"/>
            </a:pPr>
            <a:r>
              <a:rPr lang="en-US" sz="2000" baseline="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Prepare </a:t>
            </a:r>
            <a:r>
              <a:rPr lang="en-US" sz="2000" baseline="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a NEPTUS version fully adapted </a:t>
            </a:r>
            <a:r>
              <a:rPr lang="en-US" sz="2000" baseline="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to all </a:t>
            </a:r>
            <a:r>
              <a:rPr lang="en-US" sz="2000" baseline="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kind of fleet vehicles independently of their manufacturers. </a:t>
            </a:r>
            <a:endParaRPr lang="en-US" sz="2000" baseline="0" dirty="0" smtClean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marL="719138" indent="-271463">
              <a:buAutoNum type="arabicPeriod"/>
            </a:pPr>
            <a:r>
              <a:rPr lang="en-US" sz="2000" baseline="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Increase </a:t>
            </a:r>
            <a:r>
              <a:rPr lang="en-US" sz="2000" baseline="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the capability of the MEDSLIK model </a:t>
            </a:r>
            <a:r>
              <a:rPr lang="en-US" sz="2000" baseline="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to track </a:t>
            </a:r>
            <a:r>
              <a:rPr lang="en-US" sz="2000" baseline="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small scale </a:t>
            </a:r>
            <a:r>
              <a:rPr lang="en-US" sz="2000" baseline="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spills</a:t>
            </a:r>
          </a:p>
          <a:p>
            <a:pPr marL="719138" indent="-271463">
              <a:buAutoNum type="arabicPeriod"/>
            </a:pPr>
            <a:r>
              <a:rPr lang="en-US" sz="2000" baseline="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Perform </a:t>
            </a:r>
            <a:r>
              <a:rPr lang="en-US" sz="2000" baseline="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training exercises with new and currently vehicles </a:t>
            </a:r>
            <a:endParaRPr lang="en-US" sz="2000" baseline="0" dirty="0" smtClean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marL="719138" indent="-271463">
              <a:buAutoNum type="arabicPeriod"/>
            </a:pPr>
            <a:r>
              <a:rPr lang="en-US" sz="2000" baseline="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prepare </a:t>
            </a:r>
            <a:r>
              <a:rPr lang="en-US" sz="2000" baseline="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and give short practical courses and demos to maritime safety agencies.</a:t>
            </a:r>
            <a:endParaRPr lang="es-ES" sz="2000" baseline="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7" name="6 Título"/>
          <p:cNvSpPr>
            <a:spLocks noGrp="1"/>
          </p:cNvSpPr>
          <p:nvPr>
            <p:ph type="title" idx="4294967295"/>
          </p:nvPr>
        </p:nvSpPr>
        <p:spPr>
          <a:xfrm>
            <a:off x="428596" y="-1357346"/>
            <a:ext cx="8229600" cy="1143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07950" y="6164263"/>
            <a:ext cx="8893175" cy="730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S" baseline="0"/>
          </a:p>
        </p:txBody>
      </p:sp>
      <p:grpSp>
        <p:nvGrpSpPr>
          <p:cNvPr id="12" name="Grupo 11"/>
          <p:cNvGrpSpPr/>
          <p:nvPr/>
        </p:nvGrpSpPr>
        <p:grpSpPr>
          <a:xfrm>
            <a:off x="298846" y="6308559"/>
            <a:ext cx="2639974" cy="482800"/>
            <a:chOff x="0" y="1321903"/>
            <a:chExt cx="9514185" cy="1699593"/>
          </a:xfrm>
        </p:grpSpPr>
        <p:pic>
          <p:nvPicPr>
            <p:cNvPr id="13" name="Imagen 1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131" b="41015"/>
            <a:stretch/>
          </p:blipFill>
          <p:spPr>
            <a:xfrm>
              <a:off x="0" y="1321903"/>
              <a:ext cx="7581214" cy="1699593"/>
            </a:xfrm>
            <a:prstGeom prst="rect">
              <a:avLst/>
            </a:prstGeom>
          </p:spPr>
        </p:pic>
        <p:pic>
          <p:nvPicPr>
            <p:cNvPr id="14" name="Imagen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11548" y="1500809"/>
              <a:ext cx="1602637" cy="10053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5923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7 Título"/>
          <p:cNvSpPr>
            <a:spLocks noGrp="1"/>
          </p:cNvSpPr>
          <p:nvPr>
            <p:ph type="ctrTitle"/>
          </p:nvPr>
        </p:nvSpPr>
        <p:spPr>
          <a:xfrm>
            <a:off x="571500" y="-1470025"/>
            <a:ext cx="7772400" cy="1470025"/>
          </a:xfrm>
        </p:spPr>
        <p:txBody>
          <a:bodyPr/>
          <a:lstStyle/>
          <a:p>
            <a:r>
              <a:rPr lang="es-ES" sz="2800" b="1" kern="1200" baseline="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  <a:cs typeface="+mn-cs"/>
              </a:rPr>
              <a:t>Motivation</a:t>
            </a:r>
            <a:endParaRPr lang="en-GB" sz="2800" b="1" kern="1200" baseline="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9459" name="8 CuadroTexto"/>
          <p:cNvSpPr txBox="1">
            <a:spLocks noChangeArrowheads="1"/>
          </p:cNvSpPr>
          <p:nvPr/>
        </p:nvSpPr>
        <p:spPr bwMode="auto">
          <a:xfrm>
            <a:off x="500034" y="855494"/>
            <a:ext cx="820896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0363" indent="-273050" algn="just"/>
            <a:r>
              <a:rPr lang="en-US" sz="2400" baseline="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● </a:t>
            </a:r>
            <a:r>
              <a:rPr lang="en-GB" sz="2400" baseline="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A fleet of autonomous vehicle will provide earlier detection and tracking of in-water oil plumes to feed numerical models and increase the </a:t>
            </a:r>
            <a:r>
              <a:rPr lang="en-GB" sz="2400" baseline="0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preparednes</a:t>
            </a:r>
            <a:r>
              <a:rPr lang="en-GB" sz="2400" baseline="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to reduce the consequences of the oil spill on the coast.</a:t>
            </a:r>
          </a:p>
        </p:txBody>
      </p:sp>
      <p:sp>
        <p:nvSpPr>
          <p:cNvPr id="19471" name="4 CuadroTexto"/>
          <p:cNvSpPr txBox="1">
            <a:spLocks noChangeArrowheads="1"/>
          </p:cNvSpPr>
          <p:nvPr/>
        </p:nvSpPr>
        <p:spPr bwMode="auto">
          <a:xfrm>
            <a:off x="500034" y="214290"/>
            <a:ext cx="18335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b="1" baseline="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Motivation</a:t>
            </a:r>
          </a:p>
        </p:txBody>
      </p:sp>
      <p:sp>
        <p:nvSpPr>
          <p:cNvPr id="21" name="Rectangle 6"/>
          <p:cNvSpPr>
            <a:spLocks noChangeArrowheads="1"/>
          </p:cNvSpPr>
          <p:nvPr/>
        </p:nvSpPr>
        <p:spPr bwMode="auto">
          <a:xfrm>
            <a:off x="107950" y="6164263"/>
            <a:ext cx="8893175" cy="730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S" baseline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323202"/>
            <a:ext cx="5308135" cy="3769790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6245122" y="6317507"/>
            <a:ext cx="26982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60363" indent="-360363" algn="just"/>
            <a:r>
              <a:rPr lang="en-GB" baseline="0" dirty="0">
                <a:solidFill>
                  <a:schemeClr val="accent1">
                    <a:lumMod val="75000"/>
                  </a:schemeClr>
                </a:solidFill>
              </a:rPr>
              <a:t>www.upct.es/urready4os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571500" y="2710168"/>
            <a:ext cx="27763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indent="-185738"/>
            <a:r>
              <a:rPr lang="en-US" baseline="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● </a:t>
            </a:r>
            <a:r>
              <a:rPr lang="en-GB" sz="2400" baseline="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T</a:t>
            </a:r>
            <a:r>
              <a:rPr lang="es-ES" sz="2400" baseline="0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his</a:t>
            </a:r>
            <a:r>
              <a:rPr lang="es-ES" sz="2400" baseline="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Project </a:t>
            </a:r>
            <a:r>
              <a:rPr lang="es-ES" sz="2400" baseline="0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is</a:t>
            </a:r>
            <a:r>
              <a:rPr lang="es-ES" sz="2400" baseline="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es-ES" sz="2400" baseline="0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an</a:t>
            </a:r>
            <a:r>
              <a:rPr lang="es-ES" sz="2400" baseline="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extensión </a:t>
            </a:r>
            <a:r>
              <a:rPr lang="es-ES" sz="2400" baseline="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of </a:t>
            </a:r>
            <a:r>
              <a:rPr lang="es-ES" sz="2400" baseline="0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the</a:t>
            </a:r>
            <a:r>
              <a:rPr lang="es-ES" sz="2400" baseline="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es-ES" sz="2400" baseline="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URready4OS </a:t>
            </a:r>
            <a:r>
              <a:rPr lang="es-ES" sz="2400" baseline="0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funded</a:t>
            </a:r>
            <a:r>
              <a:rPr lang="es-ES" sz="2400" baseline="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in </a:t>
            </a:r>
            <a:r>
              <a:rPr lang="es-ES" sz="2400" baseline="0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the</a:t>
            </a:r>
            <a:r>
              <a:rPr lang="es-ES" sz="2400" baseline="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2013 </a:t>
            </a:r>
            <a:r>
              <a:rPr lang="es-ES" sz="2400" baseline="0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call</a:t>
            </a:r>
            <a:r>
              <a:rPr lang="es-ES" sz="2400" baseline="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es-ES" sz="2400" baseline="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to </a:t>
            </a:r>
            <a:r>
              <a:rPr lang="es-ES" sz="2400" baseline="0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increase</a:t>
            </a:r>
            <a:r>
              <a:rPr lang="es-ES" sz="2400" baseline="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a </a:t>
            </a:r>
            <a:r>
              <a:rPr lang="es-ES" sz="2400" baseline="0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fleet</a:t>
            </a:r>
            <a:r>
              <a:rPr lang="es-ES" sz="2400" baseline="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of training </a:t>
            </a:r>
            <a:r>
              <a:rPr lang="es-ES" sz="2400" baseline="0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vehicles</a:t>
            </a:r>
            <a:r>
              <a:rPr lang="es-ES" sz="2400" baseline="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.</a:t>
            </a:r>
            <a:endParaRPr lang="es-ES" sz="2400" baseline="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grpSp>
        <p:nvGrpSpPr>
          <p:cNvPr id="12" name="Grupo 11"/>
          <p:cNvGrpSpPr/>
          <p:nvPr/>
        </p:nvGrpSpPr>
        <p:grpSpPr>
          <a:xfrm>
            <a:off x="298846" y="6308559"/>
            <a:ext cx="2639974" cy="482800"/>
            <a:chOff x="0" y="1321903"/>
            <a:chExt cx="9514185" cy="1699593"/>
          </a:xfrm>
        </p:grpSpPr>
        <p:pic>
          <p:nvPicPr>
            <p:cNvPr id="13" name="Imagen 1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131" b="41015"/>
            <a:stretch/>
          </p:blipFill>
          <p:spPr>
            <a:xfrm>
              <a:off x="0" y="1321903"/>
              <a:ext cx="7581214" cy="1699593"/>
            </a:xfrm>
            <a:prstGeom prst="rect">
              <a:avLst/>
            </a:prstGeom>
          </p:spPr>
        </p:pic>
        <p:pic>
          <p:nvPicPr>
            <p:cNvPr id="14" name="Imagen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11548" y="1500809"/>
              <a:ext cx="1602637" cy="100534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 idx="4294967295"/>
          </p:nvPr>
        </p:nvSpPr>
        <p:spPr>
          <a:xfrm>
            <a:off x="457200" y="-1285908"/>
            <a:ext cx="8229600" cy="1143000"/>
          </a:xfrm>
        </p:spPr>
        <p:txBody>
          <a:bodyPr/>
          <a:lstStyle/>
          <a:p>
            <a:r>
              <a:rPr lang="en-GB" dirty="0" smtClean="0"/>
              <a:t>Mean involved</a:t>
            </a:r>
            <a:endParaRPr lang="en-GB" dirty="0"/>
          </a:p>
        </p:txBody>
      </p:sp>
      <p:sp>
        <p:nvSpPr>
          <p:cNvPr id="37" name="Rectangle 6"/>
          <p:cNvSpPr>
            <a:spLocks noChangeArrowheads="1"/>
          </p:cNvSpPr>
          <p:nvPr/>
        </p:nvSpPr>
        <p:spPr bwMode="auto">
          <a:xfrm>
            <a:off x="107950" y="6164263"/>
            <a:ext cx="8893175" cy="730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S" baseline="0"/>
          </a:p>
        </p:txBody>
      </p:sp>
      <p:pic>
        <p:nvPicPr>
          <p:cNvPr id="43" name="Imagen 42" descr="G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2921" y="44624"/>
            <a:ext cx="8003232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8323470"/>
              </p:ext>
            </p:extLst>
          </p:nvPr>
        </p:nvGraphicFramePr>
        <p:xfrm>
          <a:off x="1547664" y="3512956"/>
          <a:ext cx="6336703" cy="25902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69297"/>
                <a:gridCol w="682150"/>
                <a:gridCol w="877442"/>
                <a:gridCol w="410527"/>
                <a:gridCol w="953772"/>
                <a:gridCol w="877442"/>
                <a:gridCol w="682150"/>
                <a:gridCol w="783923"/>
              </a:tblGrid>
              <a:tr h="4403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 </a:t>
                      </a:r>
                      <a:endParaRPr lang="es-ES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s-ES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AUV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s-ES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USV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s-ES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UAV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Exercise IRCG Cork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Exercise</a:t>
                      </a:r>
                      <a:endParaRPr lang="es-ES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SASEMAR</a:t>
                      </a:r>
                      <a:endParaRPr lang="es-ES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Cartagena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Training Courses</a:t>
                      </a:r>
                      <a:endParaRPr lang="es-ES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IT Support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467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UPCT – ES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1 IVER2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1Buscamos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√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√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√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Coordination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467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UP – PT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1 LAUV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1 Necsave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2-X8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√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√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√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NEPTUS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467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UZ – HZ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1 LAUV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1 PlaDyPos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√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√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√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467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UC – CY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√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√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 smtClean="0">
                          <a:effectLst/>
                        </a:rPr>
                        <a:t>Host</a:t>
                      </a:r>
                      <a:endParaRPr lang="es-ES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MEDSLIK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935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SAMS – UK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1 Remus 600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 </a:t>
                      </a:r>
                      <a:endParaRPr lang="es-ES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√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√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935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NTNU – NO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1 Remus 100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 </a:t>
                      </a:r>
                      <a:endParaRPr lang="es-ES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√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√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467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TUT – EE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1 IVER2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√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√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467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UG – ES 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1 Sparus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√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√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467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UIB – ES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1 Sparus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√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√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609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SASEMAR - ES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Clara Campoamor </a:t>
                      </a:r>
                      <a:r>
                        <a:rPr lang="en-GB" sz="900" dirty="0">
                          <a:effectLst/>
                        </a:rPr>
                        <a:t>Vessel</a:t>
                      </a:r>
                      <a:endParaRPr lang="es-ES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Host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43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IRCG – EI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Celtic</a:t>
                      </a:r>
                      <a:r>
                        <a:rPr lang="en-GB" sz="9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Explorer vessel</a:t>
                      </a:r>
                      <a:endParaRPr lang="es-ES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Host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 </a:t>
                      </a:r>
                      <a:endParaRPr lang="es-ES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pSp>
        <p:nvGrpSpPr>
          <p:cNvPr id="9" name="Grupo 8"/>
          <p:cNvGrpSpPr/>
          <p:nvPr/>
        </p:nvGrpSpPr>
        <p:grpSpPr>
          <a:xfrm>
            <a:off x="298846" y="6308559"/>
            <a:ext cx="2639974" cy="482800"/>
            <a:chOff x="0" y="1321903"/>
            <a:chExt cx="9514185" cy="1699593"/>
          </a:xfrm>
        </p:grpSpPr>
        <p:pic>
          <p:nvPicPr>
            <p:cNvPr id="10" name="Imagen 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131" b="41015"/>
            <a:stretch/>
          </p:blipFill>
          <p:spPr>
            <a:xfrm>
              <a:off x="0" y="1321903"/>
              <a:ext cx="7581214" cy="1699593"/>
            </a:xfrm>
            <a:prstGeom prst="rect">
              <a:avLst/>
            </a:prstGeom>
          </p:spPr>
        </p:pic>
        <p:pic>
          <p:nvPicPr>
            <p:cNvPr id="11" name="Imagen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11548" y="1500809"/>
              <a:ext cx="1602637" cy="10053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3378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 idx="4294967295"/>
          </p:nvPr>
        </p:nvSpPr>
        <p:spPr>
          <a:xfrm>
            <a:off x="428596" y="-1143000"/>
            <a:ext cx="8229600" cy="1143000"/>
          </a:xfrm>
        </p:spPr>
        <p:txBody>
          <a:bodyPr/>
          <a:lstStyle/>
          <a:p>
            <a:r>
              <a:rPr lang="en-GB" dirty="0" smtClean="0"/>
              <a:t>Action1. Probes</a:t>
            </a:r>
            <a:endParaRPr lang="en-GB" dirty="0"/>
          </a:p>
        </p:txBody>
      </p:sp>
      <p:sp>
        <p:nvSpPr>
          <p:cNvPr id="11" name="4 CuadroTexto"/>
          <p:cNvSpPr txBox="1">
            <a:spLocks noChangeArrowheads="1"/>
          </p:cNvSpPr>
          <p:nvPr/>
        </p:nvSpPr>
        <p:spPr bwMode="auto">
          <a:xfrm>
            <a:off x="500034" y="869811"/>
            <a:ext cx="835824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400" baseline="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● </a:t>
            </a:r>
            <a:r>
              <a:rPr lang="en-US" sz="2400" baseline="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Increase </a:t>
            </a:r>
            <a:r>
              <a:rPr lang="en-US" sz="2400" baseline="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the number of vehicles of the URready4OS fleet</a:t>
            </a:r>
            <a:endParaRPr lang="es-ES" sz="2400" baseline="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algn="just"/>
            <a:endParaRPr lang="en-GB" sz="2400" baseline="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500034" y="241484"/>
            <a:ext cx="14157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baseline="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Action 1</a:t>
            </a:r>
          </a:p>
        </p:txBody>
      </p:sp>
      <p:graphicFrame>
        <p:nvGraphicFramePr>
          <p:cNvPr id="20" name="19 Tabla"/>
          <p:cNvGraphicFramePr>
            <a:graphicFrameLocks noGrp="1"/>
          </p:cNvGraphicFramePr>
          <p:nvPr>
            <p:extLst/>
          </p:nvPr>
        </p:nvGraphicFramePr>
        <p:xfrm>
          <a:off x="1506537" y="1484784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Assets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Current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Expanded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AUV</a:t>
                      </a:r>
                      <a:endParaRPr lang="en-US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3</a:t>
                      </a:r>
                      <a:endParaRPr lang="en-US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8</a:t>
                      </a:r>
                      <a:endParaRPr lang="en-US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USV</a:t>
                      </a:r>
                      <a:endParaRPr lang="en-US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</a:t>
                      </a:r>
                      <a:endParaRPr lang="en-US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3</a:t>
                      </a:r>
                      <a:endParaRPr lang="en-US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UAV</a:t>
                      </a:r>
                      <a:endParaRPr lang="en-US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</a:t>
                      </a:r>
                      <a:endParaRPr lang="en-US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</a:t>
                      </a:r>
                      <a:endParaRPr lang="en-US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098" name="Picture 2" descr="IMG_20140620_11002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5427" y="4149080"/>
            <a:ext cx="2217722" cy="1663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NarizMultiSensor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449" y="3322259"/>
            <a:ext cx="1825281" cy="1348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ntegration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674" y="3322259"/>
            <a:ext cx="1436612" cy="1915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URready4OS project schem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356117"/>
            <a:ext cx="2630045" cy="2419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www.upct.es/urready4os/wp-content/uploads/2015/01/IMG_20140922_14192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377" y="3292791"/>
            <a:ext cx="1620026" cy="2163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://www.upct.es/urready4os/wp-content/uploads/2015/01/IMG_20140922_14155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142088"/>
            <a:ext cx="2224501" cy="1670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107950" y="6164263"/>
            <a:ext cx="8893175" cy="730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S" baseline="0"/>
          </a:p>
        </p:txBody>
      </p:sp>
      <p:grpSp>
        <p:nvGrpSpPr>
          <p:cNvPr id="21" name="Grupo 20"/>
          <p:cNvGrpSpPr/>
          <p:nvPr/>
        </p:nvGrpSpPr>
        <p:grpSpPr>
          <a:xfrm>
            <a:off x="298846" y="6308559"/>
            <a:ext cx="2544962" cy="482800"/>
            <a:chOff x="0" y="1321903"/>
            <a:chExt cx="9514185" cy="1699593"/>
          </a:xfrm>
        </p:grpSpPr>
        <p:pic>
          <p:nvPicPr>
            <p:cNvPr id="22" name="Imagen 21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131" b="41015"/>
            <a:stretch/>
          </p:blipFill>
          <p:spPr>
            <a:xfrm>
              <a:off x="0" y="1321903"/>
              <a:ext cx="7581214" cy="1699593"/>
            </a:xfrm>
            <a:prstGeom prst="rect">
              <a:avLst/>
            </a:prstGeom>
          </p:spPr>
        </p:pic>
        <p:pic>
          <p:nvPicPr>
            <p:cNvPr id="23" name="Imagen 22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11548" y="1500809"/>
              <a:ext cx="1602637" cy="10053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7524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http://www.upct.es/urready4os/wp-content/uploads/2015/11/Sin-imagen-sin-n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180390"/>
            <a:ext cx="2772887" cy="1472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4 CuadroTexto"/>
          <p:cNvSpPr txBox="1">
            <a:spLocks noChangeArrowheads="1"/>
          </p:cNvSpPr>
          <p:nvPr/>
        </p:nvSpPr>
        <p:spPr bwMode="auto">
          <a:xfrm>
            <a:off x="500034" y="764704"/>
            <a:ext cx="835824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57188" indent="-357188"/>
            <a:r>
              <a:rPr lang="en-US" sz="2400" baseline="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● </a:t>
            </a:r>
            <a:r>
              <a:rPr lang="en-GB" sz="2400" baseline="0" dirty="0">
                <a:solidFill>
                  <a:schemeClr val="accent1">
                    <a:lumMod val="75000"/>
                  </a:schemeClr>
                </a:solidFill>
              </a:rPr>
              <a:t>Training </a:t>
            </a:r>
            <a:r>
              <a:rPr lang="en-GB" sz="2400" baseline="0" dirty="0" smtClean="0">
                <a:solidFill>
                  <a:schemeClr val="accent1">
                    <a:lumMod val="75000"/>
                  </a:schemeClr>
                </a:solidFill>
              </a:rPr>
              <a:t>of the </a:t>
            </a:r>
            <a:r>
              <a:rPr lang="en-GB" sz="2400" baseline="0" dirty="0">
                <a:solidFill>
                  <a:schemeClr val="accent1">
                    <a:lumMod val="75000"/>
                  </a:schemeClr>
                </a:solidFill>
              </a:rPr>
              <a:t>expanded and current </a:t>
            </a:r>
            <a:r>
              <a:rPr lang="en-GB" sz="2400" baseline="0" dirty="0" smtClean="0">
                <a:solidFill>
                  <a:schemeClr val="accent1">
                    <a:lumMod val="75000"/>
                  </a:schemeClr>
                </a:solidFill>
              </a:rPr>
              <a:t>fleet performing two exercises on board of: </a:t>
            </a:r>
          </a:p>
          <a:p>
            <a:pPr marL="357188" indent="-357188"/>
            <a:r>
              <a:rPr lang="en-US" sz="2400" baseline="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	</a:t>
            </a:r>
            <a:endParaRPr lang="en-US" sz="2400" baseline="0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marL="357188" indent="-357188"/>
            <a:r>
              <a:rPr lang="en-US" sz="2400" baseline="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● Clara </a:t>
            </a:r>
            <a:r>
              <a:rPr lang="en-US" sz="2400" baseline="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Campoamor - SASEMAR, C</a:t>
            </a:r>
            <a:r>
              <a:rPr lang="en-US" sz="2400" baseline="0" dirty="0" smtClean="0">
                <a:solidFill>
                  <a:schemeClr val="accent1">
                    <a:lumMod val="75000"/>
                  </a:schemeClr>
                </a:solidFill>
              </a:rPr>
              <a:t>artagena </a:t>
            </a:r>
            <a:r>
              <a:rPr lang="en-US" sz="2400" baseline="0" dirty="0">
                <a:solidFill>
                  <a:schemeClr val="accent1">
                    <a:lumMod val="75000"/>
                  </a:schemeClr>
                </a:solidFill>
              </a:rPr>
              <a:t>(Spain), June 2017.</a:t>
            </a:r>
          </a:p>
          <a:p>
            <a:r>
              <a:rPr lang="en-US" sz="2400" baseline="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● </a:t>
            </a:r>
            <a:r>
              <a:rPr lang="en-US" sz="2400" baseline="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Celtic Explorer – IRCG, </a:t>
            </a:r>
            <a:r>
              <a:rPr lang="en-US" sz="2400" baseline="0" dirty="0" smtClean="0">
                <a:solidFill>
                  <a:schemeClr val="accent1">
                    <a:lumMod val="75000"/>
                  </a:schemeClr>
                </a:solidFill>
              </a:rPr>
              <a:t>Cork </a:t>
            </a:r>
            <a:r>
              <a:rPr lang="en-US" sz="2400" baseline="0" dirty="0">
                <a:solidFill>
                  <a:schemeClr val="accent1">
                    <a:lumMod val="75000"/>
                  </a:schemeClr>
                </a:solidFill>
              </a:rPr>
              <a:t>(Ireland), June 2018.</a:t>
            </a:r>
            <a:endParaRPr lang="es-ES" sz="2400" baseline="0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endParaRPr lang="en-GB" sz="2400" baseline="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500034" y="241484"/>
            <a:ext cx="14157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baseline="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Action 2</a:t>
            </a:r>
          </a:p>
        </p:txBody>
      </p:sp>
      <p:pic>
        <p:nvPicPr>
          <p:cNvPr id="1026" name="Picture 2" descr="http://www.upct.es/urready4os/wp-content/uploads/2015/10/P624025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8" t="13409"/>
          <a:stretch/>
        </p:blipFill>
        <p:spPr bwMode="auto">
          <a:xfrm>
            <a:off x="323528" y="3068960"/>
            <a:ext cx="1716717" cy="1558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upct.es/urready4os/wp-content/uploads/2015/10/P624025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321" y="4182276"/>
            <a:ext cx="2586477" cy="1939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upct.es/urready4os/wp-content/uploads/2015/10/IMG_796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6346" y="3155297"/>
            <a:ext cx="1826801" cy="1218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upct.es/urready4os/wp-content/uploads/2015/11/vlcsnap-2015-08-23-09h47m17s38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283948"/>
            <a:ext cx="2988965" cy="1681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P624026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13" y="4456856"/>
            <a:ext cx="2018813" cy="1516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www.upct.es/urready4os/wp-content/uploads/2015/11/vlcsnap-2015-07-10-13h55m12s203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2209" y="2985842"/>
            <a:ext cx="2307744" cy="1298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www.upct.es/urready4os/wp-content/uploads/2015/10/IMG_7944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175420"/>
            <a:ext cx="2693703" cy="1795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107950" y="6164263"/>
            <a:ext cx="8893175" cy="730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S" baseline="0"/>
          </a:p>
        </p:txBody>
      </p:sp>
      <p:grpSp>
        <p:nvGrpSpPr>
          <p:cNvPr id="23" name="Grupo 22"/>
          <p:cNvGrpSpPr/>
          <p:nvPr/>
        </p:nvGrpSpPr>
        <p:grpSpPr>
          <a:xfrm>
            <a:off x="298846" y="6308559"/>
            <a:ext cx="2639974" cy="482800"/>
            <a:chOff x="0" y="1321903"/>
            <a:chExt cx="9514185" cy="1699593"/>
          </a:xfrm>
        </p:grpSpPr>
        <p:pic>
          <p:nvPicPr>
            <p:cNvPr id="24" name="Imagen 23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131" b="41015"/>
            <a:stretch/>
          </p:blipFill>
          <p:spPr>
            <a:xfrm>
              <a:off x="0" y="1321903"/>
              <a:ext cx="7581214" cy="1699593"/>
            </a:xfrm>
            <a:prstGeom prst="rect">
              <a:avLst/>
            </a:prstGeom>
          </p:spPr>
        </p:pic>
        <p:pic>
          <p:nvPicPr>
            <p:cNvPr id="25" name="Imagen 24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11548" y="1500809"/>
              <a:ext cx="1602637" cy="10053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4881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 idx="4294967295"/>
          </p:nvPr>
        </p:nvSpPr>
        <p:spPr>
          <a:xfrm>
            <a:off x="428596" y="-1143000"/>
            <a:ext cx="8229600" cy="1143000"/>
          </a:xfrm>
        </p:spPr>
        <p:txBody>
          <a:bodyPr/>
          <a:lstStyle/>
          <a:p>
            <a:r>
              <a:rPr lang="en-GB" dirty="0" smtClean="0"/>
              <a:t>Action1. Probes</a:t>
            </a:r>
            <a:endParaRPr lang="en-GB" dirty="0"/>
          </a:p>
        </p:txBody>
      </p:sp>
      <p:sp>
        <p:nvSpPr>
          <p:cNvPr id="11" name="4 CuadroTexto"/>
          <p:cNvSpPr txBox="1">
            <a:spLocks noChangeArrowheads="1"/>
          </p:cNvSpPr>
          <p:nvPr/>
        </p:nvSpPr>
        <p:spPr bwMode="auto">
          <a:xfrm>
            <a:off x="500034" y="869811"/>
            <a:ext cx="835824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400" baseline="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● </a:t>
            </a:r>
            <a:r>
              <a:rPr lang="en-GB" sz="2400" baseline="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Transfer of Know-How to Maritime Safety </a:t>
            </a:r>
            <a:r>
              <a:rPr lang="en-GB" sz="2400" baseline="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Agencies</a:t>
            </a:r>
            <a:endParaRPr lang="en-GB" sz="2400" baseline="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500034" y="241484"/>
            <a:ext cx="14157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baseline="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Action 3</a:t>
            </a:r>
          </a:p>
        </p:txBody>
      </p:sp>
      <p:sp>
        <p:nvSpPr>
          <p:cNvPr id="6" name="5 Rectángulo"/>
          <p:cNvSpPr/>
          <p:nvPr/>
        </p:nvSpPr>
        <p:spPr>
          <a:xfrm>
            <a:off x="1115616" y="1340768"/>
            <a:ext cx="734481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baseline="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Short theoretical course on URready4OS system  to: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baseline="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Cyprus </a:t>
            </a:r>
            <a:r>
              <a:rPr lang="en-US" sz="2000" b="1" baseline="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Civil Defense.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baseline="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SASEMAR (</a:t>
            </a:r>
            <a:r>
              <a:rPr lang="es-ES" sz="2000" b="1" baseline="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Sociedad Estatal de Salvamento y Seguridad Marítima)</a:t>
            </a:r>
            <a:endParaRPr lang="en-US" sz="2000" b="1" baseline="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baseline="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Irish Coast Guard</a:t>
            </a:r>
            <a:endParaRPr lang="es-ES" sz="2000" b="1" baseline="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3074" name="Picture 2" descr="D:\trabajo\proyectos_activos\2016_e-URready4OS\presentaciones\2017_KickOff_Brussels\short_courses_ma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627" y="2636912"/>
            <a:ext cx="2717800" cy="327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upct.es/urready4os/wp-content/uploads/2016/05/Cookbook_cov-205x30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971984"/>
            <a:ext cx="19526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107950" y="6164263"/>
            <a:ext cx="8893175" cy="730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S" baseline="0"/>
          </a:p>
        </p:txBody>
      </p:sp>
      <p:grpSp>
        <p:nvGrpSpPr>
          <p:cNvPr id="12" name="Grupo 11"/>
          <p:cNvGrpSpPr/>
          <p:nvPr/>
        </p:nvGrpSpPr>
        <p:grpSpPr>
          <a:xfrm>
            <a:off x="323528" y="6308559"/>
            <a:ext cx="2544962" cy="482800"/>
            <a:chOff x="0" y="1321903"/>
            <a:chExt cx="9514185" cy="1699593"/>
          </a:xfrm>
        </p:grpSpPr>
        <p:pic>
          <p:nvPicPr>
            <p:cNvPr id="17" name="Imagen 1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131" b="41015"/>
            <a:stretch/>
          </p:blipFill>
          <p:spPr>
            <a:xfrm>
              <a:off x="0" y="1321903"/>
              <a:ext cx="7581214" cy="1699593"/>
            </a:xfrm>
            <a:prstGeom prst="rect">
              <a:avLst/>
            </a:prstGeom>
          </p:spPr>
        </p:pic>
        <p:pic>
          <p:nvPicPr>
            <p:cNvPr id="18" name="Imagen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11548" y="1500809"/>
              <a:ext cx="1602637" cy="10053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5174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 idx="4294967295"/>
          </p:nvPr>
        </p:nvSpPr>
        <p:spPr>
          <a:xfrm>
            <a:off x="428596" y="-1143000"/>
            <a:ext cx="8229600" cy="1143000"/>
          </a:xfrm>
        </p:spPr>
        <p:txBody>
          <a:bodyPr/>
          <a:lstStyle/>
          <a:p>
            <a:r>
              <a:rPr lang="en-GB" dirty="0" smtClean="0"/>
              <a:t>Action1. Probes</a:t>
            </a:r>
            <a:endParaRPr lang="en-GB" dirty="0"/>
          </a:p>
        </p:txBody>
      </p:sp>
      <p:sp>
        <p:nvSpPr>
          <p:cNvPr id="11" name="4 CuadroTexto"/>
          <p:cNvSpPr txBox="1">
            <a:spLocks noChangeArrowheads="1"/>
          </p:cNvSpPr>
          <p:nvPr/>
        </p:nvSpPr>
        <p:spPr bwMode="auto">
          <a:xfrm>
            <a:off x="500034" y="869811"/>
            <a:ext cx="835824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400" baseline="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● </a:t>
            </a:r>
            <a:r>
              <a:rPr lang="en-GB" sz="2400" baseline="0" dirty="0" smtClean="0">
                <a:solidFill>
                  <a:schemeClr val="accent1">
                    <a:lumMod val="75000"/>
                  </a:schemeClr>
                </a:solidFill>
              </a:rPr>
              <a:t>Improve the </a:t>
            </a:r>
            <a:r>
              <a:rPr lang="en-GB" sz="2400" baseline="0" dirty="0">
                <a:solidFill>
                  <a:schemeClr val="accent1">
                    <a:lumMod val="75000"/>
                  </a:schemeClr>
                </a:solidFill>
              </a:rPr>
              <a:t>URready4OS system</a:t>
            </a:r>
            <a:endParaRPr lang="es-ES" sz="2400" baseline="0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en-US" sz="2400" baseline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GB" sz="2400" baseline="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500034" y="241484"/>
            <a:ext cx="14157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baseline="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Action 4</a:t>
            </a:r>
          </a:p>
        </p:txBody>
      </p:sp>
      <p:sp>
        <p:nvSpPr>
          <p:cNvPr id="7" name="6 Rectángulo"/>
          <p:cNvSpPr/>
          <p:nvPr/>
        </p:nvSpPr>
        <p:spPr>
          <a:xfrm>
            <a:off x="904731" y="1378704"/>
            <a:ext cx="824554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aseline="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● </a:t>
            </a:r>
            <a:r>
              <a:rPr lang="en-US" sz="2000" baseline="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2000" baseline="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Explore </a:t>
            </a:r>
            <a:r>
              <a:rPr lang="en-US" sz="2000" baseline="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the capability of the system for reaching deeper water. </a:t>
            </a:r>
          </a:p>
          <a:p>
            <a:r>
              <a:rPr lang="en-US" sz="2000" baseline="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● </a:t>
            </a:r>
            <a:r>
              <a:rPr lang="en-US" sz="2000" baseline="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2000" baseline="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Upgrade </a:t>
            </a:r>
            <a:r>
              <a:rPr lang="en-US" sz="2000" baseline="0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Neptus</a:t>
            </a:r>
            <a:r>
              <a:rPr lang="en-US" sz="2000" baseline="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with a specific version for the URready4OS system.</a:t>
            </a:r>
          </a:p>
          <a:p>
            <a:r>
              <a:rPr lang="en-US" sz="2000" baseline="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● </a:t>
            </a:r>
            <a:r>
              <a:rPr lang="en-US" sz="2000" baseline="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2000" baseline="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Provide </a:t>
            </a:r>
            <a:r>
              <a:rPr lang="en-US" sz="2000" baseline="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assistance for </a:t>
            </a:r>
            <a:r>
              <a:rPr lang="en-US" sz="2000" baseline="0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Neptus</a:t>
            </a:r>
            <a:r>
              <a:rPr lang="en-US" sz="2000" baseline="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integration to new and current vehicles.</a:t>
            </a:r>
          </a:p>
          <a:p>
            <a:r>
              <a:rPr lang="en-US" sz="2000" baseline="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● </a:t>
            </a:r>
            <a:r>
              <a:rPr lang="en-US" sz="2000" baseline="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2000" baseline="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Increase </a:t>
            </a:r>
            <a:r>
              <a:rPr lang="en-US" sz="2000" baseline="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the capability of the MEDSLIK model to track small scale spills</a:t>
            </a:r>
            <a:r>
              <a:rPr lang="en-US" sz="2000" dirty="0">
                <a:latin typeface="+mn-lt"/>
              </a:rPr>
              <a:t>.</a:t>
            </a:r>
          </a:p>
        </p:txBody>
      </p:sp>
      <p:pic>
        <p:nvPicPr>
          <p:cNvPr id="2050" name="Picture 2" descr="UUV Dalriada Scottish Marine Institu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62" y="3188528"/>
            <a:ext cx="3517330" cy="2279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model_output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8186" y="2976528"/>
            <a:ext cx="2857500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We were able to monitor all the vechiles involved in the experiment in NEPTUS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311" y="3188528"/>
            <a:ext cx="280987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215562" y="3188528"/>
            <a:ext cx="10021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Remus-600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107950" y="6164263"/>
            <a:ext cx="8893175" cy="730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S" baseline="0"/>
          </a:p>
        </p:txBody>
      </p:sp>
      <p:grpSp>
        <p:nvGrpSpPr>
          <p:cNvPr id="16" name="Grupo 15"/>
          <p:cNvGrpSpPr/>
          <p:nvPr/>
        </p:nvGrpSpPr>
        <p:grpSpPr>
          <a:xfrm>
            <a:off x="298846" y="6308559"/>
            <a:ext cx="2544962" cy="482800"/>
            <a:chOff x="0" y="1321903"/>
            <a:chExt cx="9514185" cy="1699593"/>
          </a:xfrm>
        </p:grpSpPr>
        <p:pic>
          <p:nvPicPr>
            <p:cNvPr id="18" name="Imagen 17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131" b="41015"/>
            <a:stretch/>
          </p:blipFill>
          <p:spPr>
            <a:xfrm>
              <a:off x="0" y="1321903"/>
              <a:ext cx="7581214" cy="1699593"/>
            </a:xfrm>
            <a:prstGeom prst="rect">
              <a:avLst/>
            </a:prstGeom>
          </p:spPr>
        </p:pic>
        <p:pic>
          <p:nvPicPr>
            <p:cNvPr id="20" name="Imagen 1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11548" y="1500809"/>
              <a:ext cx="1602637" cy="10053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5290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9869</TotalTime>
  <Words>799</Words>
  <Application>Microsoft Office PowerPoint</Application>
  <PresentationFormat>Presentación en pantalla (4:3)</PresentationFormat>
  <Paragraphs>254</Paragraphs>
  <Slides>14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9" baseType="lpstr">
      <vt:lpstr>Arial</vt:lpstr>
      <vt:lpstr>Arial Narrow</vt:lpstr>
      <vt:lpstr>Calibri</vt:lpstr>
      <vt:lpstr>Times New Roman</vt:lpstr>
      <vt:lpstr>Tema de Office</vt:lpstr>
      <vt:lpstr>Portada</vt:lpstr>
      <vt:lpstr>Project resume</vt:lpstr>
      <vt:lpstr>Presentación de PowerPoint</vt:lpstr>
      <vt:lpstr>Motivation</vt:lpstr>
      <vt:lpstr>Mean involved</vt:lpstr>
      <vt:lpstr>Action1. Probes</vt:lpstr>
      <vt:lpstr>Presentación de PowerPoint</vt:lpstr>
      <vt:lpstr>Action1. Probes</vt:lpstr>
      <vt:lpstr>Action1. Probes</vt:lpstr>
      <vt:lpstr>Action1. Probes</vt:lpstr>
      <vt:lpstr>Presentación de PowerPoint</vt:lpstr>
      <vt:lpstr>Expected results </vt:lpstr>
      <vt:lpstr>Follow up 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JG1</dc:creator>
  <cp:lastModifiedBy>JG1</cp:lastModifiedBy>
  <cp:revision>259</cp:revision>
  <dcterms:modified xsi:type="dcterms:W3CDTF">2017-01-11T17:05:39Z</dcterms:modified>
</cp:coreProperties>
</file>