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8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5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5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78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1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1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6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0006-D8F5-4E10-984D-F06FA387AE0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F85D-776B-47F4-82E8-264E92F8F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08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9367" y="265472"/>
            <a:ext cx="10500851" cy="106009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Kick Off Meeting for the Action: 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2400" b="1" dirty="0"/>
              <a:t>Single Country Grants for Disaster Risk Management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(Track 1)”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b="1" dirty="0"/>
              <a:t>13</a:t>
            </a:r>
            <a:r>
              <a:rPr lang="en-US" sz="2400" b="1" baseline="30000" dirty="0" err="1"/>
              <a:t>th</a:t>
            </a:r>
            <a:r>
              <a:rPr lang="cs-CZ" sz="2400" b="1" dirty="0"/>
              <a:t> </a:t>
            </a:r>
            <a:r>
              <a:rPr lang="en-US" sz="2400" b="1" dirty="0"/>
              <a:t> </a:t>
            </a:r>
            <a:r>
              <a:rPr lang="en-GB" sz="2400" b="1" dirty="0" smtClean="0"/>
              <a:t>November</a:t>
            </a:r>
            <a:r>
              <a:rPr lang="en-US" sz="2400" b="1" dirty="0" smtClean="0"/>
              <a:t> </a:t>
            </a:r>
            <a:r>
              <a:rPr lang="en-US" sz="2400" b="1" dirty="0"/>
              <a:t>20</a:t>
            </a:r>
            <a:r>
              <a:rPr lang="cs-CZ" sz="2400" b="1" dirty="0"/>
              <a:t>20</a:t>
            </a:r>
            <a:endParaRPr lang="en-GB" sz="2400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7285" y="3710257"/>
            <a:ext cx="9542780" cy="2641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tx2"/>
                </a:solidFill>
              </a:rPr>
              <a:t>„</a:t>
            </a:r>
            <a:r>
              <a:rPr lang="en-GB" sz="3200" dirty="0">
                <a:solidFill>
                  <a:schemeClr val="tx2"/>
                </a:solidFill>
              </a:rPr>
              <a:t>Study of the applicability of VR/AR technologies in the area of civil protection in the Czech </a:t>
            </a:r>
            <a:r>
              <a:rPr lang="cs-CZ" sz="3200" dirty="0" smtClean="0">
                <a:solidFill>
                  <a:schemeClr val="tx2"/>
                </a:solidFill>
              </a:rPr>
              <a:t>R</a:t>
            </a:r>
            <a:r>
              <a:rPr lang="en-GB" sz="3200" dirty="0" smtClean="0">
                <a:solidFill>
                  <a:schemeClr val="tx2"/>
                </a:solidFill>
              </a:rPr>
              <a:t>epublic </a:t>
            </a:r>
            <a:r>
              <a:rPr lang="cs-CZ" sz="3200" b="1" dirty="0">
                <a:solidFill>
                  <a:schemeClr val="tx2"/>
                </a:solidFill>
              </a:rPr>
              <a:t>“</a:t>
            </a:r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u="sng" dirty="0">
                <a:solidFill>
                  <a:schemeClr val="tx2"/>
                </a:solidFill>
              </a:rPr>
              <a:t>ECHO/SUB/20</a:t>
            </a:r>
            <a:r>
              <a:rPr lang="cs-CZ" sz="3200" u="sng" dirty="0">
                <a:solidFill>
                  <a:schemeClr val="tx2"/>
                </a:solidFill>
              </a:rPr>
              <a:t>20</a:t>
            </a:r>
            <a:r>
              <a:rPr lang="en-US" sz="3200" u="sng" dirty="0">
                <a:solidFill>
                  <a:schemeClr val="tx2"/>
                </a:solidFill>
              </a:rPr>
              <a:t>/TRACK1/</a:t>
            </a:r>
            <a:r>
              <a:rPr lang="cs-CZ" sz="3200" u="sng" dirty="0" smtClean="0">
                <a:solidFill>
                  <a:schemeClr val="tx2"/>
                </a:solidFill>
              </a:rPr>
              <a:t>831682</a:t>
            </a:r>
            <a:endParaRPr lang="en-GB" sz="3200" dirty="0">
              <a:solidFill>
                <a:schemeClr val="tx2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450" y="554897"/>
            <a:ext cx="1080768" cy="71532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790824" y="1338174"/>
            <a:ext cx="75479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Ministry </a:t>
            </a:r>
            <a:r>
              <a:rPr lang="en-US" sz="3200" b="1" dirty="0">
                <a:solidFill>
                  <a:srgbClr val="FF0000"/>
                </a:solidFill>
              </a:rPr>
              <a:t>of Interior</a:t>
            </a:r>
            <a:r>
              <a:rPr lang="cs-CZ" sz="3200" b="1" dirty="0">
                <a:solidFill>
                  <a:srgbClr val="FF0000"/>
                </a:solidFill>
              </a:rPr>
              <a:t>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General Directorate of Fire Rescue Service </a:t>
            </a:r>
          </a:p>
          <a:p>
            <a:pPr algn="ctr"/>
            <a:r>
              <a:rPr lang="en-US" sz="3200" b="1" u="sng" dirty="0">
                <a:solidFill>
                  <a:srgbClr val="FF0000"/>
                </a:solidFill>
              </a:rPr>
              <a:t>Population Protection Institute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Czech Republic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82" y="347029"/>
            <a:ext cx="1750110" cy="17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0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>
                <a:solidFill>
                  <a:srgbClr val="CC3300"/>
                </a:solidFill>
              </a:rPr>
              <a:t>Basic project data: total eligible cost,                                  EC co-financing</a:t>
            </a:r>
            <a:r>
              <a:rPr lang="cs-CZ" sz="4000" b="1" dirty="0">
                <a:solidFill>
                  <a:srgbClr val="CC3300"/>
                </a:solidFill>
              </a:rPr>
              <a:t>,</a:t>
            </a:r>
            <a:r>
              <a:rPr lang="en-IE" sz="4000" b="1" dirty="0">
                <a:solidFill>
                  <a:srgbClr val="CC3300"/>
                </a:solidFill>
              </a:rPr>
              <a:t> and duration</a:t>
            </a:r>
            <a:endParaRPr lang="en-GB" sz="4000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047" y="1995309"/>
            <a:ext cx="11387580" cy="4688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u="sng" dirty="0" smtClean="0">
                <a:solidFill>
                  <a:srgbClr val="CC3300"/>
                </a:solidFill>
              </a:rPr>
              <a:t>Estimated cost</a:t>
            </a:r>
            <a:r>
              <a:rPr lang="en-US" sz="3600" i="1" dirty="0" smtClean="0">
                <a:solidFill>
                  <a:srgbClr val="CC3300"/>
                </a:solidFill>
              </a:rPr>
              <a:t>:  </a:t>
            </a:r>
            <a:r>
              <a:rPr lang="en-US" sz="3600" dirty="0" smtClean="0"/>
              <a:t>eligible costs of the action </a:t>
            </a:r>
            <a:r>
              <a:rPr lang="cs-CZ" sz="3600" dirty="0" smtClean="0"/>
              <a:t>-</a:t>
            </a:r>
            <a:r>
              <a:rPr lang="en-US" sz="3600" dirty="0" smtClean="0"/>
              <a:t> EUR </a:t>
            </a:r>
            <a:r>
              <a:rPr lang="cs-CZ" sz="3600" dirty="0" smtClean="0"/>
              <a:t>130</a:t>
            </a:r>
            <a:r>
              <a:rPr lang="en-US" sz="3600" dirty="0" smtClean="0"/>
              <a:t>’000,-</a:t>
            </a:r>
            <a:endParaRPr lang="cs-CZ" sz="3600" dirty="0" smtClean="0"/>
          </a:p>
          <a:p>
            <a:r>
              <a:rPr lang="en-US" sz="3600" dirty="0" smtClean="0"/>
              <a:t>maximum </a:t>
            </a:r>
            <a:r>
              <a:rPr lang="en-US" sz="3600" dirty="0"/>
              <a:t>amount of the </a:t>
            </a:r>
            <a:r>
              <a:rPr lang="en-US" sz="3600" dirty="0" smtClean="0"/>
              <a:t>EU contribution - EUR </a:t>
            </a:r>
            <a:r>
              <a:rPr lang="cs-CZ" sz="3600" dirty="0" smtClean="0"/>
              <a:t>123</a:t>
            </a:r>
            <a:r>
              <a:rPr lang="en-US" sz="3600" dirty="0" smtClean="0"/>
              <a:t>’</a:t>
            </a:r>
            <a:r>
              <a:rPr lang="cs-CZ" sz="3600" dirty="0" smtClean="0"/>
              <a:t>5</a:t>
            </a:r>
            <a:r>
              <a:rPr lang="en-US" sz="3600" dirty="0" smtClean="0"/>
              <a:t>00,-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3600" dirty="0" smtClean="0"/>
              <a:t>   		 95</a:t>
            </a:r>
            <a:r>
              <a:rPr lang="en-US" sz="3600" dirty="0"/>
              <a:t>% </a:t>
            </a:r>
            <a:r>
              <a:rPr lang="en-US" sz="3600" dirty="0" smtClean="0"/>
              <a:t>EU reimbursement</a:t>
            </a:r>
          </a:p>
          <a:p>
            <a:r>
              <a:rPr lang="en-US" sz="3600" dirty="0" smtClean="0"/>
              <a:t>5 % PPI contribution =  </a:t>
            </a:r>
            <a:r>
              <a:rPr lang="en-US" sz="3600" dirty="0"/>
              <a:t>EUR </a:t>
            </a:r>
            <a:r>
              <a:rPr lang="cs-CZ" sz="3600" dirty="0"/>
              <a:t>6</a:t>
            </a:r>
            <a:r>
              <a:rPr lang="en-US" sz="3600" dirty="0" smtClean="0"/>
              <a:t>’</a:t>
            </a:r>
            <a:r>
              <a:rPr lang="cs-CZ" sz="3600" dirty="0" smtClean="0"/>
              <a:t>5</a:t>
            </a:r>
            <a:r>
              <a:rPr lang="en-US" sz="3600" dirty="0" smtClean="0"/>
              <a:t>00,- </a:t>
            </a:r>
            <a:endParaRPr lang="cs-CZ" sz="3600" dirty="0" smtClean="0"/>
          </a:p>
          <a:p>
            <a:pPr marL="0" indent="0">
              <a:buNone/>
            </a:pPr>
            <a:endParaRPr lang="en-US" sz="900" i="1" u="sng" dirty="0" smtClean="0"/>
          </a:p>
          <a:p>
            <a:pPr marL="0" indent="0">
              <a:buNone/>
            </a:pPr>
            <a:endParaRPr lang="en-US" sz="800" i="1" u="sng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sz="3600" i="1" u="sng" dirty="0" smtClean="0">
                <a:solidFill>
                  <a:srgbClr val="CC3300"/>
                </a:solidFill>
              </a:rPr>
              <a:t>Duration</a:t>
            </a:r>
            <a:r>
              <a:rPr lang="en-US" sz="3600" i="1" dirty="0">
                <a:solidFill>
                  <a:srgbClr val="CC3300"/>
                </a:solidFill>
              </a:rPr>
              <a:t>:   </a:t>
            </a:r>
            <a:r>
              <a:rPr lang="en-US" sz="3600" dirty="0"/>
              <a:t>12 </a:t>
            </a:r>
            <a:r>
              <a:rPr lang="en-US" sz="3600" dirty="0" smtClean="0"/>
              <a:t>month</a:t>
            </a:r>
            <a:r>
              <a:rPr lang="cs-CZ" sz="3600" dirty="0" smtClean="0"/>
              <a:t> -</a:t>
            </a:r>
            <a:r>
              <a:rPr lang="en-US" sz="3600" dirty="0" smtClean="0"/>
              <a:t> </a:t>
            </a:r>
            <a:r>
              <a:rPr lang="en-US" sz="3600" dirty="0"/>
              <a:t>starting </a:t>
            </a:r>
            <a:r>
              <a:rPr lang="en-US" sz="3600" dirty="0" smtClean="0"/>
              <a:t>from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September 20</a:t>
            </a:r>
            <a:r>
              <a:rPr lang="cs-CZ" sz="3600" dirty="0" smtClean="0"/>
              <a:t>20</a:t>
            </a:r>
            <a:endParaRPr lang="en-US" sz="3600" dirty="0"/>
          </a:p>
          <a:p>
            <a:endParaRPr lang="en-GB" dirty="0"/>
          </a:p>
        </p:txBody>
      </p:sp>
      <p:pic>
        <p:nvPicPr>
          <p:cNvPr id="1025" name="Picture 388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88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7938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40050" y="486733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572000" y="3105749"/>
            <a:ext cx="84841" cy="344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185" y="914400"/>
            <a:ext cx="1080768" cy="71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3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E" sz="3600" b="1" dirty="0">
                <a:solidFill>
                  <a:srgbClr val="CC3300"/>
                </a:solidFill>
              </a:rPr>
              <a:t>Short description, background information and reasons why the project is necessary</a:t>
            </a:r>
            <a:endParaRPr lang="en-GB" sz="3600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644" y="1675181"/>
            <a:ext cx="11708091" cy="51026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V</a:t>
            </a:r>
            <a:r>
              <a:rPr lang="en-GB" dirty="0" smtClean="0"/>
              <a:t>R and AR reality technologies        potential for use in the area of state and civil security.</a:t>
            </a:r>
          </a:p>
          <a:p>
            <a:pPr marL="0" indent="0" algn="ctr">
              <a:buNone/>
            </a:pPr>
            <a:r>
              <a:rPr lang="cs-CZ" dirty="0"/>
              <a:t>t</a:t>
            </a:r>
            <a:r>
              <a:rPr lang="en-GB" dirty="0" smtClean="0"/>
              <a:t>heir use in emergency situations is still very rare</a:t>
            </a:r>
            <a:r>
              <a:rPr lang="en-GB" sz="800" dirty="0" smtClean="0"/>
              <a:t>  </a:t>
            </a:r>
          </a:p>
          <a:p>
            <a:pPr marL="0" indent="0" algn="ctr">
              <a:buNone/>
            </a:pPr>
            <a:endParaRPr lang="en-GB" sz="900" dirty="0" smtClean="0"/>
          </a:p>
          <a:p>
            <a:pPr marL="0" indent="0" algn="ctr">
              <a:buNone/>
            </a:pPr>
            <a:r>
              <a:rPr lang="en-GB" dirty="0" smtClean="0"/>
              <a:t>essential for effective response to all types of emergencies and disasters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WHY?</a:t>
            </a:r>
            <a:r>
              <a:rPr lang="en-GB" dirty="0" smtClean="0"/>
              <a:t>  </a:t>
            </a:r>
          </a:p>
          <a:p>
            <a:pPr marL="0" indent="0" algn="just">
              <a:buNone/>
            </a:pPr>
            <a:r>
              <a:rPr lang="cs-CZ" dirty="0" smtClean="0"/>
              <a:t>U</a:t>
            </a:r>
            <a:r>
              <a:rPr lang="en-GB" dirty="0" smtClean="0"/>
              <a:t>se of VR/AR could help increase proficiency of first responders’ preparedness. </a:t>
            </a:r>
          </a:p>
          <a:p>
            <a:pPr marL="0" indent="0" algn="just">
              <a:buNone/>
            </a:pPr>
            <a:r>
              <a:rPr lang="en-GB" dirty="0" smtClean="0"/>
              <a:t>VR/AR could be used to drill highly specific or high-risk activities or to provide a high-quality psychosocial support after major events as part of PTSD prevention.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GB" sz="900" dirty="0" smtClean="0"/>
          </a:p>
          <a:p>
            <a:pPr marL="0" indent="0">
              <a:buNone/>
            </a:pPr>
            <a:r>
              <a:rPr lang="cs-CZ" dirty="0" smtClean="0"/>
              <a:t>		                </a:t>
            </a:r>
            <a:r>
              <a:rPr lang="en-GB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NECESSITY TO IMPROVE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Zahnutá šipka doleva 3"/>
          <p:cNvSpPr/>
          <p:nvPr/>
        </p:nvSpPr>
        <p:spPr>
          <a:xfrm rot="1077690">
            <a:off x="7519194" y="5540642"/>
            <a:ext cx="329939" cy="9426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5684363" y="2809185"/>
            <a:ext cx="75415" cy="226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Obrázek 9" descr="FLAIM Trainer user by real Dutch Fire Fighter - YouTub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271" y="5326819"/>
            <a:ext cx="2507529" cy="137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Pohled z profilu na muže s nasazenou náhlavní soupravou HoloLens 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" y="5296698"/>
            <a:ext cx="2115312" cy="12958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Šipka doprava 4"/>
          <p:cNvSpPr/>
          <p:nvPr/>
        </p:nvSpPr>
        <p:spPr>
          <a:xfrm>
            <a:off x="5052766" y="1847584"/>
            <a:ext cx="367647" cy="76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3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b="1" dirty="0">
                <a:solidFill>
                  <a:srgbClr val="CC3300"/>
                </a:solidFill>
              </a:rPr>
              <a:t>Expected outputs – how the outputs will help achieve the objectives of the project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822" y="1957600"/>
            <a:ext cx="10515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en-GB" sz="2400" dirty="0" smtClean="0"/>
              <a:t>Identification of commercially available VR/AR systems that are potentially applicable in the current civil protection conditions of the Czech Republic, and their evaluation.</a:t>
            </a:r>
          </a:p>
          <a:p>
            <a:pPr lvl="0"/>
            <a:r>
              <a:rPr lang="en-GB" sz="2400" dirty="0" smtClean="0"/>
              <a:t>Assessment of practical applicability of the identified VR/AR systems.</a:t>
            </a:r>
          </a:p>
          <a:p>
            <a:pPr lvl="0"/>
            <a:r>
              <a:rPr lang="en-GB" sz="2400" dirty="0" smtClean="0"/>
              <a:t>Drafting final implementation outputs based on the findings from previous activities.</a:t>
            </a:r>
          </a:p>
          <a:p>
            <a:pPr marL="0" lvl="0" indent="0">
              <a:buNone/>
            </a:pPr>
            <a:r>
              <a:rPr lang="en-GB" sz="2400" dirty="0" smtClean="0"/>
              <a:t>                                                                               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Main output</a:t>
            </a:r>
            <a:endParaRPr lang="en-GB" sz="24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2400" dirty="0" smtClean="0"/>
              <a:t>Study of the applicability of VR/AR technologies in the area of civil protection in the Czech Republic. 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Supporting outputs</a:t>
            </a:r>
          </a:p>
          <a:p>
            <a:pPr lvl="0"/>
            <a:r>
              <a:rPr lang="en-GB" sz="2400" dirty="0" smtClean="0"/>
              <a:t>Consultations with foreign partners.</a:t>
            </a:r>
          </a:p>
          <a:p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1213" marR="8890" lvl="0" indent="-811213">
              <a:lnSpc>
                <a:spcPct val="107000"/>
              </a:lnSpc>
              <a:spcAft>
                <a:spcPts val="1215"/>
              </a:spcAft>
              <a:buFont typeface="Calibri" panose="020F0502020204030204" pitchFamily="34" charset="0"/>
              <a:buChar char="•"/>
            </a:pPr>
            <a:endParaRPr lang="en-GB" sz="4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Obousměrná svislá šipka 3"/>
          <p:cNvSpPr/>
          <p:nvPr/>
        </p:nvSpPr>
        <p:spPr>
          <a:xfrm>
            <a:off x="5486903" y="3548807"/>
            <a:ext cx="207389" cy="5844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316" y="282804"/>
            <a:ext cx="10511672" cy="954627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>
                <a:solidFill>
                  <a:srgbClr val="CC3300"/>
                </a:solidFill>
              </a:rPr>
              <a:t>Main milestones and follow up</a:t>
            </a:r>
            <a:endParaRPr lang="en-GB" sz="4000" b="1" dirty="0">
              <a:solidFill>
                <a:srgbClr val="CC33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35133"/>
              </p:ext>
            </p:extLst>
          </p:nvPr>
        </p:nvGraphicFramePr>
        <p:xfrm>
          <a:off x="603318" y="1237430"/>
          <a:ext cx="11113194" cy="3712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249">
                  <a:extLst>
                    <a:ext uri="{9D8B030D-6E8A-4147-A177-3AD203B41FA5}">
                      <a16:colId xmlns:a16="http://schemas.microsoft.com/office/drawing/2014/main" val="4121288800"/>
                    </a:ext>
                  </a:extLst>
                </a:gridCol>
                <a:gridCol w="316968">
                  <a:extLst>
                    <a:ext uri="{9D8B030D-6E8A-4147-A177-3AD203B41FA5}">
                      <a16:colId xmlns:a16="http://schemas.microsoft.com/office/drawing/2014/main" val="3652463118"/>
                    </a:ext>
                  </a:extLst>
                </a:gridCol>
                <a:gridCol w="1391372">
                  <a:extLst>
                    <a:ext uri="{9D8B030D-6E8A-4147-A177-3AD203B41FA5}">
                      <a16:colId xmlns:a16="http://schemas.microsoft.com/office/drawing/2014/main" val="3320423577"/>
                    </a:ext>
                  </a:extLst>
                </a:gridCol>
                <a:gridCol w="595621">
                  <a:extLst>
                    <a:ext uri="{9D8B030D-6E8A-4147-A177-3AD203B41FA5}">
                      <a16:colId xmlns:a16="http://schemas.microsoft.com/office/drawing/2014/main" val="554711620"/>
                    </a:ext>
                  </a:extLst>
                </a:gridCol>
                <a:gridCol w="595621">
                  <a:extLst>
                    <a:ext uri="{9D8B030D-6E8A-4147-A177-3AD203B41FA5}">
                      <a16:colId xmlns:a16="http://schemas.microsoft.com/office/drawing/2014/main" val="1142040535"/>
                    </a:ext>
                  </a:extLst>
                </a:gridCol>
                <a:gridCol w="705217">
                  <a:extLst>
                    <a:ext uri="{9D8B030D-6E8A-4147-A177-3AD203B41FA5}">
                      <a16:colId xmlns:a16="http://schemas.microsoft.com/office/drawing/2014/main" val="3923856238"/>
                    </a:ext>
                  </a:extLst>
                </a:gridCol>
                <a:gridCol w="651609">
                  <a:extLst>
                    <a:ext uri="{9D8B030D-6E8A-4147-A177-3AD203B41FA5}">
                      <a16:colId xmlns:a16="http://schemas.microsoft.com/office/drawing/2014/main" val="3810113060"/>
                    </a:ext>
                  </a:extLst>
                </a:gridCol>
                <a:gridCol w="631358">
                  <a:extLst>
                    <a:ext uri="{9D8B030D-6E8A-4147-A177-3AD203B41FA5}">
                      <a16:colId xmlns:a16="http://schemas.microsoft.com/office/drawing/2014/main" val="2019062352"/>
                    </a:ext>
                  </a:extLst>
                </a:gridCol>
                <a:gridCol w="669477">
                  <a:extLst>
                    <a:ext uri="{9D8B030D-6E8A-4147-A177-3AD203B41FA5}">
                      <a16:colId xmlns:a16="http://schemas.microsoft.com/office/drawing/2014/main" val="406113761"/>
                    </a:ext>
                  </a:extLst>
                </a:gridCol>
                <a:gridCol w="651609">
                  <a:extLst>
                    <a:ext uri="{9D8B030D-6E8A-4147-A177-3AD203B41FA5}">
                      <a16:colId xmlns:a16="http://schemas.microsoft.com/office/drawing/2014/main" val="623267095"/>
                    </a:ext>
                  </a:extLst>
                </a:gridCol>
                <a:gridCol w="668286">
                  <a:extLst>
                    <a:ext uri="{9D8B030D-6E8A-4147-A177-3AD203B41FA5}">
                      <a16:colId xmlns:a16="http://schemas.microsoft.com/office/drawing/2014/main" val="2136664040"/>
                    </a:ext>
                  </a:extLst>
                </a:gridCol>
                <a:gridCol w="633740">
                  <a:extLst>
                    <a:ext uri="{9D8B030D-6E8A-4147-A177-3AD203B41FA5}">
                      <a16:colId xmlns:a16="http://schemas.microsoft.com/office/drawing/2014/main" val="2737560929"/>
                    </a:ext>
                  </a:extLst>
                </a:gridCol>
                <a:gridCol w="651609">
                  <a:extLst>
                    <a:ext uri="{9D8B030D-6E8A-4147-A177-3AD203B41FA5}">
                      <a16:colId xmlns:a16="http://schemas.microsoft.com/office/drawing/2014/main" val="680119053"/>
                    </a:ext>
                  </a:extLst>
                </a:gridCol>
                <a:gridCol w="563458">
                  <a:extLst>
                    <a:ext uri="{9D8B030D-6E8A-4147-A177-3AD203B41FA5}">
                      <a16:colId xmlns:a16="http://schemas.microsoft.com/office/drawing/2014/main" val="1919720478"/>
                    </a:ext>
                  </a:extLst>
                </a:gridCol>
              </a:tblGrid>
              <a:tr h="670902">
                <a:tc gridSpan="14">
                  <a:txBody>
                    <a:bodyPr/>
                    <a:lstStyle/>
                    <a:p>
                      <a:pPr marL="21590" indent="-21590" algn="just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effectLst/>
                        </a:rPr>
                        <a:t>TIMETABLE FOR EACH STAGE OF THE ACTION SHOWING MAIN DATES AND EXPECTED RESULTS FOR EACH STAGE</a:t>
                      </a:r>
                      <a:endParaRPr lang="cs-CZ" sz="1600" b="1" dirty="0">
                        <a:effectLst/>
                      </a:endParaRPr>
                    </a:p>
                    <a:p>
                      <a:pPr marL="21590" indent="-21590" algn="just"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7878"/>
                  </a:ext>
                </a:extLst>
              </a:tr>
              <a:tr h="290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	Semester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	Semester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85771"/>
                  </a:ext>
                </a:extLst>
              </a:tr>
              <a:tr h="29000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Month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2266530702"/>
                  </a:ext>
                </a:extLst>
              </a:tr>
              <a:tr h="49776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Preparation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Activity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3326511910"/>
                  </a:ext>
                </a:extLst>
              </a:tr>
              <a:tr h="32277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Implementation Activity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472069744"/>
                  </a:ext>
                </a:extLst>
              </a:tr>
              <a:tr h="49776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Preparation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Activity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3085587527"/>
                  </a:ext>
                </a:extLst>
              </a:tr>
              <a:tr h="32277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Implementation Activity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110779657"/>
                  </a:ext>
                </a:extLst>
              </a:tr>
              <a:tr h="49776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Preparation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Activity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37458463"/>
                  </a:ext>
                </a:extLst>
              </a:tr>
              <a:tr h="32277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Implementation Activity 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36079759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87680" y="5096256"/>
            <a:ext cx="1089964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Activity 1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Identification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commercially available VR/AR systems that are potentially applicable in the </a:t>
            </a:r>
            <a:r>
              <a:rPr lang="en-GB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current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civil protection conditions of the Czech Republic, and their evaluation.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Activity 2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Assessment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practical applicability of the identified VR/AR systems.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Activity 3: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Drafting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final implementation outputs based on the findings from previous activities.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514</Words>
  <Application>Microsoft Office PowerPoint</Application>
  <PresentationFormat>Widescreen</PresentationFormat>
  <Paragraphs>141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Kick Off Meeting for the Action:  “Single Country Grants for Disaster Risk Management (Track 1)” 13th  November 2020</vt:lpstr>
      <vt:lpstr>Basic project data: total eligible cost,                                  EC co-financing, and duration</vt:lpstr>
      <vt:lpstr>Short description, background information and reasons why the project is necessary</vt:lpstr>
      <vt:lpstr>Expected outputs – how the outputs will help achieve the objectives of the project</vt:lpstr>
      <vt:lpstr>Main milestones and follow up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PREVENTION EXPERTS’ MEETING  23rd  September, Brussels</dc:title>
  <dc:creator>collisova</dc:creator>
  <cp:lastModifiedBy>HOANG Tran (ECHO-EXT)</cp:lastModifiedBy>
  <cp:revision>65</cp:revision>
  <cp:lastPrinted>2020-11-11T09:15:23Z</cp:lastPrinted>
  <dcterms:created xsi:type="dcterms:W3CDTF">2019-09-18T11:55:20Z</dcterms:created>
  <dcterms:modified xsi:type="dcterms:W3CDTF">2020-11-19T17:10:27Z</dcterms:modified>
</cp:coreProperties>
</file>