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1"/>
  </p:sldMasterIdLst>
  <p:notesMasterIdLst>
    <p:notesMasterId r:id="rId13"/>
  </p:notesMasterIdLst>
  <p:sldIdLst>
    <p:sldId id="453" r:id="rId2"/>
    <p:sldId id="467" r:id="rId3"/>
    <p:sldId id="482" r:id="rId4"/>
    <p:sldId id="480" r:id="rId5"/>
    <p:sldId id="492" r:id="rId6"/>
    <p:sldId id="490" r:id="rId7"/>
    <p:sldId id="489" r:id="rId8"/>
    <p:sldId id="488" r:id="rId9"/>
    <p:sldId id="477" r:id="rId10"/>
    <p:sldId id="494" r:id="rId11"/>
    <p:sldId id="491" r:id="rId12"/>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25501E"/>
    <a:srgbClr val="FF0000"/>
    <a:srgbClr val="99FF66"/>
    <a:srgbClr val="00CC00"/>
    <a:srgbClr val="FFCCCC"/>
    <a:srgbClr val="FFFF66"/>
    <a:srgbClr val="CCFF99"/>
    <a:srgbClr val="36218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0" autoAdjust="0"/>
    <p:restoredTop sz="94660"/>
  </p:normalViewPr>
  <p:slideViewPr>
    <p:cSldViewPr>
      <p:cViewPr varScale="1">
        <p:scale>
          <a:sx n="73" d="100"/>
          <a:sy n="73" d="100"/>
        </p:scale>
        <p:origin x="-128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ea typeface="ＭＳ Ｐゴシック" pitchFamily="-106" charset="-128"/>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pitchFamily="-106" charset="-128"/>
                <a:cs typeface="+mn-cs"/>
              </a:defRPr>
            </a:lvl1pPr>
          </a:lstStyle>
          <a:p>
            <a:pPr>
              <a:defRPr/>
            </a:pPr>
            <a:fld id="{99BB5462-9013-48BF-A7E3-B55F8BA49323}" type="datetime1">
              <a:rPr lang="it-IT"/>
              <a:pPr>
                <a:defRPr/>
              </a:pPr>
              <a:t>13/01/2017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it-IT"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Fare clic per modificare gli stili del testo dello schema</a:t>
            </a:r>
          </a:p>
          <a:p>
            <a:pPr lvl="1"/>
            <a:r>
              <a:rPr lang="en-US" noProof="0" smtClean="0"/>
              <a:t>Secondo livello</a:t>
            </a:r>
          </a:p>
          <a:p>
            <a:pPr lvl="2"/>
            <a:r>
              <a:rPr lang="en-US" noProof="0" smtClean="0"/>
              <a:t>Terzo livello</a:t>
            </a:r>
          </a:p>
          <a:p>
            <a:pPr lvl="3"/>
            <a:r>
              <a:rPr lang="en-US" noProof="0" smtClean="0"/>
              <a:t>Quarto livello</a:t>
            </a:r>
          </a:p>
          <a:p>
            <a:pPr lvl="4"/>
            <a:r>
              <a:rPr lang="en-US" noProof="0" smtClean="0"/>
              <a:t>Quinto livello</a:t>
            </a:r>
            <a:endParaRPr lang="it-IT" noProof="0" smtClean="0"/>
          </a:p>
        </p:txBody>
      </p:sp>
      <p:sp>
        <p:nvSpPr>
          <p:cNvPr id="6" name="Segnaposto piè di pagina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ea typeface="ＭＳ Ｐゴシック" pitchFamily="-106" charset="-128"/>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pitchFamily="-106" charset="-128"/>
                <a:cs typeface="+mn-cs"/>
              </a:defRPr>
            </a:lvl1pPr>
          </a:lstStyle>
          <a:p>
            <a:pPr>
              <a:defRPr/>
            </a:pPr>
            <a:fld id="{B8AEAC31-6F20-4100-8EBC-BD271BE608DB}"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egnaposto immagine diapositiva 1"/>
          <p:cNvSpPr>
            <a:spLocks noGrp="1" noRot="1" noChangeAspect="1"/>
          </p:cNvSpPr>
          <p:nvPr>
            <p:ph type="sldImg"/>
          </p:nvPr>
        </p:nvSpPr>
        <p:spPr bwMode="auto">
          <a:noFill/>
          <a:ln>
            <a:solidFill>
              <a:srgbClr val="000000"/>
            </a:solidFill>
            <a:miter lim="800000"/>
            <a:headEnd/>
            <a:tailEnd/>
          </a:ln>
        </p:spPr>
      </p:sp>
      <p:sp>
        <p:nvSpPr>
          <p:cNvPr id="16386" name="Segnaposto note 2"/>
          <p:cNvSpPr>
            <a:spLocks noGrp="1"/>
          </p:cNvSpPr>
          <p:nvPr>
            <p:ph type="body" idx="1"/>
          </p:nvPr>
        </p:nvSpPr>
        <p:spPr bwMode="auto">
          <a:noFill/>
        </p:spPr>
        <p:txBody>
          <a:bodyPr/>
          <a:lstStyle/>
          <a:p>
            <a:endParaRPr lang="it-IT" smtClean="0">
              <a:ea typeface="ＭＳ Ｐゴシック" pitchFamily="34" charset="-128"/>
            </a:endParaRPr>
          </a:p>
        </p:txBody>
      </p:sp>
      <p:sp>
        <p:nvSpPr>
          <p:cNvPr id="16387" name="Segnaposto numero diapositiva 3"/>
          <p:cNvSpPr>
            <a:spLocks noGrp="1"/>
          </p:cNvSpPr>
          <p:nvPr>
            <p:ph type="sldNum" sz="quarter" idx="5"/>
          </p:nvPr>
        </p:nvSpPr>
        <p:spPr bwMode="auto">
          <a:noFill/>
          <a:ln>
            <a:miter lim="800000"/>
            <a:headEnd/>
            <a:tailEnd/>
          </a:ln>
        </p:spPr>
        <p:txBody>
          <a:bodyPr/>
          <a:lstStyle/>
          <a:p>
            <a:fld id="{C6BDE5F4-34AB-46BA-993D-1E9E9E491BBD}" type="slidenum">
              <a:rPr lang="it-IT" smtClean="0">
                <a:ea typeface="ＭＳ Ｐゴシック" pitchFamily="34" charset="-128"/>
              </a:rPr>
              <a:pPr/>
              <a:t>1</a:t>
            </a:fld>
            <a:endParaRPr lang="it-IT"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a:lstStyle/>
          <a:p>
            <a:endParaRPr lang="en-GB" smtClean="0">
              <a:latin typeface="Times New Roman" pitchFamily="18" charset="0"/>
              <a:ea typeface="ＭＳ Ｐゴシック" pitchFamily="34" charset="-128"/>
            </a:endParaRPr>
          </a:p>
        </p:txBody>
      </p:sp>
      <p:sp>
        <p:nvSpPr>
          <p:cNvPr id="24579" name="Slide Number Placeholder 3"/>
          <p:cNvSpPr>
            <a:spLocks noGrp="1"/>
          </p:cNvSpPr>
          <p:nvPr>
            <p:ph type="sldNum" sz="quarter" idx="5"/>
          </p:nvPr>
        </p:nvSpPr>
        <p:spPr bwMode="auto">
          <a:noFill/>
          <a:ln>
            <a:miter lim="800000"/>
            <a:headEnd/>
            <a:tailEnd/>
          </a:ln>
        </p:spPr>
        <p:txBody>
          <a:bodyPr/>
          <a:lstStyle/>
          <a:p>
            <a:pPr defTabSz="954088">
              <a:tabLst>
                <a:tab pos="457200" algn="l"/>
                <a:tab pos="914400" algn="l"/>
                <a:tab pos="1371600" algn="l"/>
                <a:tab pos="1828800" algn="l"/>
                <a:tab pos="2286000" algn="l"/>
                <a:tab pos="2743200" algn="l"/>
              </a:tabLst>
            </a:pPr>
            <a:fld id="{C84FB452-8791-4F41-930B-E1099EA78C8B}" type="slidenum">
              <a:rPr lang="en-GB" sz="1300" smtClean="0">
                <a:ea typeface="ＭＳ Ｐゴシック" pitchFamily="34" charset="-128"/>
              </a:rPr>
              <a:pPr defTabSz="954088">
                <a:tabLst>
                  <a:tab pos="457200" algn="l"/>
                  <a:tab pos="914400" algn="l"/>
                  <a:tab pos="1371600" algn="l"/>
                  <a:tab pos="1828800" algn="l"/>
                  <a:tab pos="2286000" algn="l"/>
                  <a:tab pos="2743200" algn="l"/>
                </a:tabLst>
              </a:pPr>
              <a:t>8</a:t>
            </a:fld>
            <a:endParaRPr lang="en-GB" sz="1300"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a:lstStyle/>
          <a:p>
            <a:endParaRPr lang="en-GB" smtClean="0">
              <a:latin typeface="Times New Roman" pitchFamily="18" charset="0"/>
              <a:ea typeface="ＭＳ Ｐゴシック" pitchFamily="34" charset="-128"/>
            </a:endParaRPr>
          </a:p>
        </p:txBody>
      </p:sp>
      <p:sp>
        <p:nvSpPr>
          <p:cNvPr id="27651" name="Slide Number Placeholder 3"/>
          <p:cNvSpPr>
            <a:spLocks noGrp="1"/>
          </p:cNvSpPr>
          <p:nvPr>
            <p:ph type="sldNum" sz="quarter" idx="5"/>
          </p:nvPr>
        </p:nvSpPr>
        <p:spPr bwMode="auto">
          <a:noFill/>
          <a:ln>
            <a:miter lim="800000"/>
            <a:headEnd/>
            <a:tailEnd/>
          </a:ln>
        </p:spPr>
        <p:txBody>
          <a:bodyPr/>
          <a:lstStyle/>
          <a:p>
            <a:pPr defTabSz="954088">
              <a:tabLst>
                <a:tab pos="457200" algn="l"/>
                <a:tab pos="914400" algn="l"/>
                <a:tab pos="1371600" algn="l"/>
                <a:tab pos="1828800" algn="l"/>
                <a:tab pos="2286000" algn="l"/>
                <a:tab pos="2743200" algn="l"/>
              </a:tabLst>
            </a:pPr>
            <a:fld id="{FEE36BF3-3C86-4303-A104-847C40C4D9B3}" type="slidenum">
              <a:rPr lang="en-GB" sz="1300" smtClean="0">
                <a:ea typeface="ＭＳ Ｐゴシック" pitchFamily="34" charset="-128"/>
              </a:rPr>
              <a:pPr defTabSz="954088">
                <a:tabLst>
                  <a:tab pos="457200" algn="l"/>
                  <a:tab pos="914400" algn="l"/>
                  <a:tab pos="1371600" algn="l"/>
                  <a:tab pos="1828800" algn="l"/>
                  <a:tab pos="2286000" algn="l"/>
                  <a:tab pos="2743200" algn="l"/>
                </a:tabLst>
              </a:pPr>
              <a:t>10</a:t>
            </a:fld>
            <a:endParaRPr lang="en-GB" sz="1300"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en-US" smtClean="0"/>
              <a:t>Fare clic per modificare stile</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Fare clic per modificare lo stile del sottotitolo dello schema</a:t>
            </a:r>
            <a:endParaRPr lang="en-US"/>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ACFAC8E-EF94-4EA6-A00D-0CF00D40E4D9}"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en-US"/>
          </a:p>
        </p:txBody>
      </p:sp>
      <p:sp>
        <p:nvSpPr>
          <p:cNvPr id="3" name="Segnaposto testo verticale 2"/>
          <p:cNvSpPr>
            <a:spLocks noGrp="1"/>
          </p:cNvSpPr>
          <p:nvPr>
            <p:ph type="body" orient="vert" idx="1"/>
          </p:nvPr>
        </p:nvSpPr>
        <p:spPr/>
        <p:txBody>
          <a:bodyPr vert="eaVert"/>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en-US"/>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17545CE-E02B-4750-A20C-1DA41A8B161D}"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en-US" smtClean="0"/>
              <a:t>Fare clic per modificare stile</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en-US"/>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F2C058D-BBFB-42F9-98BD-C97B5B73F940}"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itle 4"/>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en-US"/>
          </a:p>
        </p:txBody>
      </p:sp>
      <p:sp>
        <p:nvSpPr>
          <p:cNvPr id="3" name="Segnaposto contenuto 2"/>
          <p:cNvSpPr>
            <a:spLocks noGrp="1"/>
          </p:cNvSpPr>
          <p:nvPr>
            <p:ph idx="1"/>
          </p:nvPr>
        </p:nvSpPr>
        <p:spPr/>
        <p:txBody>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en-US"/>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FE3CDE6-C5C9-4528-9F7B-8AA579AE4974}"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en-US" smtClean="0"/>
              <a:t>Fare clic per modificare stile</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Fare clic per modificare gli stili del testo dello schema</a:t>
            </a:r>
          </a:p>
        </p:txBody>
      </p:sp>
      <p:sp>
        <p:nvSpPr>
          <p:cNvPr id="4" name="Segnaposto data 3"/>
          <p:cNvSpPr>
            <a:spLocks noGrp="1"/>
          </p:cNvSpPr>
          <p:nvPr>
            <p:ph type="dt" sz="half" idx="10"/>
          </p:nvPr>
        </p:nvSpPr>
        <p:spPr/>
        <p:txBody>
          <a:bodyPr/>
          <a:lstStyle>
            <a:lvl1pP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4CE5A34-CFCA-441D-ADC4-2BDFAB08B2D7}"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en-US"/>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4AF5D8C-AA63-46BC-B9FF-302ACA5C1F9C}"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en-US" smtClean="0"/>
              <a:t>Fare clic per modificare stile</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en-US"/>
          </a:p>
        </p:txBody>
      </p:sp>
      <p:sp>
        <p:nvSpPr>
          <p:cNvPr id="7" name="Segnaposto data 3"/>
          <p:cNvSpPr>
            <a:spLocks noGrp="1"/>
          </p:cNvSpPr>
          <p:nvPr>
            <p:ph type="dt" sz="half" idx="10"/>
          </p:nvPr>
        </p:nvSpPr>
        <p:spPr/>
        <p:txBody>
          <a:bodyPr/>
          <a:lstStyle>
            <a:lvl1pPr>
              <a:defRPr/>
            </a:lvl1pPr>
          </a:lstStyle>
          <a:p>
            <a:pPr>
              <a:defRPr/>
            </a:pPr>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A1406A12-CC83-471A-BF97-631ABD08FC1E}"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smtClean="0"/>
              <a:t>Fare clic per modificare stile</a:t>
            </a:r>
            <a:endParaRPr lang="en-US"/>
          </a:p>
        </p:txBody>
      </p:sp>
      <p:sp>
        <p:nvSpPr>
          <p:cNvPr id="3" name="Segnaposto data 3"/>
          <p:cNvSpPr>
            <a:spLocks noGrp="1"/>
          </p:cNvSpPr>
          <p:nvPr>
            <p:ph type="dt" sz="half" idx="10"/>
          </p:nvPr>
        </p:nvSpPr>
        <p:spPr/>
        <p:txBody>
          <a:bodyPr/>
          <a:lstStyle>
            <a:lvl1pPr>
              <a:defRPr/>
            </a:lvl1pPr>
          </a:lstStyle>
          <a:p>
            <a:pPr>
              <a:defRPr/>
            </a:pPr>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4B71E3AD-CCE3-4A3D-995A-D8997998444F}"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87E78EE7-49CB-4C2E-9D63-D035229F59E6}"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en-US" smtClean="0"/>
              <a:t>Fare clic per modificare stile</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A3F18ED8-3CB8-4A97-B797-AAD5EFC148FF}"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en-US" smtClean="0"/>
              <a:t>Fare clic per modificare stile</a:t>
            </a:r>
            <a:endParaRPr lang="en-US"/>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Fare clic per modificare gli stili del testo dello schema</a:t>
            </a:r>
          </a:p>
        </p:txBody>
      </p:sp>
      <p:sp>
        <p:nvSpPr>
          <p:cNvPr id="5" name="Segnaposto data 3"/>
          <p:cNvSpPr>
            <a:spLocks noGrp="1"/>
          </p:cNvSpPr>
          <p:nvPr>
            <p:ph type="dt" sz="half" idx="10"/>
          </p:nvPr>
        </p:nvSpPr>
        <p:spPr/>
        <p:txBody>
          <a:bodyPr/>
          <a:lstStyle>
            <a:lvl1pPr>
              <a:defRPr/>
            </a:lvl1pPr>
          </a:lstStyle>
          <a:p>
            <a:pPr>
              <a:defRPr/>
            </a:pPr>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86224DFC-3D4A-4E9B-9248-0A88FF9423F2}"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Fare clic per modificare stile</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ＭＳ Ｐゴシック" pitchFamily="-106" charset="-128"/>
                <a:cs typeface="+mn-cs"/>
              </a:defRPr>
            </a:lvl1pPr>
          </a:lstStyle>
          <a:p>
            <a:pPr>
              <a:defRPr/>
            </a:pPr>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pitchFamily="-106" charset="-128"/>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ea typeface="ＭＳ Ｐゴシック" pitchFamily="-106" charset="-128"/>
                <a:cs typeface="+mn-cs"/>
              </a:defRPr>
            </a:lvl1pPr>
          </a:lstStyle>
          <a:p>
            <a:pPr>
              <a:defRPr/>
            </a:pPr>
            <a:fld id="{C65D4CB6-0C5D-4575-932A-951808F9C7B1}"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07" r:id="rId1"/>
    <p:sldLayoutId id="2147483706" r:id="rId2"/>
    <p:sldLayoutId id="2147483705" r:id="rId3"/>
    <p:sldLayoutId id="2147483704" r:id="rId4"/>
    <p:sldLayoutId id="2147483703" r:id="rId5"/>
    <p:sldLayoutId id="2147483702" r:id="rId6"/>
    <p:sldLayoutId id="2147483701" r:id="rId7"/>
    <p:sldLayoutId id="2147483700" r:id="rId8"/>
    <p:sldLayoutId id="2147483699" r:id="rId9"/>
    <p:sldLayoutId id="2147483698" r:id="rId10"/>
    <p:sldLayoutId id="2147483697" r:id="rId11"/>
    <p:sldLayoutId id="2147483708" r:id="rId12"/>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361" name="Immagine 4" descr="sitelogo.gif"/>
          <p:cNvPicPr>
            <a:picLocks noChangeAspect="1"/>
          </p:cNvPicPr>
          <p:nvPr/>
        </p:nvPicPr>
        <p:blipFill>
          <a:blip r:embed="rId3"/>
          <a:srcRect/>
          <a:stretch>
            <a:fillRect/>
          </a:stretch>
        </p:blipFill>
        <p:spPr bwMode="auto">
          <a:xfrm>
            <a:off x="107950" y="5589588"/>
            <a:ext cx="2016125" cy="1041400"/>
          </a:xfrm>
          <a:prstGeom prst="rect">
            <a:avLst/>
          </a:prstGeom>
          <a:noFill/>
          <a:ln w="9525">
            <a:noFill/>
            <a:miter lim="800000"/>
            <a:headEnd/>
            <a:tailEnd/>
          </a:ln>
        </p:spPr>
      </p:pic>
      <p:pic>
        <p:nvPicPr>
          <p:cNvPr id="15362" name="Immagine 9" descr="Logo Eucentre completo ita.jpg"/>
          <p:cNvPicPr>
            <a:picLocks noChangeAspect="1"/>
          </p:cNvPicPr>
          <p:nvPr/>
        </p:nvPicPr>
        <p:blipFill>
          <a:blip r:embed="rId4"/>
          <a:srcRect/>
          <a:stretch>
            <a:fillRect/>
          </a:stretch>
        </p:blipFill>
        <p:spPr bwMode="auto">
          <a:xfrm>
            <a:off x="0" y="333375"/>
            <a:ext cx="3851275" cy="447675"/>
          </a:xfrm>
          <a:prstGeom prst="rect">
            <a:avLst/>
          </a:prstGeom>
          <a:noFill/>
          <a:ln w="9525">
            <a:noFill/>
            <a:miter lim="800000"/>
            <a:headEnd/>
            <a:tailEnd/>
          </a:ln>
        </p:spPr>
      </p:pic>
      <p:sp>
        <p:nvSpPr>
          <p:cNvPr id="6" name="Titolo 5"/>
          <p:cNvSpPr>
            <a:spLocks noGrp="1"/>
          </p:cNvSpPr>
          <p:nvPr>
            <p:ph type="ctrTitle"/>
          </p:nvPr>
        </p:nvSpPr>
        <p:spPr>
          <a:xfrm>
            <a:off x="0" y="1412776"/>
            <a:ext cx="9144000" cy="4032448"/>
          </a:xfrm>
          <a:solidFill>
            <a:srgbClr val="25501E"/>
          </a:solidFill>
          <a:ln/>
        </p:spPr>
        <p:style>
          <a:lnRef idx="0">
            <a:schemeClr val="accent3"/>
          </a:lnRef>
          <a:fillRef idx="3">
            <a:schemeClr val="accent3"/>
          </a:fillRef>
          <a:effectRef idx="3">
            <a:schemeClr val="accent3"/>
          </a:effectRef>
          <a:fontRef idx="minor">
            <a:schemeClr val="lt1"/>
          </a:fontRef>
        </p:style>
        <p:txBody>
          <a:bodyPr rtlCol="0">
            <a:normAutofit fontScale="90000"/>
          </a:bodyPr>
          <a:lstStyle/>
          <a:p>
            <a:pPr fontAlgn="auto">
              <a:spcAft>
                <a:spcPts val="0"/>
              </a:spcAft>
              <a:defRPr/>
            </a:pPr>
            <a:r>
              <a:rPr lang="en-US" sz="2200" b="1" dirty="0" smtClean="0">
                <a:solidFill>
                  <a:schemeClr val="bg1"/>
                </a:solidFill>
                <a:ea typeface="ＭＳ Ｐゴシック" pitchFamily="-106" charset="-128"/>
                <a:cs typeface="Times New Roman" pitchFamily="-106" charset="0"/>
              </a:rPr>
              <a:t>Green Infrastructures for disaster risk reduction protection: evidence, policy instruments and marketability</a:t>
            </a:r>
            <a:r>
              <a:rPr lang="en-US" sz="2200" b="1" dirty="0">
                <a:solidFill>
                  <a:schemeClr val="bg1"/>
                </a:solidFill>
                <a:ea typeface="ＭＳ Ｐゴシック" pitchFamily="-106" charset="-128"/>
                <a:cs typeface="Times New Roman" pitchFamily="-106" charset="0"/>
              </a:rPr>
              <a:t/>
            </a:r>
            <a:br>
              <a:rPr lang="en-US" sz="2200" b="1" dirty="0">
                <a:solidFill>
                  <a:schemeClr val="bg1"/>
                </a:solidFill>
                <a:ea typeface="ＭＳ Ｐゴシック" pitchFamily="-106" charset="-128"/>
                <a:cs typeface="Times New Roman" pitchFamily="-106" charset="0"/>
              </a:rPr>
            </a:br>
            <a:r>
              <a:rPr lang="en-US" sz="2200" b="1" dirty="0">
                <a:solidFill>
                  <a:schemeClr val="bg1"/>
                </a:solidFill>
                <a:ea typeface="ＭＳ Ｐゴシック" pitchFamily="-106" charset="-128"/>
                <a:cs typeface="Times New Roman" pitchFamily="-106" charset="0"/>
              </a:rPr>
              <a:t/>
            </a:r>
            <a:br>
              <a:rPr lang="en-US" sz="2200" b="1" dirty="0">
                <a:solidFill>
                  <a:schemeClr val="bg1"/>
                </a:solidFill>
                <a:ea typeface="ＭＳ Ｐゴシック" pitchFamily="-106" charset="-128"/>
                <a:cs typeface="Times New Roman" pitchFamily="-106" charset="0"/>
              </a:rPr>
            </a:br>
            <a:r>
              <a:rPr lang="en-US" sz="3100" b="1" dirty="0" smtClean="0">
                <a:solidFill>
                  <a:schemeClr val="bg1"/>
                </a:solidFill>
                <a:ea typeface="ＭＳ Ｐゴシック" pitchFamily="-106" charset="-128"/>
                <a:cs typeface="Times New Roman" pitchFamily="-106" charset="0"/>
              </a:rPr>
              <a:t>GREEN</a:t>
            </a:r>
            <a:br>
              <a:rPr lang="en-US" sz="3100" b="1" dirty="0" smtClean="0">
                <a:solidFill>
                  <a:schemeClr val="bg1"/>
                </a:solidFill>
                <a:ea typeface="ＭＳ Ｐゴシック" pitchFamily="-106" charset="-128"/>
                <a:cs typeface="Times New Roman" pitchFamily="-106" charset="0"/>
              </a:rPr>
            </a:br>
            <a:r>
              <a:rPr lang="en-US" sz="2200" b="1" dirty="0">
                <a:solidFill>
                  <a:schemeClr val="bg1"/>
                </a:solidFill>
                <a:ea typeface="ＭＳ Ｐゴシック" pitchFamily="-106" charset="-128"/>
                <a:cs typeface="Times New Roman" pitchFamily="-106" charset="0"/>
              </a:rPr>
              <a:t/>
            </a:r>
            <a:br>
              <a:rPr lang="en-US" sz="2200" b="1" dirty="0">
                <a:solidFill>
                  <a:schemeClr val="bg1"/>
                </a:solidFill>
                <a:ea typeface="ＭＳ Ｐゴシック" pitchFamily="-106" charset="-128"/>
                <a:cs typeface="Times New Roman" pitchFamily="-106" charset="0"/>
              </a:rPr>
            </a:br>
            <a:r>
              <a:rPr lang="en-US" sz="2200" b="1" dirty="0" smtClean="0"/>
              <a:t>PREVENTION </a:t>
            </a:r>
            <a:r>
              <a:rPr lang="en-US" sz="2200" b="1" dirty="0"/>
              <a:t>AND PREPAREDNESS </a:t>
            </a:r>
            <a:r>
              <a:rPr lang="en-US" sz="2200" b="1" dirty="0" smtClean="0"/>
              <a:t>PROJECTS IN </a:t>
            </a:r>
            <a:r>
              <a:rPr lang="en-US" sz="2200" b="1" dirty="0"/>
              <a:t>CIVIL PROTECTION AND MARINE POLLUTION</a:t>
            </a:r>
            <a:r>
              <a:rPr lang="en-US" sz="2200" b="1" dirty="0">
                <a:solidFill>
                  <a:schemeClr val="bg1"/>
                </a:solidFill>
                <a:ea typeface="ＭＳ Ｐゴシック" pitchFamily="-106" charset="-128"/>
                <a:cs typeface="Times New Roman" pitchFamily="-106" charset="0"/>
              </a:rPr>
              <a:t/>
            </a:r>
            <a:br>
              <a:rPr lang="en-US" sz="2200" b="1" dirty="0">
                <a:solidFill>
                  <a:schemeClr val="bg1"/>
                </a:solidFill>
                <a:ea typeface="ＭＳ Ｐゴシック" pitchFamily="-106" charset="-128"/>
                <a:cs typeface="Times New Roman" pitchFamily="-106" charset="0"/>
              </a:rPr>
            </a:br>
            <a:r>
              <a:rPr lang="en-US" sz="2200" b="1" dirty="0">
                <a:solidFill>
                  <a:schemeClr val="bg1"/>
                </a:solidFill>
                <a:ea typeface="ＭＳ Ｐゴシック" pitchFamily="-106" charset="-128"/>
                <a:cs typeface="Times New Roman" pitchFamily="-106" charset="0"/>
              </a:rPr>
              <a:t/>
            </a:r>
            <a:br>
              <a:rPr lang="en-US" sz="2200" b="1" dirty="0">
                <a:solidFill>
                  <a:schemeClr val="bg1"/>
                </a:solidFill>
                <a:ea typeface="ＭＳ Ｐゴシック" pitchFamily="-106" charset="-128"/>
                <a:cs typeface="Times New Roman" pitchFamily="-106" charset="0"/>
              </a:rPr>
            </a:br>
            <a:r>
              <a:rPr lang="en-US" sz="2200" b="1" dirty="0" smtClean="0">
                <a:solidFill>
                  <a:schemeClr val="bg1"/>
                </a:solidFill>
                <a:ea typeface="ＭＳ Ｐゴシック" pitchFamily="-106" charset="-128"/>
                <a:cs typeface="Times New Roman" pitchFamily="-106" charset="0"/>
              </a:rPr>
              <a:t/>
            </a:r>
            <a:br>
              <a:rPr lang="en-US" sz="2200" b="1" dirty="0" smtClean="0">
                <a:solidFill>
                  <a:schemeClr val="bg1"/>
                </a:solidFill>
                <a:ea typeface="ＭＳ Ｐゴシック" pitchFamily="-106" charset="-128"/>
                <a:cs typeface="Times New Roman" pitchFamily="-106" charset="0"/>
              </a:rPr>
            </a:br>
            <a:r>
              <a:rPr lang="en-US" sz="2200" b="1" dirty="0" smtClean="0">
                <a:solidFill>
                  <a:schemeClr val="bg1"/>
                </a:solidFill>
                <a:ea typeface="ＭＳ Ｐゴシック" pitchFamily="-106" charset="-128"/>
                <a:cs typeface="Times New Roman" pitchFamily="-106" charset="0"/>
              </a:rPr>
              <a:t>KICK </a:t>
            </a:r>
            <a:r>
              <a:rPr lang="en-US" sz="2200" b="1" dirty="0">
                <a:solidFill>
                  <a:schemeClr val="bg1"/>
                </a:solidFill>
                <a:ea typeface="ＭＳ Ｐゴシック" pitchFamily="-106" charset="-128"/>
                <a:cs typeface="Times New Roman" pitchFamily="-106" charset="0"/>
              </a:rPr>
              <a:t>OFF MEETING BRUXELLES 18-01-2017</a:t>
            </a:r>
            <a:br>
              <a:rPr lang="en-US" sz="2200" b="1" dirty="0">
                <a:solidFill>
                  <a:schemeClr val="bg1"/>
                </a:solidFill>
                <a:ea typeface="ＭＳ Ｐゴシック" pitchFamily="-106" charset="-128"/>
                <a:cs typeface="Times New Roman" pitchFamily="-106" charset="0"/>
              </a:rPr>
            </a:br>
            <a:r>
              <a:rPr lang="en-US" sz="2200" b="1" dirty="0">
                <a:solidFill>
                  <a:schemeClr val="bg1"/>
                </a:solidFill>
                <a:ea typeface="ＭＳ Ｐゴシック" pitchFamily="-106" charset="-128"/>
                <a:cs typeface="Times New Roman" pitchFamily="-106" charset="0"/>
              </a:rPr>
              <a:t/>
            </a:r>
            <a:br>
              <a:rPr lang="en-US" sz="2200" b="1" dirty="0">
                <a:solidFill>
                  <a:schemeClr val="bg1"/>
                </a:solidFill>
                <a:ea typeface="ＭＳ Ｐゴシック" pitchFamily="-106" charset="-128"/>
                <a:cs typeface="Times New Roman" pitchFamily="-106" charset="0"/>
              </a:rPr>
            </a:br>
            <a:endParaRPr lang="en-US" sz="2200" b="1" dirty="0">
              <a:solidFill>
                <a:schemeClr val="bg1"/>
              </a:solidFill>
            </a:endParaRPr>
          </a:p>
        </p:txBody>
      </p:sp>
      <p:pic>
        <p:nvPicPr>
          <p:cNvPr id="15366" name="Immagine 1" descr="FEEM LOGO.gif"/>
          <p:cNvPicPr>
            <a:picLocks noChangeAspect="1"/>
          </p:cNvPicPr>
          <p:nvPr/>
        </p:nvPicPr>
        <p:blipFill>
          <a:blip r:embed="rId5"/>
          <a:srcRect/>
          <a:stretch>
            <a:fillRect/>
          </a:stretch>
        </p:blipFill>
        <p:spPr bwMode="auto">
          <a:xfrm>
            <a:off x="5934075" y="15875"/>
            <a:ext cx="3175000" cy="1041400"/>
          </a:xfrm>
          <a:prstGeom prst="rect">
            <a:avLst/>
          </a:prstGeom>
          <a:noFill/>
          <a:ln w="9525">
            <a:noFill/>
            <a:miter lim="800000"/>
            <a:headEnd/>
            <a:tailEnd/>
          </a:ln>
        </p:spPr>
      </p:pic>
      <p:pic>
        <p:nvPicPr>
          <p:cNvPr id="15367" name="Immagine 2" descr="auth logo.jpeg"/>
          <p:cNvPicPr>
            <a:picLocks noChangeAspect="1"/>
          </p:cNvPicPr>
          <p:nvPr/>
        </p:nvPicPr>
        <p:blipFill>
          <a:blip r:embed="rId6"/>
          <a:srcRect/>
          <a:stretch>
            <a:fillRect/>
          </a:stretch>
        </p:blipFill>
        <p:spPr bwMode="auto">
          <a:xfrm>
            <a:off x="6875463" y="5516563"/>
            <a:ext cx="2000250" cy="122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p:cNvSpPr txBox="1"/>
          <p:nvPr/>
        </p:nvSpPr>
        <p:spPr>
          <a:xfrm>
            <a:off x="179388" y="4508500"/>
            <a:ext cx="3600450" cy="1293813"/>
          </a:xfrm>
          <a:prstGeom prst="rect">
            <a:avLst/>
          </a:prstGeom>
          <a:noFill/>
          <a:ln>
            <a:solidFill>
              <a:srgbClr val="FFFFFF"/>
            </a:solidFill>
          </a:ln>
        </p:spPr>
        <p:txBody>
          <a:bodyPr>
            <a:spAutoFit/>
          </a:bodyPr>
          <a:lstStyle/>
          <a:p>
            <a:pPr algn="just">
              <a:lnSpc>
                <a:spcPct val="110000"/>
              </a:lnSpc>
              <a:defRPr/>
            </a:pPr>
            <a:r>
              <a:rPr lang="en-US" sz="1200" b="1" dirty="0">
                <a:solidFill>
                  <a:srgbClr val="000000"/>
                </a:solidFill>
                <a:latin typeface="Arial"/>
                <a:ea typeface="ＭＳ Ｐゴシック" pitchFamily="-106" charset="-128"/>
                <a:cs typeface="Arial"/>
              </a:rPr>
              <a:t>Impact assessment  vulnerability  and resilience </a:t>
            </a:r>
            <a:endParaRPr lang="en-US" sz="1200" b="1" dirty="0">
              <a:solidFill>
                <a:srgbClr val="000000"/>
              </a:solidFill>
              <a:latin typeface="Arial"/>
              <a:ea typeface="ＭＳ Ｐゴシック" pitchFamily="-106" charset="-128"/>
              <a:cs typeface="Arial"/>
            </a:endParaRPr>
          </a:p>
          <a:p>
            <a:pPr marL="171450" indent="-171450" algn="just">
              <a:lnSpc>
                <a:spcPct val="110000"/>
              </a:lnSpc>
              <a:buFont typeface="Arial"/>
              <a:buChar char="•"/>
              <a:defRPr/>
            </a:pPr>
            <a:r>
              <a:rPr lang="en-US" sz="1200" dirty="0">
                <a:solidFill>
                  <a:srgbClr val="000000"/>
                </a:solidFill>
                <a:latin typeface="Arial"/>
                <a:ea typeface="Droid Sans Fallback" charset="0"/>
                <a:cs typeface="Arial"/>
              </a:rPr>
              <a:t>Assessing  </a:t>
            </a:r>
            <a:r>
              <a:rPr lang="en-US" sz="1200" dirty="0">
                <a:solidFill>
                  <a:srgbClr val="000000"/>
                </a:solidFill>
                <a:latin typeface="Arial"/>
                <a:ea typeface="Droid Sans Fallback" charset="0"/>
                <a:cs typeface="Arial"/>
              </a:rPr>
              <a:t>the impacts of GI on ecosystem service and biodiversity </a:t>
            </a:r>
            <a:r>
              <a:rPr lang="en-US" sz="1200" dirty="0">
                <a:solidFill>
                  <a:srgbClr val="000000"/>
                </a:solidFill>
                <a:latin typeface="Arial"/>
                <a:ea typeface="Droid Sans Fallback" charset="0"/>
                <a:cs typeface="Arial"/>
              </a:rPr>
              <a:t>conservation</a:t>
            </a:r>
          </a:p>
          <a:p>
            <a:pPr marL="171450" indent="-171450" algn="just">
              <a:lnSpc>
                <a:spcPct val="110000"/>
              </a:lnSpc>
              <a:buFont typeface="Arial"/>
              <a:buChar char="•"/>
              <a:defRPr/>
            </a:pPr>
            <a:r>
              <a:rPr lang="en-US" sz="1200" dirty="0">
                <a:solidFill>
                  <a:srgbClr val="000000"/>
                </a:solidFill>
                <a:latin typeface="Arial"/>
                <a:ea typeface="Droid Sans Fallback" charset="0"/>
                <a:cs typeface="Arial"/>
              </a:rPr>
              <a:t>Possible </a:t>
            </a:r>
            <a:r>
              <a:rPr lang="en-US" sz="1200" dirty="0">
                <a:solidFill>
                  <a:srgbClr val="000000"/>
                </a:solidFill>
                <a:latin typeface="Arial"/>
                <a:ea typeface="Droid Sans Fallback" charset="0"/>
                <a:cs typeface="Arial"/>
              </a:rPr>
              <a:t>resilience  measure</a:t>
            </a:r>
          </a:p>
          <a:p>
            <a:pPr algn="just">
              <a:defRPr/>
            </a:pPr>
            <a:endParaRPr lang="en-US" sz="1200" dirty="0">
              <a:solidFill>
                <a:srgbClr val="000000"/>
              </a:solidFill>
              <a:ea typeface="ＭＳ Ｐゴシック" pitchFamily="-106" charset="-128"/>
              <a:cs typeface="+mn-cs"/>
            </a:endParaRPr>
          </a:p>
        </p:txBody>
      </p:sp>
      <p:sp>
        <p:nvSpPr>
          <p:cNvPr id="5" name="CasellaDiTesto 4"/>
          <p:cNvSpPr txBox="1"/>
          <p:nvPr/>
        </p:nvSpPr>
        <p:spPr>
          <a:xfrm>
            <a:off x="179388" y="620713"/>
            <a:ext cx="5313362" cy="1292225"/>
          </a:xfrm>
          <a:prstGeom prst="rect">
            <a:avLst/>
          </a:prstGeom>
          <a:noFill/>
          <a:ln>
            <a:noFill/>
          </a:ln>
        </p:spPr>
        <p:txBody>
          <a:bodyPr>
            <a:spAutoFit/>
          </a:bodyPr>
          <a:lstStyle/>
          <a:p>
            <a:pPr algn="just">
              <a:lnSpc>
                <a:spcPct val="110000"/>
              </a:lnSpc>
              <a:defRPr/>
            </a:pPr>
            <a:r>
              <a:rPr lang="en-GB" sz="1200" b="1" dirty="0">
                <a:solidFill>
                  <a:srgbClr val="000000"/>
                </a:solidFill>
                <a:latin typeface="Arial"/>
                <a:ea typeface="ＭＳ Ｐゴシック" pitchFamily="-106" charset="-128"/>
                <a:cs typeface="Arial"/>
              </a:rPr>
              <a:t>Stakeholder </a:t>
            </a:r>
            <a:r>
              <a:rPr lang="en-GB" sz="1200" b="1" dirty="0">
                <a:solidFill>
                  <a:srgbClr val="000000"/>
                </a:solidFill>
                <a:latin typeface="Arial"/>
                <a:ea typeface="ＭＳ Ｐゴシック" pitchFamily="-106" charset="-128"/>
                <a:cs typeface="Arial"/>
              </a:rPr>
              <a:t>mobilisation </a:t>
            </a:r>
            <a:r>
              <a:rPr lang="en-GB" sz="1200" b="1" dirty="0">
                <a:solidFill>
                  <a:srgbClr val="000000"/>
                </a:solidFill>
                <a:latin typeface="Arial"/>
                <a:ea typeface="ＭＳ Ｐゴシック" pitchFamily="-106" charset="-128"/>
                <a:cs typeface="Arial"/>
              </a:rPr>
              <a:t>and data </a:t>
            </a:r>
            <a:r>
              <a:rPr lang="en-GB" sz="1200" b="1" dirty="0">
                <a:solidFill>
                  <a:srgbClr val="000000"/>
                </a:solidFill>
                <a:latin typeface="Arial"/>
                <a:ea typeface="ＭＳ Ｐゴシック" pitchFamily="-106" charset="-128"/>
                <a:cs typeface="Arial"/>
              </a:rPr>
              <a:t>inventory</a:t>
            </a:r>
          </a:p>
          <a:p>
            <a:pPr marL="171450" indent="-171450" algn="just">
              <a:lnSpc>
                <a:spcPct val="110000"/>
              </a:lnSpc>
              <a:buFont typeface="Arial"/>
              <a:buChar char="•"/>
              <a:defRPr/>
            </a:pPr>
            <a:r>
              <a:rPr lang="en-US" sz="1200" dirty="0">
                <a:solidFill>
                  <a:srgbClr val="000000"/>
                </a:solidFill>
                <a:latin typeface="Arial"/>
                <a:ea typeface="Droid Sans Fallback" charset="0"/>
                <a:cs typeface="Arial"/>
              </a:rPr>
              <a:t>Inventory </a:t>
            </a:r>
            <a:r>
              <a:rPr lang="en-US" sz="1200" dirty="0">
                <a:solidFill>
                  <a:srgbClr val="000000"/>
                </a:solidFill>
                <a:latin typeface="Arial"/>
                <a:ea typeface="Droid Sans Fallback" charset="0"/>
                <a:cs typeface="Arial"/>
              </a:rPr>
              <a:t>of stakeholder needs related to GI. </a:t>
            </a:r>
            <a:endParaRPr lang="en-US" sz="1200" dirty="0">
              <a:solidFill>
                <a:srgbClr val="000000"/>
              </a:solidFill>
              <a:latin typeface="Arial"/>
              <a:ea typeface="Droid Sans Fallback" charset="0"/>
              <a:cs typeface="Arial"/>
            </a:endParaRPr>
          </a:p>
          <a:p>
            <a:pPr marL="171450" indent="-171450" algn="just">
              <a:lnSpc>
                <a:spcPct val="110000"/>
              </a:lnSpc>
              <a:buFont typeface="Arial"/>
              <a:buChar char="•"/>
              <a:defRPr/>
            </a:pPr>
            <a:r>
              <a:rPr lang="en-US" sz="1200" dirty="0">
                <a:solidFill>
                  <a:srgbClr val="000000"/>
                </a:solidFill>
                <a:latin typeface="Arial"/>
                <a:ea typeface="Droid Sans Fallback" charset="0"/>
                <a:cs typeface="Arial"/>
              </a:rPr>
              <a:t>Provide </a:t>
            </a:r>
            <a:r>
              <a:rPr lang="en-US" sz="1200" dirty="0">
                <a:solidFill>
                  <a:srgbClr val="000000"/>
                </a:solidFill>
                <a:latin typeface="Arial"/>
                <a:ea typeface="Droid Sans Fallback" charset="0"/>
                <a:cs typeface="Arial"/>
              </a:rPr>
              <a:t>an inventory of all available data on GI in the </a:t>
            </a:r>
            <a:endParaRPr lang="en-GB" sz="1200" dirty="0">
              <a:solidFill>
                <a:srgbClr val="000000"/>
              </a:solidFill>
              <a:latin typeface="Arial"/>
              <a:ea typeface="Droid Sans Fallback" charset="0"/>
              <a:cs typeface="Arial"/>
            </a:endParaRPr>
          </a:p>
          <a:p>
            <a:pPr lvl="2" algn="just">
              <a:lnSpc>
                <a:spcPct val="110000"/>
              </a:lnSpc>
              <a:defRPr/>
            </a:pPr>
            <a:r>
              <a:rPr lang="en-GB" sz="1200" dirty="0">
                <a:solidFill>
                  <a:srgbClr val="000000"/>
                </a:solidFill>
                <a:latin typeface="Arial"/>
                <a:ea typeface="Droid Sans Fallback" charset="0"/>
                <a:cs typeface="Arial"/>
              </a:rPr>
              <a:t>- Observational </a:t>
            </a:r>
            <a:r>
              <a:rPr lang="en-GB" sz="1200" dirty="0">
                <a:solidFill>
                  <a:srgbClr val="000000"/>
                </a:solidFill>
                <a:latin typeface="Arial"/>
                <a:ea typeface="Droid Sans Fallback" charset="0"/>
                <a:cs typeface="Arial"/>
              </a:rPr>
              <a:t>data (Study case: </a:t>
            </a:r>
            <a:r>
              <a:rPr lang="en-GB" sz="1200" dirty="0" err="1">
                <a:solidFill>
                  <a:srgbClr val="000000"/>
                </a:solidFill>
                <a:latin typeface="Arial"/>
                <a:ea typeface="Droid Sans Fallback" charset="0"/>
                <a:cs typeface="Arial"/>
              </a:rPr>
              <a:t>Wadden</a:t>
            </a:r>
            <a:r>
              <a:rPr lang="en-GB" sz="1200" dirty="0">
                <a:solidFill>
                  <a:srgbClr val="000000"/>
                </a:solidFill>
                <a:latin typeface="Arial"/>
                <a:ea typeface="Droid Sans Fallback" charset="0"/>
                <a:cs typeface="Arial"/>
              </a:rPr>
              <a:t> Sea)</a:t>
            </a:r>
          </a:p>
          <a:p>
            <a:pPr lvl="2" algn="just">
              <a:lnSpc>
                <a:spcPct val="110000"/>
              </a:lnSpc>
              <a:defRPr/>
            </a:pPr>
            <a:r>
              <a:rPr lang="en-GB" sz="1200" dirty="0">
                <a:solidFill>
                  <a:srgbClr val="000000"/>
                </a:solidFill>
                <a:latin typeface="Arial"/>
                <a:ea typeface="Droid Sans Fallback" charset="0"/>
                <a:cs typeface="Arial"/>
              </a:rPr>
              <a:t>- Models </a:t>
            </a:r>
            <a:r>
              <a:rPr lang="en-GB" sz="1200" dirty="0">
                <a:solidFill>
                  <a:srgbClr val="000000"/>
                </a:solidFill>
                <a:latin typeface="Arial"/>
                <a:ea typeface="Droid Sans Fallback" charset="0"/>
                <a:cs typeface="Arial"/>
              </a:rPr>
              <a:t>(Study case: </a:t>
            </a:r>
            <a:r>
              <a:rPr lang="en-GB" sz="1200" dirty="0" err="1">
                <a:solidFill>
                  <a:srgbClr val="000000"/>
                </a:solidFill>
                <a:latin typeface="Arial"/>
                <a:ea typeface="Droid Sans Fallback" charset="0"/>
                <a:cs typeface="Arial"/>
              </a:rPr>
              <a:t>Wadden</a:t>
            </a:r>
            <a:r>
              <a:rPr lang="en-GB" sz="1200" dirty="0">
                <a:solidFill>
                  <a:srgbClr val="000000"/>
                </a:solidFill>
                <a:latin typeface="Arial"/>
                <a:ea typeface="Droid Sans Fallback" charset="0"/>
                <a:cs typeface="Arial"/>
              </a:rPr>
              <a:t> Sea)</a:t>
            </a:r>
          </a:p>
          <a:p>
            <a:pPr algn="just">
              <a:defRPr/>
            </a:pPr>
            <a:endParaRPr lang="en-US" sz="1200" dirty="0">
              <a:solidFill>
                <a:srgbClr val="000000"/>
              </a:solidFill>
              <a:ea typeface="ＭＳ Ｐゴシック" pitchFamily="-106" charset="-128"/>
              <a:cs typeface="+mn-cs"/>
            </a:endParaRPr>
          </a:p>
        </p:txBody>
      </p:sp>
      <p:sp>
        <p:nvSpPr>
          <p:cNvPr id="10" name="CasellaDiTesto 9"/>
          <p:cNvSpPr txBox="1"/>
          <p:nvPr/>
        </p:nvSpPr>
        <p:spPr>
          <a:xfrm>
            <a:off x="179388" y="1989138"/>
            <a:ext cx="3168650" cy="2308225"/>
          </a:xfrm>
          <a:prstGeom prst="rect">
            <a:avLst/>
          </a:prstGeom>
          <a:noFill/>
          <a:ln>
            <a:solidFill>
              <a:srgbClr val="FFFFFF"/>
            </a:solidFill>
          </a:ln>
        </p:spPr>
        <p:txBody>
          <a:bodyPr>
            <a:spAutoFit/>
          </a:bodyPr>
          <a:lstStyle/>
          <a:p>
            <a:pPr algn="just">
              <a:lnSpc>
                <a:spcPct val="110000"/>
              </a:lnSpc>
              <a:defRPr/>
            </a:pPr>
            <a:r>
              <a:rPr lang="en-GB" sz="1200" b="1" dirty="0">
                <a:solidFill>
                  <a:srgbClr val="000000"/>
                </a:solidFill>
                <a:latin typeface="Arial"/>
                <a:ea typeface="ＭＳ Ｐゴシック" pitchFamily="-106" charset="-128"/>
                <a:cs typeface="Arial"/>
              </a:rPr>
              <a:t>Risk assessment/GI </a:t>
            </a:r>
            <a:r>
              <a:rPr lang="en-GB" sz="1200" b="1" dirty="0">
                <a:solidFill>
                  <a:srgbClr val="000000"/>
                </a:solidFill>
                <a:latin typeface="Arial"/>
                <a:ea typeface="ＭＳ Ｐゴシック" pitchFamily="-106" charset="-128"/>
                <a:cs typeface="Arial"/>
              </a:rPr>
              <a:t>benefits </a:t>
            </a:r>
            <a:r>
              <a:rPr lang="en-GB" sz="1200" b="1" dirty="0">
                <a:solidFill>
                  <a:srgbClr val="000000"/>
                </a:solidFill>
                <a:latin typeface="Arial"/>
                <a:ea typeface="ＭＳ Ｐゴシック" pitchFamily="-106" charset="-128"/>
                <a:cs typeface="Arial"/>
              </a:rPr>
              <a:t>for DRR </a:t>
            </a:r>
            <a:endParaRPr lang="en-GB" sz="1200" b="1" dirty="0">
              <a:solidFill>
                <a:srgbClr val="000000"/>
              </a:solidFill>
              <a:latin typeface="Arial"/>
              <a:ea typeface="ＭＳ Ｐゴシック" pitchFamily="-106" charset="-128"/>
              <a:cs typeface="Arial"/>
            </a:endParaRPr>
          </a:p>
          <a:p>
            <a:pPr marL="171450" indent="-171450" algn="just">
              <a:lnSpc>
                <a:spcPct val="110000"/>
              </a:lnSpc>
              <a:buFont typeface="Arial"/>
              <a:buChar char="•"/>
              <a:defRPr/>
            </a:pPr>
            <a:r>
              <a:rPr lang="en-US" sz="1200" dirty="0">
                <a:solidFill>
                  <a:srgbClr val="000000"/>
                </a:solidFill>
                <a:latin typeface="Arial"/>
                <a:ea typeface="Droid Sans Fallback" charset="0"/>
                <a:cs typeface="Arial"/>
              </a:rPr>
              <a:t>Statistical </a:t>
            </a:r>
            <a:r>
              <a:rPr lang="en-US" sz="1200" dirty="0">
                <a:solidFill>
                  <a:srgbClr val="000000"/>
                </a:solidFill>
                <a:latin typeface="Arial"/>
                <a:ea typeface="Droid Sans Fallback" charset="0"/>
                <a:cs typeface="Arial"/>
              </a:rPr>
              <a:t>models that show the </a:t>
            </a:r>
            <a:r>
              <a:rPr lang="en-US" sz="1200" dirty="0">
                <a:solidFill>
                  <a:srgbClr val="000000"/>
                </a:solidFill>
                <a:latin typeface="Arial"/>
                <a:ea typeface="Droid Sans Fallback" charset="0"/>
                <a:cs typeface="Arial"/>
              </a:rPr>
              <a:t>relation </a:t>
            </a:r>
            <a:r>
              <a:rPr lang="en-US" sz="1200" dirty="0">
                <a:solidFill>
                  <a:srgbClr val="000000"/>
                </a:solidFill>
                <a:latin typeface="Arial"/>
                <a:ea typeface="Droid Sans Fallback" charset="0"/>
                <a:cs typeface="Arial"/>
              </a:rPr>
              <a:t>between GI and its effect on risk </a:t>
            </a:r>
            <a:r>
              <a:rPr lang="en-US" sz="1200" dirty="0">
                <a:solidFill>
                  <a:srgbClr val="000000"/>
                </a:solidFill>
                <a:latin typeface="Arial"/>
                <a:ea typeface="Droid Sans Fallback" charset="0"/>
                <a:cs typeface="Arial"/>
              </a:rPr>
              <a:t>reduction.</a:t>
            </a:r>
          </a:p>
          <a:p>
            <a:pPr marL="171450" indent="-171450" algn="just">
              <a:lnSpc>
                <a:spcPct val="110000"/>
              </a:lnSpc>
              <a:buFont typeface="Arial"/>
              <a:buChar char="•"/>
              <a:defRPr/>
            </a:pPr>
            <a:r>
              <a:rPr lang="en-US" sz="1200" dirty="0">
                <a:solidFill>
                  <a:srgbClr val="000000"/>
                </a:solidFill>
                <a:latin typeface="Arial"/>
                <a:ea typeface="Droid Sans Fallback" charset="0"/>
                <a:cs typeface="Arial"/>
              </a:rPr>
              <a:t>In </a:t>
            </a:r>
            <a:r>
              <a:rPr lang="en-US" sz="1200" dirty="0">
                <a:solidFill>
                  <a:srgbClr val="000000"/>
                </a:solidFill>
                <a:latin typeface="Arial"/>
                <a:ea typeface="Droid Sans Fallback" charset="0"/>
                <a:cs typeface="Arial"/>
              </a:rPr>
              <a:t>order to identify future risk levels and future uncertainty, for each case scenarios will be developed that show how climate change and socio economic changes influence trends in hazard, exposure and vulnerability</a:t>
            </a:r>
          </a:p>
          <a:p>
            <a:pPr algn="just">
              <a:defRPr/>
            </a:pPr>
            <a:endParaRPr lang="en-US" sz="1200" dirty="0">
              <a:solidFill>
                <a:srgbClr val="000000"/>
              </a:solidFill>
              <a:ea typeface="ＭＳ Ｐゴシック" pitchFamily="-106" charset="-128"/>
              <a:cs typeface="+mn-cs"/>
            </a:endParaRPr>
          </a:p>
        </p:txBody>
      </p:sp>
      <p:sp>
        <p:nvSpPr>
          <p:cNvPr id="6" name="CasellaDiTesto 5"/>
          <p:cNvSpPr txBox="1"/>
          <p:nvPr/>
        </p:nvSpPr>
        <p:spPr>
          <a:xfrm>
            <a:off x="0" y="0"/>
            <a:ext cx="9144000" cy="523220"/>
          </a:xfrm>
          <a:prstGeom prst="rect">
            <a:avLst/>
          </a:prstGeom>
          <a:solidFill>
            <a:srgbClr val="25501E"/>
          </a:solidFill>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n-US" sz="2800" dirty="0">
                <a:solidFill>
                  <a:schemeClr val="bg1"/>
                </a:solidFill>
                <a:latin typeface="Arial"/>
                <a:cs typeface="Arial"/>
              </a:rPr>
              <a:t>Case studies </a:t>
            </a:r>
            <a:endParaRPr lang="en-US" sz="2800" dirty="0">
              <a:solidFill>
                <a:schemeClr val="bg1"/>
              </a:solidFill>
              <a:latin typeface="Arial"/>
              <a:cs typeface="Arial"/>
            </a:endParaRPr>
          </a:p>
        </p:txBody>
      </p:sp>
      <p:pic>
        <p:nvPicPr>
          <p:cNvPr id="26631" name="Picture 6"/>
          <p:cNvPicPr>
            <a:picLocks noChangeAspect="1" noChangeArrowheads="1"/>
          </p:cNvPicPr>
          <p:nvPr/>
        </p:nvPicPr>
        <p:blipFill>
          <a:blip r:embed="rId3"/>
          <a:srcRect l="20285" r="22952" b="5353"/>
          <a:stretch>
            <a:fillRect/>
          </a:stretch>
        </p:blipFill>
        <p:spPr bwMode="auto">
          <a:xfrm>
            <a:off x="7740650" y="549275"/>
            <a:ext cx="1031875" cy="1074738"/>
          </a:xfrm>
          <a:prstGeom prst="rect">
            <a:avLst/>
          </a:prstGeom>
          <a:noFill/>
          <a:ln w="9525">
            <a:noFill/>
            <a:miter lim="800000"/>
            <a:headEnd/>
            <a:tailEnd/>
          </a:ln>
        </p:spPr>
      </p:pic>
      <p:pic>
        <p:nvPicPr>
          <p:cNvPr id="27" name="Picture 10"/>
          <p:cNvPicPr>
            <a:picLocks noChangeAspect="1" noChangeArrowheads="1"/>
          </p:cNvPicPr>
          <p:nvPr/>
        </p:nvPicPr>
        <p:blipFill>
          <a:blip r:embed="rId4" cstate="print">
            <a:extLst>
              <a:ext uri="{28A0092B-C50C-407E-A947-70E740481C1C}"/>
            </a:extLst>
          </a:blip>
          <a:srcRect/>
          <a:stretch>
            <a:fillRect/>
          </a:stretch>
        </p:blipFill>
        <p:spPr bwMode="auto">
          <a:xfrm>
            <a:off x="2915816" y="5229200"/>
            <a:ext cx="1043607" cy="782706"/>
          </a:xfrm>
          <a:prstGeom prst="rect">
            <a:avLst/>
          </a:prstGeom>
          <a:ln>
            <a:noFill/>
          </a:ln>
          <a:effectLst>
            <a:softEdge rad="112500"/>
          </a:effectLst>
          <a:extLst>
            <a:ext uri="{909E8E84-426E-40dd-AFC4-6F175D3DCCD1}"/>
            <a:ext uri="{91240B29-F687-4f45-9708-019B960494DF}"/>
          </a:extLst>
        </p:spPr>
      </p:pic>
      <p:pic>
        <p:nvPicPr>
          <p:cNvPr id="5129" name="Picture 9"/>
          <p:cNvPicPr>
            <a:picLocks noChangeAspect="1" noChangeArrowheads="1"/>
          </p:cNvPicPr>
          <p:nvPr/>
        </p:nvPicPr>
        <p:blipFill rotWithShape="1">
          <a:blip r:embed="rId5">
            <a:extLst>
              <a:ext uri="{28A0092B-C50C-407E-A947-70E740481C1C}"/>
            </a:extLst>
          </a:blip>
          <a:srcRect l="30146" t="2785" r="34039" b="52815"/>
          <a:stretch/>
        </p:blipFill>
        <p:spPr bwMode="auto">
          <a:xfrm>
            <a:off x="3779912" y="1772816"/>
            <a:ext cx="909760" cy="810873"/>
          </a:xfrm>
          <a:prstGeom prst="rect">
            <a:avLst/>
          </a:prstGeom>
          <a:ln>
            <a:noFill/>
          </a:ln>
          <a:effectLst>
            <a:softEdge rad="112500"/>
          </a:effectLst>
          <a:extLst>
            <a:ext uri="{909E8E84-426E-40dd-AFC4-6F175D3DCCD1}"/>
            <a:ext uri="{91240B29-F687-4f45-9708-019B960494DF}"/>
          </a:extLst>
        </p:spPr>
      </p:pic>
      <p:sp>
        <p:nvSpPr>
          <p:cNvPr id="26634" name="Rettangolo 1"/>
          <p:cNvSpPr>
            <a:spLocks noChangeArrowheads="1"/>
          </p:cNvSpPr>
          <p:nvPr/>
        </p:nvSpPr>
        <p:spPr bwMode="auto">
          <a:xfrm>
            <a:off x="5148263" y="1412875"/>
            <a:ext cx="3887787" cy="1308100"/>
          </a:xfrm>
          <a:prstGeom prst="rect">
            <a:avLst/>
          </a:prstGeom>
          <a:noFill/>
          <a:ln w="9525">
            <a:noFill/>
            <a:miter lim="800000"/>
            <a:headEnd/>
            <a:tailEnd/>
          </a:ln>
        </p:spPr>
        <p:txBody>
          <a:bodyPr>
            <a:spAutoFit/>
          </a:bodyPr>
          <a:lstStyle/>
          <a:p>
            <a:pPr algn="just">
              <a:lnSpc>
                <a:spcPct val="110000"/>
              </a:lnSpc>
            </a:pPr>
            <a:r>
              <a:rPr lang="en-US" sz="1200" b="1">
                <a:solidFill>
                  <a:srgbClr val="000000"/>
                </a:solidFill>
              </a:rPr>
              <a:t>Policy and Business model for GI </a:t>
            </a:r>
            <a:endParaRPr lang="en-GB" sz="1200" b="1">
              <a:solidFill>
                <a:srgbClr val="000000"/>
              </a:solidFill>
            </a:endParaRPr>
          </a:p>
          <a:p>
            <a:pPr algn="just">
              <a:lnSpc>
                <a:spcPct val="110000"/>
              </a:lnSpc>
            </a:pPr>
            <a:r>
              <a:rPr lang="en-US" sz="1200">
                <a:solidFill>
                  <a:srgbClr val="000000"/>
                </a:solidFill>
                <a:ea typeface="Droid Sans Fallback"/>
                <a:cs typeface="Droid Sans Fallback"/>
              </a:rPr>
              <a:t>Identify best practices and lessons learnt and formulate recommendations on how to improve stakeholder involvement in the decision making</a:t>
            </a:r>
            <a:endParaRPr lang="en-GB" sz="1200">
              <a:solidFill>
                <a:srgbClr val="000000"/>
              </a:solidFill>
              <a:ea typeface="Droid Sans Fallback"/>
              <a:cs typeface="Droid Sans Fallback"/>
            </a:endParaRPr>
          </a:p>
          <a:p>
            <a:pPr lvl="1" algn="just">
              <a:lnSpc>
                <a:spcPct val="110000"/>
              </a:lnSpc>
              <a:buFont typeface="Arial" charset="0"/>
              <a:buChar char="•"/>
            </a:pPr>
            <a:endParaRPr lang="en-GB" sz="1200">
              <a:solidFill>
                <a:srgbClr val="000000"/>
              </a:solidFill>
              <a:ea typeface="Droid Sans Fallback"/>
              <a:cs typeface="Droid Sans Fallback"/>
            </a:endParaRPr>
          </a:p>
          <a:p>
            <a:pPr algn="just"/>
            <a:endParaRPr lang="en-US" sz="1200">
              <a:solidFill>
                <a:srgbClr val="000000"/>
              </a:solidFill>
            </a:endParaRPr>
          </a:p>
        </p:txBody>
      </p:sp>
      <p:sp>
        <p:nvSpPr>
          <p:cNvPr id="3" name="Rettangolo 2"/>
          <p:cNvSpPr/>
          <p:nvPr/>
        </p:nvSpPr>
        <p:spPr>
          <a:xfrm>
            <a:off x="4140200" y="3213100"/>
            <a:ext cx="4572000" cy="885825"/>
          </a:xfrm>
          <a:prstGeom prst="rect">
            <a:avLst/>
          </a:prstGeom>
        </p:spPr>
        <p:txBody>
          <a:bodyPr>
            <a:spAutoFit/>
          </a:bodyPr>
          <a:lstStyle/>
          <a:p>
            <a:pPr algn="just">
              <a:lnSpc>
                <a:spcPct val="110000"/>
              </a:lnSpc>
              <a:defRPr/>
            </a:pPr>
            <a:r>
              <a:rPr lang="en-GB" sz="1200" b="1" dirty="0">
                <a:solidFill>
                  <a:srgbClr val="000000"/>
                </a:solidFill>
                <a:latin typeface="Arial"/>
                <a:ea typeface="ＭＳ Ｐゴシック" pitchFamily="-106" charset="-128"/>
                <a:cs typeface="Arial"/>
              </a:rPr>
              <a:t>Monitoring methods for GI </a:t>
            </a:r>
            <a:endParaRPr lang="en-GB" sz="1200" b="1" dirty="0">
              <a:solidFill>
                <a:srgbClr val="000000"/>
              </a:solidFill>
              <a:latin typeface="Arial"/>
              <a:ea typeface="ＭＳ Ｐゴシック" pitchFamily="-106" charset="-128"/>
              <a:cs typeface="Arial"/>
            </a:endParaRPr>
          </a:p>
          <a:p>
            <a:pPr marL="171450" indent="-171450" algn="just">
              <a:lnSpc>
                <a:spcPct val="110000"/>
              </a:lnSpc>
              <a:buFont typeface="Arial"/>
              <a:buChar char="•"/>
              <a:defRPr/>
            </a:pPr>
            <a:r>
              <a:rPr lang="en-GB" sz="1200" dirty="0">
                <a:solidFill>
                  <a:srgbClr val="000000"/>
                </a:solidFill>
                <a:latin typeface="Arial"/>
                <a:ea typeface="Droid Sans Fallback" charset="0"/>
                <a:cs typeface="Arial"/>
              </a:rPr>
              <a:t>Monitoring design</a:t>
            </a:r>
          </a:p>
          <a:p>
            <a:pPr marL="171450" indent="-171450" algn="just">
              <a:lnSpc>
                <a:spcPct val="110000"/>
              </a:lnSpc>
              <a:buFont typeface="Arial"/>
              <a:buChar char="•"/>
              <a:defRPr/>
            </a:pPr>
            <a:r>
              <a:rPr lang="en-GB" sz="1200" dirty="0">
                <a:solidFill>
                  <a:srgbClr val="000000"/>
                </a:solidFill>
                <a:latin typeface="Arial"/>
                <a:ea typeface="Droid Sans Fallback" charset="0"/>
                <a:cs typeface="Arial"/>
              </a:rPr>
              <a:t>Review </a:t>
            </a:r>
            <a:r>
              <a:rPr lang="en-GB" sz="1200" dirty="0">
                <a:solidFill>
                  <a:srgbClr val="000000"/>
                </a:solidFill>
                <a:latin typeface="Arial"/>
                <a:ea typeface="Droid Sans Fallback" charset="0"/>
                <a:cs typeface="Arial"/>
              </a:rPr>
              <a:t>of the current monitoring methods </a:t>
            </a:r>
          </a:p>
          <a:p>
            <a:pPr algn="just">
              <a:defRPr/>
            </a:pPr>
            <a:endParaRPr lang="en-US" sz="1200" dirty="0">
              <a:solidFill>
                <a:srgbClr val="000000"/>
              </a:solidFill>
              <a:ea typeface="ＭＳ Ｐゴシック" pitchFamily="-106" charset="-128"/>
              <a:cs typeface="+mn-cs"/>
            </a:endParaRPr>
          </a:p>
        </p:txBody>
      </p:sp>
      <p:sp>
        <p:nvSpPr>
          <p:cNvPr id="26636" name="Rettangolo 3"/>
          <p:cNvSpPr>
            <a:spLocks noChangeArrowheads="1"/>
          </p:cNvSpPr>
          <p:nvPr/>
        </p:nvSpPr>
        <p:spPr bwMode="auto">
          <a:xfrm>
            <a:off x="4356100" y="4581525"/>
            <a:ext cx="4572000" cy="1816100"/>
          </a:xfrm>
          <a:prstGeom prst="rect">
            <a:avLst/>
          </a:prstGeom>
          <a:solidFill>
            <a:srgbClr val="C3D69B"/>
          </a:solidFill>
          <a:ln w="9525">
            <a:solidFill>
              <a:srgbClr val="25501E"/>
            </a:solidFill>
            <a:miter lim="800000"/>
            <a:headEnd/>
            <a:tailEnd/>
          </a:ln>
        </p:spPr>
        <p:txBody>
          <a:bodyPr>
            <a:spAutoFit/>
          </a:bodyPr>
          <a:lstStyle/>
          <a:p>
            <a:r>
              <a:rPr lang="en-US" sz="1400" b="1"/>
              <a:t>Month 9: DE.1 </a:t>
            </a:r>
            <a:r>
              <a:rPr lang="en-US" sz="1400"/>
              <a:t>Stakeholder inventory report</a:t>
            </a:r>
          </a:p>
          <a:p>
            <a:r>
              <a:rPr lang="en-US" sz="1400" b="1"/>
              <a:t>Month17: DE.2 </a:t>
            </a:r>
            <a:r>
              <a:rPr lang="en-US" sz="1400"/>
              <a:t>Report on Risk assessment and cost of GI</a:t>
            </a:r>
          </a:p>
          <a:p>
            <a:r>
              <a:rPr lang="en-US" sz="1400" b="1"/>
              <a:t>Month 20: DE.</a:t>
            </a:r>
            <a:r>
              <a:rPr lang="en-US" sz="1400"/>
              <a:t>3 Report on Comparative assessment of GI</a:t>
            </a:r>
          </a:p>
          <a:p>
            <a:r>
              <a:rPr lang="en-US" sz="1400" b="1"/>
              <a:t>Month 22: DE.4 </a:t>
            </a:r>
            <a:r>
              <a:rPr lang="en-US" sz="1400"/>
              <a:t>Report on Policy and Business models for GI</a:t>
            </a:r>
          </a:p>
          <a:p>
            <a:r>
              <a:rPr lang="en-US" sz="1400" b="1"/>
              <a:t>Month 23: DE.5 </a:t>
            </a:r>
            <a:r>
              <a:rPr lang="en-US" sz="1400"/>
              <a:t>Report on Monitoring services</a:t>
            </a:r>
          </a:p>
        </p:txBody>
      </p:sp>
      <p:pic>
        <p:nvPicPr>
          <p:cNvPr id="26637" name="Picture 7"/>
          <p:cNvPicPr>
            <a:picLocks noChangeAspect="1" noChangeArrowheads="1"/>
          </p:cNvPicPr>
          <p:nvPr/>
        </p:nvPicPr>
        <p:blipFill>
          <a:blip r:embed="rId6"/>
          <a:srcRect b="27480"/>
          <a:stretch>
            <a:fillRect/>
          </a:stretch>
        </p:blipFill>
        <p:spPr bwMode="auto">
          <a:xfrm>
            <a:off x="7740650" y="3068638"/>
            <a:ext cx="1233488" cy="84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p:cNvSpPr txBox="1"/>
          <p:nvPr/>
        </p:nvSpPr>
        <p:spPr>
          <a:xfrm>
            <a:off x="-16117" y="-25102"/>
            <a:ext cx="9160117" cy="523220"/>
          </a:xfrm>
          <a:prstGeom prst="rect">
            <a:avLst/>
          </a:prstGeom>
          <a:solidFill>
            <a:srgbClr val="25501E"/>
          </a:solidFill>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n-US" sz="2800" dirty="0">
                <a:solidFill>
                  <a:schemeClr val="bg1"/>
                </a:solidFill>
                <a:latin typeface="Arial"/>
                <a:cs typeface="Arial"/>
              </a:rPr>
              <a:t>L</a:t>
            </a:r>
            <a:r>
              <a:rPr lang="en-US" sz="2800" dirty="0">
                <a:solidFill>
                  <a:schemeClr val="bg1"/>
                </a:solidFill>
                <a:latin typeface="Arial"/>
                <a:cs typeface="Arial"/>
              </a:rPr>
              <a:t>arge </a:t>
            </a:r>
            <a:r>
              <a:rPr lang="en-US" sz="2800" dirty="0">
                <a:solidFill>
                  <a:schemeClr val="bg1"/>
                </a:solidFill>
                <a:latin typeface="Arial"/>
                <a:cs typeface="Arial"/>
              </a:rPr>
              <a:t>scale deployment of </a:t>
            </a:r>
            <a:r>
              <a:rPr lang="en-US" sz="2800" dirty="0">
                <a:solidFill>
                  <a:schemeClr val="bg1"/>
                </a:solidFill>
                <a:latin typeface="Arial"/>
                <a:cs typeface="Arial"/>
              </a:rPr>
              <a:t>GI and follow up </a:t>
            </a:r>
            <a:endParaRPr lang="en-US" sz="2800" dirty="0">
              <a:solidFill>
                <a:schemeClr val="bg1"/>
              </a:solidFill>
              <a:latin typeface="Arial"/>
              <a:cs typeface="Arial"/>
            </a:endParaRPr>
          </a:p>
        </p:txBody>
      </p:sp>
      <p:sp>
        <p:nvSpPr>
          <p:cNvPr id="28676" name="CasellaDiTesto 8"/>
          <p:cNvSpPr txBox="1">
            <a:spLocks noChangeArrowheads="1"/>
          </p:cNvSpPr>
          <p:nvPr/>
        </p:nvSpPr>
        <p:spPr bwMode="auto">
          <a:xfrm>
            <a:off x="2987675" y="2997200"/>
            <a:ext cx="3097213" cy="954088"/>
          </a:xfrm>
          <a:prstGeom prst="rect">
            <a:avLst/>
          </a:prstGeom>
          <a:noFill/>
          <a:ln w="9525">
            <a:solidFill>
              <a:srgbClr val="25501E"/>
            </a:solidFill>
            <a:miter lim="800000"/>
            <a:headEnd/>
            <a:tailEnd/>
          </a:ln>
        </p:spPr>
        <p:txBody>
          <a:bodyPr>
            <a:spAutoFit/>
          </a:bodyPr>
          <a:lstStyle/>
          <a:p>
            <a:pPr marL="0" lvl="1" algn="ctr">
              <a:spcAft>
                <a:spcPts val="1200"/>
              </a:spcAft>
            </a:pPr>
            <a:r>
              <a:rPr lang="en-US" sz="1400">
                <a:sym typeface="Wingdings" pitchFamily="2" charset="2"/>
              </a:rPr>
              <a:t>ensuring the legitimacy and hence long term sustainability of the solutions through </a:t>
            </a:r>
            <a:r>
              <a:rPr lang="en-US" sz="1400" b="1">
                <a:sym typeface="Wingdings" pitchFamily="2" charset="2"/>
              </a:rPr>
              <a:t>governance requirements</a:t>
            </a:r>
          </a:p>
        </p:txBody>
      </p:sp>
      <p:sp>
        <p:nvSpPr>
          <p:cNvPr id="28677" name="CasellaDiTesto 7"/>
          <p:cNvSpPr txBox="1">
            <a:spLocks noChangeArrowheads="1"/>
          </p:cNvSpPr>
          <p:nvPr/>
        </p:nvSpPr>
        <p:spPr bwMode="auto">
          <a:xfrm>
            <a:off x="1331913" y="620713"/>
            <a:ext cx="5889625" cy="1169987"/>
          </a:xfrm>
          <a:prstGeom prst="rect">
            <a:avLst/>
          </a:prstGeom>
          <a:noFill/>
          <a:ln w="9525">
            <a:noFill/>
            <a:miter lim="800000"/>
            <a:headEnd/>
            <a:tailEnd/>
          </a:ln>
        </p:spPr>
        <p:txBody>
          <a:bodyPr>
            <a:spAutoFit/>
          </a:bodyPr>
          <a:lstStyle/>
          <a:p>
            <a:pPr algn="ctr"/>
            <a:r>
              <a:rPr lang="en-US" sz="1400"/>
              <a:t>Building upon the evidence, policy, business and monitoring models obtained the task</a:t>
            </a:r>
          </a:p>
          <a:p>
            <a:pPr algn="ctr"/>
            <a:r>
              <a:rPr lang="en-US" sz="1400"/>
              <a:t>will provide the base for </a:t>
            </a:r>
            <a:r>
              <a:rPr lang="en-US" sz="1400" b="1"/>
              <a:t>scale-up and multiply GI </a:t>
            </a:r>
            <a:r>
              <a:rPr lang="en-US" sz="1400"/>
              <a:t>by:</a:t>
            </a:r>
          </a:p>
          <a:p>
            <a:pPr algn="ctr"/>
            <a:endParaRPr lang="en-US" sz="1400">
              <a:solidFill>
                <a:srgbClr val="000000"/>
              </a:solidFill>
            </a:endParaRPr>
          </a:p>
          <a:p>
            <a:pPr algn="ctr"/>
            <a:endParaRPr lang="en-US" sz="1400"/>
          </a:p>
        </p:txBody>
      </p:sp>
      <p:sp>
        <p:nvSpPr>
          <p:cNvPr id="28678" name="Rettangolo 1"/>
          <p:cNvSpPr>
            <a:spLocks noChangeArrowheads="1"/>
          </p:cNvSpPr>
          <p:nvPr/>
        </p:nvSpPr>
        <p:spPr bwMode="auto">
          <a:xfrm>
            <a:off x="1403350" y="4292600"/>
            <a:ext cx="6692900" cy="2247900"/>
          </a:xfrm>
          <a:prstGeom prst="rect">
            <a:avLst/>
          </a:prstGeom>
          <a:solidFill>
            <a:srgbClr val="C3D69B"/>
          </a:solidFill>
          <a:ln w="9525">
            <a:solidFill>
              <a:srgbClr val="25501E"/>
            </a:solidFill>
            <a:miter lim="800000"/>
            <a:headEnd/>
            <a:tailEnd/>
          </a:ln>
        </p:spPr>
        <p:txBody>
          <a:bodyPr>
            <a:spAutoFit/>
          </a:bodyPr>
          <a:lstStyle/>
          <a:p>
            <a:r>
              <a:rPr lang="en-US" sz="1400" b="1"/>
              <a:t> Month 17 DF.1 </a:t>
            </a:r>
            <a:r>
              <a:rPr lang="en-US" sz="1400"/>
              <a:t>A</a:t>
            </a:r>
            <a:r>
              <a:rPr lang="en-US" sz="1400" b="1"/>
              <a:t> </a:t>
            </a:r>
            <a:r>
              <a:rPr lang="en-US" sz="1400"/>
              <a:t>report including maps, on the potential of deployment of different GIs</a:t>
            </a:r>
          </a:p>
          <a:p>
            <a:r>
              <a:rPr lang="en-US" sz="1400" b="1"/>
              <a:t>Month 17 DF.2 </a:t>
            </a:r>
            <a:r>
              <a:rPr lang="en-US" sz="1400"/>
              <a:t>A guidance document including specifically targeted Copernicus</a:t>
            </a:r>
          </a:p>
          <a:p>
            <a:r>
              <a:rPr lang="en-US" sz="1400"/>
              <a:t>downstream applications</a:t>
            </a:r>
          </a:p>
          <a:p>
            <a:r>
              <a:rPr lang="en-US" sz="1400" b="1"/>
              <a:t>Month 22 DF.3 </a:t>
            </a:r>
            <a:r>
              <a:rPr lang="en-US" sz="1400"/>
              <a:t>A report co-produced with funders and investors such as the EIB on current</a:t>
            </a:r>
          </a:p>
          <a:p>
            <a:r>
              <a:rPr lang="en-US" sz="1400"/>
              <a:t>and possible future funding mechanisms for GI</a:t>
            </a:r>
          </a:p>
          <a:p>
            <a:r>
              <a:rPr lang="en-US" sz="1400" b="1"/>
              <a:t>Month 22 D.F.</a:t>
            </a:r>
            <a:r>
              <a:rPr lang="en-US" sz="1400"/>
              <a:t>4 A co-produced report on the governance requirements for large scale</a:t>
            </a:r>
          </a:p>
          <a:p>
            <a:r>
              <a:rPr lang="en-US" sz="1400"/>
              <a:t>deployment of GI</a:t>
            </a:r>
          </a:p>
        </p:txBody>
      </p:sp>
      <p:sp>
        <p:nvSpPr>
          <p:cNvPr id="28679" name="Rettangolo 9"/>
          <p:cNvSpPr>
            <a:spLocks noChangeArrowheads="1"/>
          </p:cNvSpPr>
          <p:nvPr/>
        </p:nvSpPr>
        <p:spPr bwMode="auto">
          <a:xfrm>
            <a:off x="611188" y="1628775"/>
            <a:ext cx="2881312" cy="954088"/>
          </a:xfrm>
          <a:prstGeom prst="rect">
            <a:avLst/>
          </a:prstGeom>
          <a:noFill/>
          <a:ln w="9525">
            <a:solidFill>
              <a:srgbClr val="25501E"/>
            </a:solidFill>
            <a:miter lim="800000"/>
            <a:headEnd/>
            <a:tailEnd/>
          </a:ln>
        </p:spPr>
        <p:txBody>
          <a:bodyPr>
            <a:spAutoFit/>
          </a:bodyPr>
          <a:lstStyle/>
          <a:p>
            <a:pPr algn="ctr"/>
            <a:r>
              <a:rPr lang="en-US" sz="1400" b="1"/>
              <a:t>Identifying GI potential </a:t>
            </a:r>
            <a:r>
              <a:rPr lang="en-US" sz="1400"/>
              <a:t>according to hazard type and climate projections</a:t>
            </a:r>
          </a:p>
          <a:p>
            <a:pPr algn="ctr"/>
            <a:endParaRPr lang="en-US" sz="1400"/>
          </a:p>
        </p:txBody>
      </p:sp>
      <p:sp>
        <p:nvSpPr>
          <p:cNvPr id="28680" name="Rettangolo 11"/>
          <p:cNvSpPr>
            <a:spLocks noChangeArrowheads="1"/>
          </p:cNvSpPr>
          <p:nvPr/>
        </p:nvSpPr>
        <p:spPr bwMode="auto">
          <a:xfrm>
            <a:off x="5292725" y="1628775"/>
            <a:ext cx="2879725" cy="954088"/>
          </a:xfrm>
          <a:prstGeom prst="rect">
            <a:avLst/>
          </a:prstGeom>
          <a:noFill/>
          <a:ln w="9525">
            <a:solidFill>
              <a:srgbClr val="25501E"/>
            </a:solidFill>
            <a:miter lim="800000"/>
            <a:headEnd/>
            <a:tailEnd/>
          </a:ln>
        </p:spPr>
        <p:txBody>
          <a:bodyPr>
            <a:spAutoFit/>
          </a:bodyPr>
          <a:lstStyle/>
          <a:p>
            <a:pPr algn="ctr"/>
            <a:r>
              <a:rPr lang="en-US" sz="1400" b="1">
                <a:solidFill>
                  <a:srgbClr val="000000"/>
                </a:solidFill>
              </a:rPr>
              <a:t>Mapping GI potential </a:t>
            </a:r>
            <a:r>
              <a:rPr lang="en-US" sz="1400">
                <a:solidFill>
                  <a:srgbClr val="000000"/>
                </a:solidFill>
              </a:rPr>
              <a:t>at national and supra-national scale</a:t>
            </a:r>
          </a:p>
          <a:p>
            <a:pPr algn="ctr"/>
            <a:endParaRPr lang="en-US" sz="1400">
              <a:solidFill>
                <a:srgbClr val="000000"/>
              </a:solidFill>
            </a:endParaRPr>
          </a:p>
          <a:p>
            <a:pPr algn="ctr"/>
            <a:endParaRPr lang="en-US" sz="1400">
              <a:solidFill>
                <a:srgbClr val="000000"/>
              </a:solidFill>
            </a:endParaRPr>
          </a:p>
        </p:txBody>
      </p:sp>
      <p:cxnSp>
        <p:nvCxnSpPr>
          <p:cNvPr id="16" name="Connettore 2 15"/>
          <p:cNvCxnSpPr/>
          <p:nvPr/>
        </p:nvCxnSpPr>
        <p:spPr>
          <a:xfrm>
            <a:off x="5795963" y="2636838"/>
            <a:ext cx="0" cy="287337"/>
          </a:xfrm>
          <a:prstGeom prst="straightConnector1">
            <a:avLst/>
          </a:prstGeom>
          <a:ln>
            <a:solidFill>
              <a:srgbClr val="25501E"/>
            </a:solidFill>
            <a:tailEnd type="arrow"/>
          </a:ln>
        </p:spPr>
        <p:style>
          <a:lnRef idx="2">
            <a:schemeClr val="accent1"/>
          </a:lnRef>
          <a:fillRef idx="0">
            <a:schemeClr val="accent1"/>
          </a:fillRef>
          <a:effectRef idx="1">
            <a:schemeClr val="accent1"/>
          </a:effectRef>
          <a:fontRef idx="minor">
            <a:schemeClr val="tx1"/>
          </a:fontRef>
        </p:style>
      </p:cxnSp>
      <p:cxnSp>
        <p:nvCxnSpPr>
          <p:cNvPr id="19" name="Connettore 2 18"/>
          <p:cNvCxnSpPr/>
          <p:nvPr/>
        </p:nvCxnSpPr>
        <p:spPr>
          <a:xfrm>
            <a:off x="3276600" y="2636838"/>
            <a:ext cx="0" cy="287337"/>
          </a:xfrm>
          <a:prstGeom prst="straightConnector1">
            <a:avLst/>
          </a:prstGeom>
          <a:ln>
            <a:solidFill>
              <a:srgbClr val="25501E"/>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1"/>
          <p:cNvSpPr txBox="1">
            <a:spLocks noChangeArrowheads="1"/>
          </p:cNvSpPr>
          <p:nvPr/>
        </p:nvSpPr>
        <p:spPr bwMode="auto">
          <a:xfrm>
            <a:off x="0" y="1588"/>
            <a:ext cx="9144000" cy="519112"/>
          </a:xfrm>
          <a:prstGeom prst="rect">
            <a:avLst/>
          </a:prstGeom>
          <a:solidFill>
            <a:srgbClr val="25501E"/>
          </a:solidFill>
          <a:ln>
            <a:headEnd/>
            <a:tailEnd/>
          </a:ln>
        </p:spPr>
        <p:style>
          <a:lnRef idx="0">
            <a:schemeClr val="accent3"/>
          </a:lnRef>
          <a:fillRef idx="3">
            <a:schemeClr val="accent3"/>
          </a:fillRef>
          <a:effectRef idx="3">
            <a:schemeClr val="accent3"/>
          </a:effectRef>
          <a:fontRef idx="minor">
            <a:schemeClr val="lt1"/>
          </a:fontRef>
        </p:style>
        <p:txBody>
          <a:bodyPr anchor="ctr">
            <a:spAutoFit/>
          </a:bodyPr>
          <a:lstStyle/>
          <a:p>
            <a:pPr algn="ctr" fontAlgn="auto">
              <a:spcBef>
                <a:spcPts val="1200"/>
              </a:spcBef>
              <a:spcAft>
                <a:spcPts val="0"/>
              </a:spcAft>
              <a:defRPr/>
            </a:pPr>
            <a:r>
              <a:rPr lang="it-IT" sz="2800" b="1" kern="0" dirty="0" err="1">
                <a:solidFill>
                  <a:srgbClr val="FFFFFF"/>
                </a:solidFill>
                <a:latin typeface="Arial"/>
                <a:ea typeface="ＭＳ Ｐゴシック" pitchFamily="-106" charset="-128"/>
                <a:cs typeface="Times New Roman" pitchFamily="-106" charset="0"/>
              </a:rPr>
              <a:t>Consortiu</a:t>
            </a:r>
            <a:r>
              <a:rPr lang="it-IT" sz="2800" b="1" kern="0" dirty="0">
                <a:solidFill>
                  <a:srgbClr val="FFFFFF"/>
                </a:solidFill>
                <a:latin typeface="Arial"/>
                <a:ea typeface="ＭＳ Ｐゴシック" pitchFamily="-106" charset="-128"/>
                <a:cs typeface="Times New Roman" pitchFamily="-106" charset="0"/>
              </a:rPr>
              <a:t>m</a:t>
            </a:r>
          </a:p>
        </p:txBody>
      </p:sp>
      <p:grpSp>
        <p:nvGrpSpPr>
          <p:cNvPr id="17412" name="Gruppo 24"/>
          <p:cNvGrpSpPr>
            <a:grpSpLocks/>
          </p:cNvGrpSpPr>
          <p:nvPr/>
        </p:nvGrpSpPr>
        <p:grpSpPr bwMode="auto">
          <a:xfrm>
            <a:off x="684213" y="836613"/>
            <a:ext cx="7883525" cy="5476875"/>
            <a:chOff x="720080" y="627360"/>
            <a:chExt cx="7884368" cy="5477223"/>
          </a:xfrm>
        </p:grpSpPr>
        <p:sp>
          <p:nvSpPr>
            <p:cNvPr id="7" name="Rettangolo 6"/>
            <p:cNvSpPr/>
            <p:nvPr/>
          </p:nvSpPr>
          <p:spPr>
            <a:xfrm>
              <a:off x="755009" y="627360"/>
              <a:ext cx="7777994" cy="376261"/>
            </a:xfrm>
            <a:prstGeom prst="rect">
              <a:avLst/>
            </a:prstGeom>
            <a:solidFill>
              <a:schemeClr val="bg1"/>
            </a:solidFill>
            <a:ln>
              <a:solidFill>
                <a:srgbClr val="25501E"/>
              </a:solidFill>
            </a:ln>
          </p:spPr>
          <p:style>
            <a:lnRef idx="1">
              <a:schemeClr val="accent2"/>
            </a:lnRef>
            <a:fillRef idx="3">
              <a:schemeClr val="accent2"/>
            </a:fillRef>
            <a:effectRef idx="2">
              <a:schemeClr val="accent2"/>
            </a:effectRef>
            <a:fontRef idx="minor">
              <a:schemeClr val="lt1"/>
            </a:fontRef>
          </p:style>
          <p:txBody>
            <a:bodyPr>
              <a:spAutoFit/>
            </a:bodyPr>
            <a:lstStyle/>
            <a:p>
              <a:pPr algn="ctr">
                <a:defRPr/>
              </a:pPr>
              <a:r>
                <a:rPr lang="it-IT" b="1" dirty="0">
                  <a:solidFill>
                    <a:schemeClr val="tx1"/>
                  </a:solidFill>
                </a:rPr>
                <a:t>EUCENTRE </a:t>
              </a:r>
            </a:p>
          </p:txBody>
        </p:sp>
        <p:cxnSp>
          <p:nvCxnSpPr>
            <p:cNvPr id="11" name="Connettore 2 10"/>
            <p:cNvCxnSpPr>
              <a:stCxn id="7" idx="2"/>
            </p:cNvCxnSpPr>
            <p:nvPr/>
          </p:nvCxnSpPr>
          <p:spPr>
            <a:xfrm>
              <a:off x="4644800" y="997271"/>
              <a:ext cx="0" cy="2063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7417" name="CasellaDiTesto 12"/>
            <p:cNvSpPr txBox="1">
              <a:spLocks noChangeArrowheads="1"/>
            </p:cNvSpPr>
            <p:nvPr/>
          </p:nvSpPr>
          <p:spPr bwMode="auto">
            <a:xfrm>
              <a:off x="828042" y="1209965"/>
              <a:ext cx="7631928" cy="830987"/>
            </a:xfrm>
            <a:prstGeom prst="rect">
              <a:avLst/>
            </a:prstGeom>
            <a:noFill/>
            <a:ln w="9525">
              <a:noFill/>
              <a:miter lim="800000"/>
              <a:headEnd/>
              <a:tailEnd/>
            </a:ln>
          </p:spPr>
          <p:txBody>
            <a:bodyPr>
              <a:spAutoFit/>
            </a:bodyPr>
            <a:lstStyle/>
            <a:p>
              <a:pPr algn="ctr"/>
              <a:r>
                <a:rPr lang="en-GB" sz="1600">
                  <a:latin typeface="Calibri" pitchFamily="34" charset="0"/>
                </a:rPr>
                <a:t>Promote and support research and education in the field of </a:t>
              </a:r>
              <a:r>
                <a:rPr lang="en-GB" sz="1600" b="1" u="sng">
                  <a:latin typeface="Calibri" pitchFamily="34" charset="0"/>
                </a:rPr>
                <a:t>seismology</a:t>
              </a:r>
              <a:r>
                <a:rPr lang="en-GB" sz="1600" b="1">
                  <a:latin typeface="Calibri" pitchFamily="34" charset="0"/>
                </a:rPr>
                <a:t>, </a:t>
              </a:r>
              <a:r>
                <a:rPr lang="en-GB" sz="1600" b="1" u="sng">
                  <a:latin typeface="Calibri" pitchFamily="34" charset="0"/>
                </a:rPr>
                <a:t>geology</a:t>
              </a:r>
              <a:r>
                <a:rPr lang="en-GB" sz="1600" b="1">
                  <a:latin typeface="Calibri" pitchFamily="34" charset="0"/>
                </a:rPr>
                <a:t>, </a:t>
              </a:r>
              <a:r>
                <a:rPr lang="en-GB" sz="1600" b="1" u="sng">
                  <a:latin typeface="Calibri" pitchFamily="34" charset="0"/>
                </a:rPr>
                <a:t>geotechnical engineering</a:t>
              </a:r>
              <a:r>
                <a:rPr lang="en-GB" sz="1600" b="1">
                  <a:latin typeface="Calibri" pitchFamily="34" charset="0"/>
                </a:rPr>
                <a:t>, </a:t>
              </a:r>
              <a:r>
                <a:rPr lang="en-GB" sz="1600" b="1" u="sng">
                  <a:latin typeface="Calibri" pitchFamily="34" charset="0"/>
                </a:rPr>
                <a:t>hazard and risk assessment</a:t>
              </a:r>
              <a:r>
                <a:rPr lang="en-GB" sz="1600" b="1">
                  <a:latin typeface="Calibri" pitchFamily="34" charset="0"/>
                </a:rPr>
                <a:t>, flooding </a:t>
              </a:r>
              <a:r>
                <a:rPr lang="en-GB" sz="1600" b="1" u="sng">
                  <a:latin typeface="Calibri" pitchFamily="34" charset="0"/>
                </a:rPr>
                <a:t>vulnerability assessment, ecological approach</a:t>
              </a:r>
              <a:r>
                <a:rPr lang="en-GB" sz="1600">
                  <a:latin typeface="Calibri" pitchFamily="34" charset="0"/>
                </a:rPr>
                <a:t> and </a:t>
              </a:r>
              <a:r>
                <a:rPr lang="en-GB" sz="1600" b="1" u="sng">
                  <a:latin typeface="Calibri" pitchFamily="34" charset="0"/>
                </a:rPr>
                <a:t>emergency management, Re-insurance market</a:t>
              </a:r>
            </a:p>
          </p:txBody>
        </p:sp>
        <p:sp>
          <p:nvSpPr>
            <p:cNvPr id="14" name="Rettangolo 13"/>
            <p:cNvSpPr/>
            <p:nvPr/>
          </p:nvSpPr>
          <p:spPr>
            <a:xfrm>
              <a:off x="767710" y="2137168"/>
              <a:ext cx="7776406" cy="376262"/>
            </a:xfrm>
            <a:prstGeom prst="rect">
              <a:avLst/>
            </a:prstGeom>
            <a:solidFill>
              <a:srgbClr val="FFFFFF"/>
            </a:solidFill>
            <a:ln>
              <a:solidFill>
                <a:srgbClr val="25501E"/>
              </a:solidFill>
            </a:ln>
          </p:spPr>
          <p:style>
            <a:lnRef idx="1">
              <a:schemeClr val="accent2"/>
            </a:lnRef>
            <a:fillRef idx="3">
              <a:schemeClr val="accent2"/>
            </a:fillRef>
            <a:effectRef idx="2">
              <a:schemeClr val="accent2"/>
            </a:effectRef>
            <a:fontRef idx="minor">
              <a:schemeClr val="lt1"/>
            </a:fontRef>
          </p:style>
          <p:txBody>
            <a:bodyPr>
              <a:spAutoFit/>
            </a:bodyPr>
            <a:lstStyle/>
            <a:p>
              <a:pPr algn="ctr">
                <a:defRPr/>
              </a:pPr>
              <a:r>
                <a:rPr lang="it-IT" b="1" dirty="0">
                  <a:solidFill>
                    <a:srgbClr val="000000"/>
                  </a:solidFill>
                </a:rPr>
                <a:t>DELTARES</a:t>
              </a:r>
              <a:endParaRPr lang="it-IT" b="1" dirty="0">
                <a:solidFill>
                  <a:srgbClr val="000000"/>
                </a:solidFill>
              </a:endParaRPr>
            </a:p>
          </p:txBody>
        </p:sp>
        <p:sp>
          <p:nvSpPr>
            <p:cNvPr id="17419" name="CasellaDiTesto 15"/>
            <p:cNvSpPr txBox="1">
              <a:spLocks noChangeArrowheads="1"/>
            </p:cNvSpPr>
            <p:nvPr/>
          </p:nvSpPr>
          <p:spPr bwMode="auto">
            <a:xfrm>
              <a:off x="720080" y="2654572"/>
              <a:ext cx="7884368" cy="1077205"/>
            </a:xfrm>
            <a:prstGeom prst="rect">
              <a:avLst/>
            </a:prstGeom>
            <a:noFill/>
            <a:ln w="9525">
              <a:noFill/>
              <a:miter lim="800000"/>
              <a:headEnd/>
              <a:tailEnd/>
            </a:ln>
          </p:spPr>
          <p:txBody>
            <a:bodyPr>
              <a:spAutoFit/>
            </a:bodyPr>
            <a:lstStyle/>
            <a:p>
              <a:pPr algn="ctr"/>
              <a:r>
                <a:rPr lang="en-GB" sz="1600">
                  <a:latin typeface="Calibri" pitchFamily="34" charset="0"/>
                </a:rPr>
                <a:t>Develop and apply expertise in </a:t>
              </a:r>
              <a:r>
                <a:rPr lang="en-GB" sz="1600" b="1" u="sng">
                  <a:latin typeface="Calibri" pitchFamily="34" charset="0"/>
                </a:rPr>
                <a:t>Flood Risk</a:t>
              </a:r>
              <a:r>
                <a:rPr lang="en-GB" sz="1600">
                  <a:latin typeface="Calibri" pitchFamily="34" charset="0"/>
                </a:rPr>
                <a:t>, </a:t>
              </a:r>
              <a:r>
                <a:rPr lang="en-GB" sz="1600" b="1" u="sng">
                  <a:latin typeface="Calibri" pitchFamily="34" charset="0"/>
                </a:rPr>
                <a:t>Availability of water and soil resources</a:t>
              </a:r>
              <a:r>
                <a:rPr lang="en-GB" sz="1600">
                  <a:latin typeface="Calibri" pitchFamily="34" charset="0"/>
                </a:rPr>
                <a:t>, </a:t>
              </a:r>
              <a:r>
                <a:rPr lang="en-GB" sz="1600" b="1" u="sng">
                  <a:latin typeface="Calibri" pitchFamily="34" charset="0"/>
                </a:rPr>
                <a:t>Water and Subsoil Resources</a:t>
              </a:r>
              <a:r>
                <a:rPr lang="en-GB" sz="1600">
                  <a:latin typeface="Calibri" pitchFamily="34" charset="0"/>
                </a:rPr>
                <a:t>, </a:t>
              </a:r>
              <a:r>
                <a:rPr lang="en-GB" sz="1600" b="1" u="sng">
                  <a:latin typeface="Calibri" pitchFamily="34" charset="0"/>
                </a:rPr>
                <a:t>Delta Infrastructures</a:t>
              </a:r>
              <a:r>
                <a:rPr lang="en-GB" sz="1600">
                  <a:latin typeface="Calibri" pitchFamily="34" charset="0"/>
                </a:rPr>
                <a:t>, </a:t>
              </a:r>
              <a:r>
                <a:rPr lang="en-GB" sz="1600" b="1" u="sng">
                  <a:latin typeface="Calibri" pitchFamily="34" charset="0"/>
                </a:rPr>
                <a:t>Healthy water and soil systems</a:t>
              </a:r>
            </a:p>
            <a:p>
              <a:pPr algn="ctr"/>
              <a:endParaRPr lang="en-GB" sz="1600" b="1" u="sng">
                <a:latin typeface="Calibri" pitchFamily="34" charset="0"/>
              </a:endParaRPr>
            </a:p>
            <a:p>
              <a:pPr algn="ctr"/>
              <a:endParaRPr lang="en-GB" sz="1600">
                <a:latin typeface="Calibri" pitchFamily="34" charset="0"/>
              </a:endParaRPr>
            </a:p>
          </p:txBody>
        </p:sp>
        <p:cxnSp>
          <p:nvCxnSpPr>
            <p:cNvPr id="18" name="Connettore 2 17"/>
            <p:cNvCxnSpPr/>
            <p:nvPr/>
          </p:nvCxnSpPr>
          <p:spPr>
            <a:xfrm>
              <a:off x="4641624" y="2495966"/>
              <a:ext cx="0" cy="20797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9" name="Rettangolo 18"/>
            <p:cNvSpPr/>
            <p:nvPr/>
          </p:nvSpPr>
          <p:spPr>
            <a:xfrm>
              <a:off x="791525" y="3580298"/>
              <a:ext cx="7776406" cy="376261"/>
            </a:xfrm>
            <a:prstGeom prst="rect">
              <a:avLst/>
            </a:prstGeom>
            <a:solidFill>
              <a:srgbClr val="FFFFFF"/>
            </a:solidFill>
            <a:ln>
              <a:solidFill>
                <a:srgbClr val="25501E"/>
              </a:solidFill>
            </a:ln>
          </p:spPr>
          <p:style>
            <a:lnRef idx="1">
              <a:schemeClr val="accent2"/>
            </a:lnRef>
            <a:fillRef idx="3">
              <a:schemeClr val="accent2"/>
            </a:fillRef>
            <a:effectRef idx="2">
              <a:schemeClr val="accent2"/>
            </a:effectRef>
            <a:fontRef idx="minor">
              <a:schemeClr val="lt1"/>
            </a:fontRef>
          </p:style>
          <p:txBody>
            <a:bodyPr>
              <a:spAutoFit/>
            </a:bodyPr>
            <a:lstStyle/>
            <a:p>
              <a:pPr algn="ctr">
                <a:defRPr/>
              </a:pPr>
              <a:r>
                <a:rPr lang="it-IT" b="1" dirty="0">
                  <a:solidFill>
                    <a:srgbClr val="000000"/>
                  </a:solidFill>
                </a:rPr>
                <a:t>FEEM</a:t>
              </a:r>
              <a:endParaRPr lang="it-IT" b="1" dirty="0">
                <a:solidFill>
                  <a:srgbClr val="000000"/>
                </a:solidFill>
              </a:endParaRPr>
            </a:p>
          </p:txBody>
        </p:sp>
        <p:cxnSp>
          <p:nvCxnSpPr>
            <p:cNvPr id="20" name="Connettore 2 19"/>
            <p:cNvCxnSpPr/>
            <p:nvPr/>
          </p:nvCxnSpPr>
          <p:spPr>
            <a:xfrm>
              <a:off x="4652737" y="4004187"/>
              <a:ext cx="0" cy="20797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1" name="Rettangolo 20"/>
            <p:cNvSpPr/>
            <p:nvPr/>
          </p:nvSpPr>
          <p:spPr>
            <a:xfrm>
              <a:off x="791525" y="5091694"/>
              <a:ext cx="7776406" cy="376261"/>
            </a:xfrm>
            <a:prstGeom prst="rect">
              <a:avLst/>
            </a:prstGeom>
            <a:solidFill>
              <a:srgbClr val="FFFFFF"/>
            </a:solidFill>
            <a:ln>
              <a:solidFill>
                <a:srgbClr val="25501E"/>
              </a:solidFill>
            </a:ln>
          </p:spPr>
          <p:style>
            <a:lnRef idx="1">
              <a:schemeClr val="accent2"/>
            </a:lnRef>
            <a:fillRef idx="3">
              <a:schemeClr val="accent2"/>
            </a:fillRef>
            <a:effectRef idx="2">
              <a:schemeClr val="accent2"/>
            </a:effectRef>
            <a:fontRef idx="minor">
              <a:schemeClr val="lt1"/>
            </a:fontRef>
          </p:style>
          <p:txBody>
            <a:bodyPr>
              <a:spAutoFit/>
            </a:bodyPr>
            <a:lstStyle/>
            <a:p>
              <a:pPr algn="ctr">
                <a:defRPr/>
              </a:pPr>
              <a:r>
                <a:rPr lang="it-IT" b="1" dirty="0">
                  <a:solidFill>
                    <a:srgbClr val="000000"/>
                  </a:solidFill>
                </a:rPr>
                <a:t>AUTH</a:t>
              </a:r>
              <a:endParaRPr lang="it-IT" b="1" dirty="0">
                <a:solidFill>
                  <a:srgbClr val="000000"/>
                </a:solidFill>
              </a:endParaRPr>
            </a:p>
          </p:txBody>
        </p:sp>
        <p:cxnSp>
          <p:nvCxnSpPr>
            <p:cNvPr id="22" name="Connettore 2 21"/>
            <p:cNvCxnSpPr/>
            <p:nvPr/>
          </p:nvCxnSpPr>
          <p:spPr>
            <a:xfrm>
              <a:off x="4651150" y="5526696"/>
              <a:ext cx="0" cy="2063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7425" name="Rettangolo 22"/>
            <p:cNvSpPr>
              <a:spLocks noChangeArrowheads="1"/>
            </p:cNvSpPr>
            <p:nvPr/>
          </p:nvSpPr>
          <p:spPr bwMode="auto">
            <a:xfrm>
              <a:off x="813753" y="5766033"/>
              <a:ext cx="7704961" cy="338550"/>
            </a:xfrm>
            <a:prstGeom prst="rect">
              <a:avLst/>
            </a:prstGeom>
            <a:noFill/>
            <a:ln w="9525">
              <a:noFill/>
              <a:miter lim="800000"/>
              <a:headEnd/>
              <a:tailEnd/>
            </a:ln>
          </p:spPr>
          <p:txBody>
            <a:bodyPr>
              <a:spAutoFit/>
            </a:bodyPr>
            <a:lstStyle/>
            <a:p>
              <a:pPr algn="ctr"/>
              <a:endParaRPr lang="en-GB" sz="1600">
                <a:latin typeface="Calibri" pitchFamily="34" charset="0"/>
              </a:endParaRPr>
            </a:p>
          </p:txBody>
        </p:sp>
        <p:sp>
          <p:nvSpPr>
            <p:cNvPr id="17426" name="Rettangolo 23"/>
            <p:cNvSpPr>
              <a:spLocks noChangeArrowheads="1"/>
            </p:cNvSpPr>
            <p:nvPr/>
          </p:nvSpPr>
          <p:spPr bwMode="auto">
            <a:xfrm>
              <a:off x="808990" y="4210303"/>
              <a:ext cx="7704961" cy="338550"/>
            </a:xfrm>
            <a:prstGeom prst="rect">
              <a:avLst/>
            </a:prstGeom>
            <a:noFill/>
            <a:ln w="9525">
              <a:noFill/>
              <a:miter lim="800000"/>
              <a:headEnd/>
              <a:tailEnd/>
            </a:ln>
          </p:spPr>
          <p:txBody>
            <a:bodyPr>
              <a:spAutoFit/>
            </a:bodyPr>
            <a:lstStyle/>
            <a:p>
              <a:pPr algn="ctr"/>
              <a:endParaRPr lang="en-GB" sz="1600">
                <a:latin typeface="Calibri" pitchFamily="34" charset="0"/>
              </a:endParaRPr>
            </a:p>
          </p:txBody>
        </p:sp>
      </p:grpSp>
      <p:sp>
        <p:nvSpPr>
          <p:cNvPr id="3" name="CasellaDiTesto 2"/>
          <p:cNvSpPr txBox="1"/>
          <p:nvPr/>
        </p:nvSpPr>
        <p:spPr>
          <a:xfrm>
            <a:off x="900113" y="4365625"/>
            <a:ext cx="7416800" cy="1076325"/>
          </a:xfrm>
          <a:prstGeom prst="rect">
            <a:avLst/>
          </a:prstGeom>
          <a:noFill/>
        </p:spPr>
        <p:txBody>
          <a:bodyPr>
            <a:spAutoFit/>
          </a:bodyPr>
          <a:lstStyle/>
          <a:p>
            <a:pPr lvl="1" algn="ctr">
              <a:defRPr/>
            </a:pPr>
            <a:r>
              <a:rPr lang="en-US" sz="1600" dirty="0">
                <a:latin typeface="+mn-lt"/>
                <a:ea typeface="ＭＳ Ｐゴシック" pitchFamily="-106" charset="-128"/>
                <a:cs typeface="+mn-cs"/>
              </a:rPr>
              <a:t>Provides analysis and produces specialized research in </a:t>
            </a:r>
            <a:r>
              <a:rPr lang="en-GB" sz="1600" b="1" u="sng" dirty="0">
                <a:latin typeface="+mn-lt"/>
                <a:ea typeface="ＭＳ Ｐゴシック" charset="0"/>
                <a:cs typeface="+mn-cs"/>
              </a:rPr>
              <a:t>Mitigation</a:t>
            </a:r>
            <a:r>
              <a:rPr lang="en-GB" sz="1600" b="1" dirty="0">
                <a:latin typeface="+mn-lt"/>
                <a:ea typeface="ＭＳ Ｐゴシック" charset="0"/>
                <a:cs typeface="+mn-cs"/>
              </a:rPr>
              <a:t>, </a:t>
            </a:r>
            <a:r>
              <a:rPr lang="en-GB" sz="1600" b="1" u="sng" dirty="0">
                <a:latin typeface="+mn-lt"/>
                <a:ea typeface="ＭＳ Ｐゴシック" charset="0"/>
                <a:cs typeface="+mn-cs"/>
              </a:rPr>
              <a:t>Innovation and Transformation </a:t>
            </a:r>
            <a:r>
              <a:rPr lang="en-GB" sz="1600" b="1" u="sng" dirty="0">
                <a:latin typeface="+mn-lt"/>
                <a:ea typeface="ＭＳ Ｐゴシック" charset="0"/>
                <a:cs typeface="+mn-cs"/>
              </a:rPr>
              <a:t>Pathways</a:t>
            </a:r>
            <a:r>
              <a:rPr lang="en-GB" sz="1600" b="1" dirty="0">
                <a:latin typeface="+mn-lt"/>
                <a:ea typeface="ＭＳ Ｐゴシック" charset="0"/>
                <a:cs typeface="+mn-cs"/>
              </a:rPr>
              <a:t>, </a:t>
            </a:r>
            <a:r>
              <a:rPr lang="en-GB" sz="1600" b="1" u="sng" dirty="0">
                <a:latin typeface="+mn-lt"/>
                <a:ea typeface="ＭＳ Ｐゴシック" charset="0"/>
                <a:cs typeface="+mn-cs"/>
              </a:rPr>
              <a:t>Climate </a:t>
            </a:r>
            <a:r>
              <a:rPr lang="en-GB" sz="1600" b="1" u="sng" dirty="0">
                <a:latin typeface="+mn-lt"/>
                <a:ea typeface="ＭＳ Ｐゴシック" charset="0"/>
                <a:cs typeface="+mn-cs"/>
              </a:rPr>
              <a:t>Change Economic Impacts and </a:t>
            </a:r>
            <a:r>
              <a:rPr lang="en-GB" sz="1600" b="1" u="sng" dirty="0">
                <a:latin typeface="+mn-lt"/>
                <a:ea typeface="ＭＳ Ｐゴシック" charset="0"/>
                <a:cs typeface="+mn-cs"/>
              </a:rPr>
              <a:t>Adaptation</a:t>
            </a:r>
            <a:r>
              <a:rPr lang="en-GB" sz="1600" b="1" dirty="0">
                <a:latin typeface="+mn-lt"/>
                <a:ea typeface="ＭＳ Ｐゴシック" charset="0"/>
                <a:cs typeface="+mn-cs"/>
              </a:rPr>
              <a:t>, </a:t>
            </a:r>
            <a:r>
              <a:rPr lang="en-GB" sz="1600" b="1" u="sng" dirty="0">
                <a:latin typeface="+mn-lt"/>
                <a:ea typeface="ＭＳ Ｐゴシック" charset="0"/>
                <a:cs typeface="+mn-cs"/>
              </a:rPr>
              <a:t>Energy </a:t>
            </a:r>
            <a:r>
              <a:rPr lang="en-GB" sz="1600" b="1" u="sng" dirty="0">
                <a:latin typeface="+mn-lt"/>
                <a:ea typeface="ＭＳ Ｐゴシック" charset="0"/>
                <a:cs typeface="+mn-cs"/>
              </a:rPr>
              <a:t>Scenarios and </a:t>
            </a:r>
            <a:r>
              <a:rPr lang="en-GB" sz="1600" b="1" u="sng" dirty="0">
                <a:latin typeface="+mn-lt"/>
                <a:ea typeface="ＭＳ Ｐゴシック" charset="0"/>
                <a:cs typeface="+mn-cs"/>
              </a:rPr>
              <a:t>Policy and Society </a:t>
            </a:r>
            <a:r>
              <a:rPr lang="en-GB" sz="1600" b="1" u="sng" dirty="0">
                <a:latin typeface="+mn-lt"/>
                <a:ea typeface="ＭＳ Ｐゴシック" charset="0"/>
                <a:cs typeface="+mn-cs"/>
              </a:rPr>
              <a:t>and </a:t>
            </a:r>
            <a:r>
              <a:rPr lang="en-GB" sz="1600" b="1" u="sng" dirty="0">
                <a:latin typeface="+mn-lt"/>
                <a:ea typeface="ＭＳ Ｐゴシック" charset="0"/>
                <a:cs typeface="+mn-cs"/>
              </a:rPr>
              <a:t>Sustainability</a:t>
            </a:r>
            <a:endParaRPr lang="en-GB" sz="1600" b="1" u="sng" dirty="0">
              <a:latin typeface="+mn-lt"/>
              <a:ea typeface="ＭＳ Ｐゴシック" charset="0"/>
              <a:cs typeface="+mn-cs"/>
            </a:endParaRPr>
          </a:p>
          <a:p>
            <a:pPr algn="ctr">
              <a:defRPr/>
            </a:pPr>
            <a:r>
              <a:rPr lang="en-US" sz="1600" dirty="0">
                <a:latin typeface="+mn-lt"/>
                <a:ea typeface="ＭＳ Ｐゴシック" pitchFamily="-106" charset="-128"/>
                <a:cs typeface="+mn-cs"/>
              </a:rPr>
              <a:t>   </a:t>
            </a:r>
            <a:endParaRPr lang="en-US" sz="1600" dirty="0">
              <a:latin typeface="+mn-lt"/>
              <a:ea typeface="ＭＳ Ｐゴシック" pitchFamily="-106" charset="-128"/>
              <a:cs typeface="+mn-cs"/>
            </a:endParaRPr>
          </a:p>
        </p:txBody>
      </p:sp>
      <p:sp>
        <p:nvSpPr>
          <p:cNvPr id="23" name="CasellaDiTesto 22"/>
          <p:cNvSpPr txBox="1"/>
          <p:nvPr/>
        </p:nvSpPr>
        <p:spPr>
          <a:xfrm>
            <a:off x="1116013" y="5775325"/>
            <a:ext cx="7416800" cy="1077913"/>
          </a:xfrm>
          <a:prstGeom prst="rect">
            <a:avLst/>
          </a:prstGeom>
          <a:noFill/>
        </p:spPr>
        <p:txBody>
          <a:bodyPr>
            <a:spAutoFit/>
          </a:bodyPr>
          <a:lstStyle/>
          <a:p>
            <a:pPr algn="ctr">
              <a:defRPr/>
            </a:pPr>
            <a:r>
              <a:rPr lang="en-US" sz="1600" dirty="0">
                <a:latin typeface="+mn-lt"/>
                <a:ea typeface="ＭＳ Ｐゴシック" pitchFamily="-106" charset="-128"/>
                <a:cs typeface="+mn-cs"/>
              </a:rPr>
              <a:t> Through the Environmental Engineering Laboratory (ENVE LAB), Develops research and design processes and products in the context of  </a:t>
            </a:r>
            <a:r>
              <a:rPr lang="en-US" sz="1600" b="1" u="sng" dirty="0">
                <a:latin typeface="+mn-lt"/>
                <a:ea typeface="ＭＳ Ｐゴシック" pitchFamily="-106" charset="-128"/>
                <a:cs typeface="+mn-cs"/>
              </a:rPr>
              <a:t>Environment and health</a:t>
            </a:r>
            <a:r>
              <a:rPr lang="en-US" sz="1600" b="1" dirty="0">
                <a:latin typeface="+mn-lt"/>
                <a:ea typeface="ＭＳ Ｐゴシック" pitchFamily="-106" charset="-128"/>
                <a:cs typeface="+mn-cs"/>
              </a:rPr>
              <a:t>, </a:t>
            </a:r>
            <a:r>
              <a:rPr lang="en-US" sz="1600" b="1" u="sng" dirty="0">
                <a:latin typeface="+mn-lt"/>
                <a:ea typeface="ＭＳ Ｐゴシック" pitchFamily="-106" charset="-128"/>
                <a:cs typeface="+mn-cs"/>
              </a:rPr>
              <a:t>Advanced technology for monitoring environment pollution and waste management</a:t>
            </a:r>
            <a:r>
              <a:rPr lang="en-US" sz="1600" b="1" dirty="0">
                <a:latin typeface="+mn-lt"/>
                <a:ea typeface="ＭＳ Ｐゴシック" pitchFamily="-106" charset="-128"/>
                <a:cs typeface="+mn-cs"/>
              </a:rPr>
              <a:t>, </a:t>
            </a:r>
            <a:r>
              <a:rPr lang="en-US" sz="1600" b="1" u="sng" dirty="0">
                <a:latin typeface="+mn-lt"/>
                <a:ea typeface="ＭＳ Ｐゴシック" pitchFamily="-106" charset="-128"/>
                <a:cs typeface="+mn-cs"/>
              </a:rPr>
              <a:t>Industrial ecology</a:t>
            </a:r>
            <a:endParaRPr lang="en-US" sz="1600" b="1" u="sng" dirty="0">
              <a:latin typeface="+mn-lt"/>
              <a:ea typeface="ＭＳ Ｐゴシック" pitchFamily="-106" charset="-128"/>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Immagine 3"/>
          <p:cNvPicPr>
            <a:picLocks noChangeAspect="1"/>
          </p:cNvPicPr>
          <p:nvPr/>
        </p:nvPicPr>
        <p:blipFill>
          <a:blip r:embed="rId2"/>
          <a:srcRect t="11348"/>
          <a:stretch>
            <a:fillRect/>
          </a:stretch>
        </p:blipFill>
        <p:spPr bwMode="auto">
          <a:xfrm>
            <a:off x="1476375" y="260350"/>
            <a:ext cx="6413500" cy="6446838"/>
          </a:xfrm>
          <a:prstGeom prst="rect">
            <a:avLst/>
          </a:prstGeom>
          <a:noFill/>
          <a:ln w="9525">
            <a:noFill/>
            <a:miter lim="800000"/>
            <a:headEnd/>
            <a:tailEnd/>
          </a:ln>
        </p:spPr>
      </p:pic>
      <p:sp>
        <p:nvSpPr>
          <p:cNvPr id="6" name="Text Box 41"/>
          <p:cNvSpPr txBox="1">
            <a:spLocks noChangeArrowheads="1"/>
          </p:cNvSpPr>
          <p:nvPr/>
        </p:nvSpPr>
        <p:spPr bwMode="auto">
          <a:xfrm>
            <a:off x="0" y="1588"/>
            <a:ext cx="9144000" cy="519112"/>
          </a:xfrm>
          <a:prstGeom prst="rect">
            <a:avLst/>
          </a:prstGeom>
          <a:solidFill>
            <a:srgbClr val="25501E"/>
          </a:solidFill>
          <a:ln>
            <a:headEnd/>
            <a:tailEnd/>
          </a:ln>
        </p:spPr>
        <p:style>
          <a:lnRef idx="0">
            <a:schemeClr val="accent3"/>
          </a:lnRef>
          <a:fillRef idx="3">
            <a:schemeClr val="accent3"/>
          </a:fillRef>
          <a:effectRef idx="3">
            <a:schemeClr val="accent3"/>
          </a:effectRef>
          <a:fontRef idx="minor">
            <a:schemeClr val="lt1"/>
          </a:fontRef>
        </p:style>
        <p:txBody>
          <a:bodyPr anchor="ctr">
            <a:spAutoFit/>
          </a:bodyPr>
          <a:lstStyle/>
          <a:p>
            <a:pPr algn="ctr" fontAlgn="auto">
              <a:spcBef>
                <a:spcPts val="1200"/>
              </a:spcBef>
              <a:spcAft>
                <a:spcPts val="0"/>
              </a:spcAft>
              <a:defRPr/>
            </a:pPr>
            <a:r>
              <a:rPr lang="it-IT" sz="2800" b="1" kern="0" dirty="0">
                <a:solidFill>
                  <a:srgbClr val="FFFFFF"/>
                </a:solidFill>
                <a:latin typeface="Arial"/>
                <a:ea typeface="ＭＳ Ｐゴシック" pitchFamily="-106" charset="-128"/>
                <a:cs typeface="Times New Roman" pitchFamily="-106" charset="0"/>
              </a:rPr>
              <a:t>Benefits of Green </a:t>
            </a:r>
            <a:r>
              <a:rPr lang="it-IT" sz="2800" b="1" kern="0" dirty="0" err="1">
                <a:solidFill>
                  <a:srgbClr val="FFFFFF"/>
                </a:solidFill>
                <a:latin typeface="Arial"/>
                <a:ea typeface="ＭＳ Ｐゴシック" pitchFamily="-106" charset="-128"/>
                <a:cs typeface="Times New Roman" pitchFamily="-106" charset="0"/>
              </a:rPr>
              <a:t>Infrastructures</a:t>
            </a:r>
            <a:endParaRPr lang="it-IT" sz="2800" b="1" kern="0" dirty="0">
              <a:solidFill>
                <a:srgbClr val="FFFFFF"/>
              </a:solidFill>
              <a:latin typeface="Arial"/>
              <a:ea typeface="ＭＳ Ｐゴシック" pitchFamily="-106" charset="-128"/>
              <a:cs typeface="Times New Roman" pitchFamily="-106" charset="0"/>
            </a:endParaRPr>
          </a:p>
        </p:txBody>
      </p:sp>
      <p:sp>
        <p:nvSpPr>
          <p:cNvPr id="2" name="CasellaDiTesto 1"/>
          <p:cNvSpPr txBox="1"/>
          <p:nvPr/>
        </p:nvSpPr>
        <p:spPr>
          <a:xfrm>
            <a:off x="5219700" y="6524625"/>
            <a:ext cx="3814763" cy="200025"/>
          </a:xfrm>
          <a:prstGeom prst="rect">
            <a:avLst/>
          </a:prstGeom>
          <a:noFill/>
        </p:spPr>
        <p:txBody>
          <a:bodyPr wrap="none">
            <a:spAutoFit/>
          </a:bodyPr>
          <a:lstStyle/>
          <a:p>
            <a:pPr>
              <a:defRPr/>
            </a:pPr>
            <a:r>
              <a:rPr lang="en-US" sz="1050" baseline="-25000" dirty="0">
                <a:ea typeface="ＭＳ Ｐゴシック" pitchFamily="-106" charset="-128"/>
                <a:cs typeface="+mn-cs"/>
              </a:rPr>
              <a:t>Image from </a:t>
            </a:r>
            <a:r>
              <a:rPr lang="en-US" sz="1050" b="1" baseline="-25000" dirty="0">
                <a:ea typeface="ＭＳ Ｐゴシック" pitchFamily="-106" charset="-128"/>
                <a:cs typeface="+mn-cs"/>
              </a:rPr>
              <a:t>Gray to Green: Jumpstarting Private Investment in Green </a:t>
            </a:r>
            <a:r>
              <a:rPr lang="en-US" sz="1050" b="1" baseline="-25000" dirty="0">
                <a:ea typeface="ＭＳ Ｐゴシック" pitchFamily="-106" charset="-128"/>
                <a:cs typeface="+mn-cs"/>
              </a:rPr>
              <a:t>Infrastructure. </a:t>
            </a:r>
            <a:endParaRPr lang="en-US" sz="1050" dirty="0">
              <a:ea typeface="ＭＳ Ｐゴシック" pitchFamily="-106" charset="-128"/>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arrotondato 2"/>
          <p:cNvSpPr/>
          <p:nvPr/>
        </p:nvSpPr>
        <p:spPr>
          <a:xfrm>
            <a:off x="539750" y="1700213"/>
            <a:ext cx="8051800" cy="4681537"/>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4" name="Rettangolo arrotondato 3"/>
          <p:cNvSpPr/>
          <p:nvPr/>
        </p:nvSpPr>
        <p:spPr>
          <a:xfrm>
            <a:off x="4356100" y="1196975"/>
            <a:ext cx="576263" cy="360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lnSpc>
                <a:spcPct val="107000"/>
              </a:lnSpc>
              <a:spcAft>
                <a:spcPts val="600"/>
              </a:spcAft>
              <a:defRPr/>
            </a:pPr>
            <a:r>
              <a:rPr lang="it-IT" sz="2000">
                <a:ea typeface="Calibri" panose="020F0502020204030204" pitchFamily="34" charset="0"/>
                <a:cs typeface="Times New Roman" panose="02020603050405020304" pitchFamily="18" charset="0"/>
              </a:rPr>
              <a:t>A</a:t>
            </a:r>
          </a:p>
        </p:txBody>
      </p:sp>
      <p:sp>
        <p:nvSpPr>
          <p:cNvPr id="5" name="Rettangolo arrotondato 4"/>
          <p:cNvSpPr/>
          <p:nvPr/>
        </p:nvSpPr>
        <p:spPr>
          <a:xfrm>
            <a:off x="3552825" y="2932113"/>
            <a:ext cx="574675" cy="3603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lnSpc>
                <a:spcPct val="107000"/>
              </a:lnSpc>
              <a:spcAft>
                <a:spcPts val="600"/>
              </a:spcAft>
              <a:defRPr/>
            </a:pPr>
            <a:r>
              <a:rPr lang="it-IT" sz="2000" dirty="0">
                <a:ea typeface="Calibri" panose="020F0502020204030204" pitchFamily="34" charset="0"/>
                <a:cs typeface="Times New Roman" panose="02020603050405020304" pitchFamily="18" charset="0"/>
              </a:rPr>
              <a:t>B</a:t>
            </a:r>
          </a:p>
        </p:txBody>
      </p:sp>
      <p:sp>
        <p:nvSpPr>
          <p:cNvPr id="6" name="Rettangolo arrotondato 5"/>
          <p:cNvSpPr/>
          <p:nvPr/>
        </p:nvSpPr>
        <p:spPr>
          <a:xfrm>
            <a:off x="3552825" y="3825875"/>
            <a:ext cx="574675" cy="360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lnSpc>
                <a:spcPct val="107000"/>
              </a:lnSpc>
              <a:spcAft>
                <a:spcPts val="600"/>
              </a:spcAft>
              <a:defRPr/>
            </a:pPr>
            <a:r>
              <a:rPr lang="it-IT" sz="2000" dirty="0">
                <a:ea typeface="Calibri" panose="020F0502020204030204" pitchFamily="34" charset="0"/>
                <a:cs typeface="Times New Roman" panose="02020603050405020304" pitchFamily="18" charset="0"/>
              </a:rPr>
              <a:t>C</a:t>
            </a:r>
          </a:p>
        </p:txBody>
      </p:sp>
      <p:sp>
        <p:nvSpPr>
          <p:cNvPr id="7" name="Rettangolo arrotondato 6"/>
          <p:cNvSpPr/>
          <p:nvPr/>
        </p:nvSpPr>
        <p:spPr>
          <a:xfrm>
            <a:off x="3552825" y="4719638"/>
            <a:ext cx="574675" cy="3603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lnSpc>
                <a:spcPct val="107000"/>
              </a:lnSpc>
              <a:spcAft>
                <a:spcPts val="600"/>
              </a:spcAft>
              <a:defRPr/>
            </a:pPr>
            <a:r>
              <a:rPr lang="it-IT" sz="2000">
                <a:ea typeface="Calibri" panose="020F0502020204030204" pitchFamily="34" charset="0"/>
                <a:cs typeface="Times New Roman" panose="02020603050405020304" pitchFamily="18" charset="0"/>
              </a:rPr>
              <a:t>D</a:t>
            </a:r>
          </a:p>
        </p:txBody>
      </p:sp>
      <p:sp>
        <p:nvSpPr>
          <p:cNvPr id="8" name="Rettangolo arrotondato 7"/>
          <p:cNvSpPr/>
          <p:nvPr/>
        </p:nvSpPr>
        <p:spPr>
          <a:xfrm>
            <a:off x="5062538" y="3825875"/>
            <a:ext cx="576262" cy="360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lnSpc>
                <a:spcPct val="107000"/>
              </a:lnSpc>
              <a:spcAft>
                <a:spcPts val="600"/>
              </a:spcAft>
              <a:defRPr/>
            </a:pPr>
            <a:r>
              <a:rPr lang="it-IT" sz="2000">
                <a:ea typeface="Calibri" panose="020F0502020204030204" pitchFamily="34" charset="0"/>
                <a:cs typeface="Times New Roman" panose="02020603050405020304" pitchFamily="18" charset="0"/>
              </a:rPr>
              <a:t>E</a:t>
            </a:r>
          </a:p>
        </p:txBody>
      </p:sp>
      <p:sp>
        <p:nvSpPr>
          <p:cNvPr id="9" name="Rettangolo arrotondato 8"/>
          <p:cNvSpPr/>
          <p:nvPr/>
        </p:nvSpPr>
        <p:spPr>
          <a:xfrm>
            <a:off x="6551613" y="3825875"/>
            <a:ext cx="576262" cy="360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lnSpc>
                <a:spcPct val="107000"/>
              </a:lnSpc>
              <a:spcAft>
                <a:spcPts val="600"/>
              </a:spcAft>
              <a:defRPr/>
            </a:pPr>
            <a:r>
              <a:rPr lang="it-IT" sz="2000">
                <a:ea typeface="Calibri" panose="020F0502020204030204" pitchFamily="34" charset="0"/>
                <a:cs typeface="Times New Roman" panose="02020603050405020304" pitchFamily="18" charset="0"/>
              </a:rPr>
              <a:t>F</a:t>
            </a:r>
          </a:p>
        </p:txBody>
      </p:sp>
      <p:sp>
        <p:nvSpPr>
          <p:cNvPr id="10" name="Rettangolo arrotondato 9"/>
          <p:cNvSpPr/>
          <p:nvPr/>
        </p:nvSpPr>
        <p:spPr>
          <a:xfrm>
            <a:off x="4384675" y="5759450"/>
            <a:ext cx="576263" cy="3603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lnSpc>
                <a:spcPct val="107000"/>
              </a:lnSpc>
              <a:spcAft>
                <a:spcPts val="600"/>
              </a:spcAft>
              <a:defRPr/>
            </a:pPr>
            <a:r>
              <a:rPr lang="it-IT" sz="2000">
                <a:ea typeface="Calibri" panose="020F0502020204030204" pitchFamily="34" charset="0"/>
                <a:cs typeface="Times New Roman" panose="02020603050405020304" pitchFamily="18" charset="0"/>
              </a:rPr>
              <a:t>G</a:t>
            </a:r>
          </a:p>
        </p:txBody>
      </p:sp>
      <p:sp>
        <p:nvSpPr>
          <p:cNvPr id="12" name="Casella di testo 9"/>
          <p:cNvSpPr txBox="1"/>
          <p:nvPr/>
        </p:nvSpPr>
        <p:spPr>
          <a:xfrm>
            <a:off x="1814513" y="2693988"/>
            <a:ext cx="1657350" cy="6477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lIns="68580" tIns="34290" rIns="68580" bIns="34290" anchor="ctr"/>
          <a:lstStyle/>
          <a:p>
            <a:pPr algn="ctr">
              <a:lnSpc>
                <a:spcPct val="107000"/>
              </a:lnSpc>
              <a:spcAft>
                <a:spcPts val="600"/>
              </a:spcAft>
              <a:defRPr/>
            </a:pPr>
            <a:r>
              <a:rPr lang="it-IT" sz="1100" dirty="0">
                <a:ea typeface="Calibri" panose="020F0502020204030204" pitchFamily="34" charset="0"/>
                <a:cs typeface="Times New Roman" panose="02020603050405020304" pitchFamily="18" charset="0"/>
              </a:rPr>
              <a:t>REVIEW </a:t>
            </a:r>
            <a:r>
              <a:rPr lang="it-IT" sz="1100" dirty="0">
                <a:ea typeface="Calibri" panose="020F0502020204030204" pitchFamily="34" charset="0"/>
                <a:cs typeface="Times New Roman" panose="02020603050405020304" pitchFamily="18" charset="0"/>
              </a:rPr>
              <a:t>OF GI SOLUTIONS, ANALYSIS OF COSTS AND BENEFITS </a:t>
            </a:r>
            <a:r>
              <a:rPr lang="it-IT" sz="1100" i="1" dirty="0">
                <a:ea typeface="Calibri" panose="020F0502020204030204" pitchFamily="34" charset="0"/>
                <a:cs typeface="Times New Roman" panose="02020603050405020304" pitchFamily="18" charset="0"/>
              </a:rPr>
              <a:t>(</a:t>
            </a:r>
            <a:r>
              <a:rPr lang="it-IT" sz="1100" i="1" dirty="0">
                <a:ea typeface="Calibri" panose="020F0502020204030204" pitchFamily="34" charset="0"/>
                <a:cs typeface="Times New Roman" panose="02020603050405020304" pitchFamily="18" charset="0"/>
              </a:rPr>
              <a:t>AUT)</a:t>
            </a:r>
          </a:p>
        </p:txBody>
      </p:sp>
      <p:sp>
        <p:nvSpPr>
          <p:cNvPr id="13" name="Casella di testo 10"/>
          <p:cNvSpPr txBox="1"/>
          <p:nvPr/>
        </p:nvSpPr>
        <p:spPr>
          <a:xfrm>
            <a:off x="647700" y="3619500"/>
            <a:ext cx="2805113" cy="7747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lIns="68580" tIns="34290" rIns="68580" bIns="34290" anchor="ctr"/>
          <a:lstStyle/>
          <a:p>
            <a:pPr algn="ctr">
              <a:lnSpc>
                <a:spcPct val="107000"/>
              </a:lnSpc>
              <a:spcAft>
                <a:spcPts val="600"/>
              </a:spcAft>
              <a:defRPr/>
            </a:pPr>
            <a:r>
              <a:rPr lang="it-IT" sz="1100" dirty="0">
                <a:ea typeface="Calibri" panose="020F0502020204030204" pitchFamily="34" charset="0"/>
                <a:cs typeface="Times New Roman" panose="02020603050405020304" pitchFamily="18" charset="0"/>
              </a:rPr>
              <a:t>COMPARIZON BETWEEN THE PERFORMANCE OF GREEN AND GREY INFRASTRUCTURES, STAKEHOLDER  ENGAGEMENT,  BUSINESS PLANNING IN CASE STUDIES </a:t>
            </a:r>
            <a:r>
              <a:rPr lang="it-IT" sz="1100" i="1" dirty="0">
                <a:ea typeface="Calibri" panose="020F0502020204030204" pitchFamily="34" charset="0"/>
                <a:cs typeface="Times New Roman" panose="02020603050405020304" pitchFamily="18" charset="0"/>
              </a:rPr>
              <a:t>(FEEM)</a:t>
            </a:r>
          </a:p>
        </p:txBody>
      </p:sp>
      <p:sp>
        <p:nvSpPr>
          <p:cNvPr id="14" name="Casella di testo 11"/>
          <p:cNvSpPr txBox="1"/>
          <p:nvPr/>
        </p:nvSpPr>
        <p:spPr>
          <a:xfrm>
            <a:off x="1795463" y="4570413"/>
            <a:ext cx="1657350" cy="6477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lIns="68580" tIns="34290" rIns="68580" bIns="34290" anchor="ctr"/>
          <a:lstStyle/>
          <a:p>
            <a:pPr algn="ctr">
              <a:lnSpc>
                <a:spcPct val="107000"/>
              </a:lnSpc>
              <a:spcAft>
                <a:spcPts val="600"/>
              </a:spcAft>
              <a:defRPr/>
            </a:pPr>
            <a:r>
              <a:rPr lang="it-IT" sz="1100" dirty="0">
                <a:ea typeface="Calibri" panose="020F0502020204030204" pitchFamily="34" charset="0"/>
                <a:cs typeface="Times New Roman" panose="02020603050405020304" pitchFamily="18" charset="0"/>
              </a:rPr>
              <a:t>DESIGN OPTIONS FOR THE MONITORING OF GI </a:t>
            </a:r>
            <a:r>
              <a:rPr lang="it-IT" sz="1100" dirty="0">
                <a:ea typeface="Calibri" panose="020F0502020204030204" pitchFamily="34" charset="0"/>
                <a:cs typeface="Times New Roman" panose="02020603050405020304" pitchFamily="18" charset="0"/>
              </a:rPr>
              <a:t>- COPERNICUS </a:t>
            </a:r>
            <a:r>
              <a:rPr lang="it-IT" sz="1100" i="1" dirty="0">
                <a:ea typeface="Calibri" panose="020F0502020204030204" pitchFamily="34" charset="0"/>
                <a:cs typeface="Times New Roman" panose="02020603050405020304" pitchFamily="18" charset="0"/>
              </a:rPr>
              <a:t>(EUC)</a:t>
            </a:r>
          </a:p>
        </p:txBody>
      </p:sp>
      <p:sp>
        <p:nvSpPr>
          <p:cNvPr id="15" name="Casella di testo 12"/>
          <p:cNvSpPr txBox="1"/>
          <p:nvPr/>
        </p:nvSpPr>
        <p:spPr>
          <a:xfrm>
            <a:off x="3203575" y="5661025"/>
            <a:ext cx="1079500" cy="468313"/>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lIns="68580" tIns="34290" rIns="68580" bIns="34290" anchor="ctr"/>
          <a:lstStyle/>
          <a:p>
            <a:pPr algn="ctr">
              <a:lnSpc>
                <a:spcPct val="107000"/>
              </a:lnSpc>
              <a:spcAft>
                <a:spcPts val="600"/>
              </a:spcAft>
              <a:defRPr/>
            </a:pPr>
            <a:r>
              <a:rPr lang="it-IT" sz="1100" dirty="0">
                <a:ea typeface="Calibri" panose="020F0502020204030204" pitchFamily="34" charset="0"/>
                <a:cs typeface="Times New Roman" panose="02020603050405020304" pitchFamily="18" charset="0"/>
              </a:rPr>
              <a:t>DISSEMINATION </a:t>
            </a:r>
            <a:r>
              <a:rPr lang="it-IT" sz="1100" i="1" dirty="0">
                <a:ea typeface="Calibri" panose="020F0502020204030204" pitchFamily="34" charset="0"/>
                <a:cs typeface="Times New Roman" panose="02020603050405020304" pitchFamily="18" charset="0"/>
              </a:rPr>
              <a:t>(EUC)</a:t>
            </a:r>
          </a:p>
        </p:txBody>
      </p:sp>
      <p:sp>
        <p:nvSpPr>
          <p:cNvPr id="16" name="Casella di testo 13"/>
          <p:cNvSpPr txBox="1"/>
          <p:nvPr/>
        </p:nvSpPr>
        <p:spPr>
          <a:xfrm>
            <a:off x="3203575" y="1196975"/>
            <a:ext cx="1079500" cy="468313"/>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lIns="68580" tIns="34290" rIns="68580" bIns="34290" anchor="ctr"/>
          <a:lstStyle/>
          <a:p>
            <a:pPr algn="ctr">
              <a:lnSpc>
                <a:spcPct val="107000"/>
              </a:lnSpc>
              <a:spcAft>
                <a:spcPts val="600"/>
              </a:spcAft>
              <a:defRPr/>
            </a:pPr>
            <a:r>
              <a:rPr lang="it-IT" sz="1100" dirty="0">
                <a:ea typeface="Calibri" panose="020F0502020204030204" pitchFamily="34" charset="0"/>
                <a:cs typeface="Times New Roman" panose="02020603050405020304" pitchFamily="18" charset="0"/>
              </a:rPr>
              <a:t>MANAGEMENT </a:t>
            </a:r>
            <a:r>
              <a:rPr lang="it-IT" sz="1100" i="1" dirty="0">
                <a:ea typeface="Calibri" panose="020F0502020204030204" pitchFamily="34" charset="0"/>
                <a:cs typeface="Times New Roman" panose="02020603050405020304" pitchFamily="18" charset="0"/>
              </a:rPr>
              <a:t>(EUC</a:t>
            </a:r>
            <a:r>
              <a:rPr lang="it-IT" sz="1100" dirty="0">
                <a:ea typeface="Calibri" panose="020F0502020204030204" pitchFamily="34" charset="0"/>
                <a:cs typeface="Times New Roman" panose="02020603050405020304" pitchFamily="18" charset="0"/>
              </a:rPr>
              <a:t>)</a:t>
            </a:r>
          </a:p>
        </p:txBody>
      </p:sp>
      <p:sp>
        <p:nvSpPr>
          <p:cNvPr id="17" name="Casella di testo 14"/>
          <p:cNvSpPr txBox="1"/>
          <p:nvPr/>
        </p:nvSpPr>
        <p:spPr>
          <a:xfrm>
            <a:off x="4803775" y="3243263"/>
            <a:ext cx="1079500" cy="4667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lIns="68580" tIns="34290" rIns="68580" bIns="34290" anchor="ctr"/>
          <a:lstStyle/>
          <a:p>
            <a:pPr algn="ctr">
              <a:lnSpc>
                <a:spcPct val="107000"/>
              </a:lnSpc>
              <a:spcAft>
                <a:spcPts val="600"/>
              </a:spcAft>
              <a:defRPr/>
            </a:pPr>
            <a:r>
              <a:rPr lang="it-IT" sz="1100" dirty="0">
                <a:ea typeface="Calibri" panose="020F0502020204030204" pitchFamily="34" charset="0"/>
                <a:cs typeface="Times New Roman" panose="02020603050405020304" pitchFamily="18" charset="0"/>
              </a:rPr>
              <a:t>CASE STUDIES </a:t>
            </a:r>
            <a:r>
              <a:rPr lang="it-IT" sz="1100" i="1" dirty="0">
                <a:ea typeface="Calibri" panose="020F0502020204030204" pitchFamily="34" charset="0"/>
                <a:cs typeface="Times New Roman" panose="02020603050405020304" pitchFamily="18" charset="0"/>
              </a:rPr>
              <a:t>(</a:t>
            </a:r>
            <a:r>
              <a:rPr lang="it-IT" sz="1100" i="1" dirty="0">
                <a:ea typeface="Calibri" panose="020F0502020204030204" pitchFamily="34" charset="0"/>
                <a:cs typeface="Times New Roman" panose="02020603050405020304" pitchFamily="18" charset="0"/>
              </a:rPr>
              <a:t>DELT)</a:t>
            </a:r>
            <a:endParaRPr lang="it-IT" sz="1100" i="1" dirty="0">
              <a:ea typeface="Calibri" panose="020F0502020204030204" pitchFamily="34" charset="0"/>
              <a:cs typeface="Times New Roman" panose="02020603050405020304" pitchFamily="18" charset="0"/>
            </a:endParaRPr>
          </a:p>
        </p:txBody>
      </p:sp>
      <p:cxnSp>
        <p:nvCxnSpPr>
          <p:cNvPr id="18" name="Connettore 2 17"/>
          <p:cNvCxnSpPr>
            <a:stCxn id="5" idx="3"/>
            <a:endCxn id="8" idx="1"/>
          </p:cNvCxnSpPr>
          <p:nvPr/>
        </p:nvCxnSpPr>
        <p:spPr>
          <a:xfrm>
            <a:off x="4127500" y="3113088"/>
            <a:ext cx="935038" cy="892175"/>
          </a:xfrm>
          <a:prstGeom prst="straightConnector1">
            <a:avLst/>
          </a:prstGeom>
          <a:ln w="19050">
            <a:tailEnd type="triangle" w="med" len="lg"/>
          </a:ln>
        </p:spPr>
        <p:style>
          <a:lnRef idx="1">
            <a:schemeClr val="accent1"/>
          </a:lnRef>
          <a:fillRef idx="0">
            <a:schemeClr val="accent1"/>
          </a:fillRef>
          <a:effectRef idx="0">
            <a:schemeClr val="accent1"/>
          </a:effectRef>
          <a:fontRef idx="minor">
            <a:schemeClr val="tx1"/>
          </a:fontRef>
        </p:style>
      </p:cxnSp>
      <p:cxnSp>
        <p:nvCxnSpPr>
          <p:cNvPr id="19" name="Connettore 2 18"/>
          <p:cNvCxnSpPr>
            <a:stCxn id="7" idx="3"/>
            <a:endCxn id="8" idx="1"/>
          </p:cNvCxnSpPr>
          <p:nvPr/>
        </p:nvCxnSpPr>
        <p:spPr>
          <a:xfrm flipV="1">
            <a:off x="4127500" y="4005263"/>
            <a:ext cx="935038" cy="893762"/>
          </a:xfrm>
          <a:prstGeom prst="straightConnector1">
            <a:avLst/>
          </a:prstGeom>
          <a:ln w="19050">
            <a:tailEnd type="triangle" w="med" len="lg"/>
          </a:ln>
        </p:spPr>
        <p:style>
          <a:lnRef idx="1">
            <a:schemeClr val="accent1"/>
          </a:lnRef>
          <a:fillRef idx="0">
            <a:schemeClr val="accent1"/>
          </a:fillRef>
          <a:effectRef idx="0">
            <a:schemeClr val="accent1"/>
          </a:effectRef>
          <a:fontRef idx="minor">
            <a:schemeClr val="tx1"/>
          </a:fontRef>
        </p:style>
      </p:cxnSp>
      <p:sp>
        <p:nvSpPr>
          <p:cNvPr id="20" name="Casella di testo 17"/>
          <p:cNvSpPr txBox="1"/>
          <p:nvPr/>
        </p:nvSpPr>
        <p:spPr>
          <a:xfrm>
            <a:off x="6081713" y="3243263"/>
            <a:ext cx="1512887" cy="4667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lIns="68580" tIns="34290" rIns="68580" bIns="34290" anchor="ctr"/>
          <a:lstStyle/>
          <a:p>
            <a:pPr algn="ctr">
              <a:lnSpc>
                <a:spcPct val="107000"/>
              </a:lnSpc>
              <a:spcAft>
                <a:spcPts val="600"/>
              </a:spcAft>
              <a:defRPr/>
            </a:pPr>
            <a:r>
              <a:rPr lang="it-IT" sz="1100" dirty="0">
                <a:ea typeface="Calibri" panose="020F0502020204030204" pitchFamily="34" charset="0"/>
                <a:cs typeface="Times New Roman" panose="02020603050405020304" pitchFamily="18" charset="0"/>
              </a:rPr>
              <a:t>GI DEPLOYMENT ON A LARGE SCALE </a:t>
            </a:r>
            <a:r>
              <a:rPr lang="it-IT" sz="1100" i="1" dirty="0">
                <a:ea typeface="Calibri" panose="020F0502020204030204" pitchFamily="34" charset="0"/>
                <a:cs typeface="Times New Roman" panose="02020603050405020304" pitchFamily="18" charset="0"/>
              </a:rPr>
              <a:t>(</a:t>
            </a:r>
            <a:r>
              <a:rPr lang="it-IT" sz="1100" i="1" dirty="0">
                <a:ea typeface="Calibri" panose="020F0502020204030204" pitchFamily="34" charset="0"/>
                <a:cs typeface="Times New Roman" panose="02020603050405020304" pitchFamily="18" charset="0"/>
              </a:rPr>
              <a:t>FEEM)</a:t>
            </a:r>
          </a:p>
        </p:txBody>
      </p:sp>
      <p:cxnSp>
        <p:nvCxnSpPr>
          <p:cNvPr id="21" name="Connettore 2 20"/>
          <p:cNvCxnSpPr>
            <a:stCxn id="8" idx="3"/>
            <a:endCxn id="9" idx="1"/>
          </p:cNvCxnSpPr>
          <p:nvPr/>
        </p:nvCxnSpPr>
        <p:spPr>
          <a:xfrm>
            <a:off x="5638800" y="4005263"/>
            <a:ext cx="912813" cy="0"/>
          </a:xfrm>
          <a:prstGeom prst="straightConnector1">
            <a:avLst/>
          </a:prstGeom>
          <a:ln w="19050">
            <a:tailEnd type="triangle" w="med" len="lg"/>
          </a:ln>
        </p:spPr>
        <p:style>
          <a:lnRef idx="1">
            <a:schemeClr val="accent1"/>
          </a:lnRef>
          <a:fillRef idx="0">
            <a:schemeClr val="accent1"/>
          </a:fillRef>
          <a:effectRef idx="0">
            <a:schemeClr val="accent1"/>
          </a:effectRef>
          <a:fontRef idx="minor">
            <a:schemeClr val="tx1"/>
          </a:fontRef>
        </p:style>
      </p:cxnSp>
      <p:sp>
        <p:nvSpPr>
          <p:cNvPr id="37" name="Rettangolo arrotondato 36"/>
          <p:cNvSpPr/>
          <p:nvPr/>
        </p:nvSpPr>
        <p:spPr>
          <a:xfrm>
            <a:off x="323850" y="1052513"/>
            <a:ext cx="8496300" cy="5472112"/>
          </a:xfrm>
          <a:prstGeom prst="roundRect">
            <a:avLst/>
          </a:prstGeom>
          <a:noFill/>
          <a:ln w="38100">
            <a:solidFill>
              <a:srgbClr val="25501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350"/>
          </a:p>
        </p:txBody>
      </p:sp>
      <p:cxnSp>
        <p:nvCxnSpPr>
          <p:cNvPr id="40" name="Connettore 2 39"/>
          <p:cNvCxnSpPr>
            <a:stCxn id="6" idx="3"/>
            <a:endCxn id="8" idx="1"/>
          </p:cNvCxnSpPr>
          <p:nvPr/>
        </p:nvCxnSpPr>
        <p:spPr>
          <a:xfrm>
            <a:off x="4127500" y="4005263"/>
            <a:ext cx="935038" cy="0"/>
          </a:xfrm>
          <a:prstGeom prst="straightConnector1">
            <a:avLst/>
          </a:prstGeom>
          <a:ln w="19050">
            <a:tailEnd type="triangle" w="med" len="lg"/>
          </a:ln>
        </p:spPr>
        <p:style>
          <a:lnRef idx="1">
            <a:schemeClr val="accent1"/>
          </a:lnRef>
          <a:fillRef idx="0">
            <a:schemeClr val="accent1"/>
          </a:fillRef>
          <a:effectRef idx="0">
            <a:schemeClr val="accent1"/>
          </a:effectRef>
          <a:fontRef idx="minor">
            <a:schemeClr val="tx1"/>
          </a:fontRef>
        </p:style>
      </p:cxnSp>
      <p:sp>
        <p:nvSpPr>
          <p:cNvPr id="19477" name="CasellaDiTesto 42"/>
          <p:cNvSpPr txBox="1">
            <a:spLocks noChangeArrowheads="1"/>
          </p:cNvSpPr>
          <p:nvPr/>
        </p:nvSpPr>
        <p:spPr bwMode="auto">
          <a:xfrm>
            <a:off x="7596188" y="6453188"/>
            <a:ext cx="1666875" cy="261937"/>
          </a:xfrm>
          <a:prstGeom prst="rect">
            <a:avLst/>
          </a:prstGeom>
          <a:noFill/>
          <a:ln w="9525">
            <a:noFill/>
            <a:miter lim="800000"/>
            <a:headEnd/>
            <a:tailEnd/>
          </a:ln>
        </p:spPr>
        <p:txBody>
          <a:bodyPr>
            <a:spAutoFit/>
          </a:bodyPr>
          <a:lstStyle/>
          <a:p>
            <a:pPr algn="ctr"/>
            <a:r>
              <a:rPr lang="en-US" sz="1100"/>
              <a:t>GI= Green Infrastructures</a:t>
            </a:r>
          </a:p>
        </p:txBody>
      </p:sp>
      <p:sp>
        <p:nvSpPr>
          <p:cNvPr id="24" name="CasellaDiTesto 23"/>
          <p:cNvSpPr txBox="1"/>
          <p:nvPr/>
        </p:nvSpPr>
        <p:spPr>
          <a:xfrm>
            <a:off x="-16117" y="0"/>
            <a:ext cx="9144000" cy="523220"/>
          </a:xfrm>
          <a:prstGeom prst="rect">
            <a:avLst/>
          </a:prstGeom>
          <a:solidFill>
            <a:srgbClr val="25501E"/>
          </a:solidFill>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n-US" sz="2800" dirty="0">
                <a:solidFill>
                  <a:schemeClr val="bg1"/>
                </a:solidFill>
                <a:latin typeface="Arial"/>
                <a:cs typeface="Arial"/>
              </a:rPr>
              <a:t>Project structure</a:t>
            </a:r>
            <a:endParaRPr lang="en-US" sz="2800"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1"/>
          <p:cNvSpPr txBox="1">
            <a:spLocks noChangeArrowheads="1"/>
          </p:cNvSpPr>
          <p:nvPr/>
        </p:nvSpPr>
        <p:spPr bwMode="auto">
          <a:xfrm>
            <a:off x="0" y="1588"/>
            <a:ext cx="9144000" cy="519112"/>
          </a:xfrm>
          <a:prstGeom prst="rect">
            <a:avLst/>
          </a:prstGeom>
          <a:solidFill>
            <a:srgbClr val="25501E"/>
          </a:solidFill>
          <a:ln>
            <a:headEnd/>
            <a:tailEnd/>
          </a:ln>
        </p:spPr>
        <p:style>
          <a:lnRef idx="0">
            <a:schemeClr val="accent3"/>
          </a:lnRef>
          <a:fillRef idx="3">
            <a:schemeClr val="accent3"/>
          </a:fillRef>
          <a:effectRef idx="3">
            <a:schemeClr val="accent3"/>
          </a:effectRef>
          <a:fontRef idx="minor">
            <a:schemeClr val="lt1"/>
          </a:fontRef>
        </p:style>
        <p:txBody>
          <a:bodyPr anchor="ctr">
            <a:spAutoFit/>
          </a:bodyPr>
          <a:lstStyle/>
          <a:p>
            <a:pPr algn="ctr" fontAlgn="auto">
              <a:spcBef>
                <a:spcPts val="1200"/>
              </a:spcBef>
              <a:spcAft>
                <a:spcPts val="0"/>
              </a:spcAft>
              <a:defRPr/>
            </a:pPr>
            <a:r>
              <a:rPr lang="it-IT" sz="2800" b="1" kern="0" dirty="0">
                <a:solidFill>
                  <a:srgbClr val="FFFFFF"/>
                </a:solidFill>
                <a:latin typeface="Arial"/>
                <a:ea typeface="ＭＳ Ｐゴシック" pitchFamily="-106" charset="-128"/>
                <a:cs typeface="Times New Roman" pitchFamily="-106" charset="0"/>
              </a:rPr>
              <a:t>GANTT chart</a:t>
            </a:r>
            <a:endParaRPr lang="it-IT" sz="2800" b="1" kern="0" dirty="0">
              <a:solidFill>
                <a:srgbClr val="FFFFFF"/>
              </a:solidFill>
              <a:latin typeface="Arial"/>
              <a:ea typeface="ＭＳ Ｐゴシック" pitchFamily="-106" charset="-128"/>
              <a:cs typeface="Times New Roman" pitchFamily="-106" charset="0"/>
            </a:endParaRPr>
          </a:p>
        </p:txBody>
      </p:sp>
      <p:pic>
        <p:nvPicPr>
          <p:cNvPr id="20484" name="Immagine 1" descr="GANTT.png"/>
          <p:cNvPicPr>
            <a:picLocks noChangeAspect="1"/>
          </p:cNvPicPr>
          <p:nvPr/>
        </p:nvPicPr>
        <p:blipFill>
          <a:blip r:embed="rId2"/>
          <a:srcRect/>
          <a:stretch>
            <a:fillRect/>
          </a:stretch>
        </p:blipFill>
        <p:spPr bwMode="auto">
          <a:xfrm>
            <a:off x="0" y="1016000"/>
            <a:ext cx="9144000" cy="481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3"/>
          <p:cNvPicPr>
            <a:picLocks noChangeAspect="1" noChangeArrowheads="1"/>
          </p:cNvPicPr>
          <p:nvPr/>
        </p:nvPicPr>
        <p:blipFill>
          <a:blip r:embed="rId2"/>
          <a:srcRect/>
          <a:stretch>
            <a:fillRect/>
          </a:stretch>
        </p:blipFill>
        <p:spPr bwMode="auto">
          <a:xfrm>
            <a:off x="762000" y="1311275"/>
            <a:ext cx="7373938" cy="4591050"/>
          </a:xfrm>
          <a:prstGeom prst="rect">
            <a:avLst/>
          </a:prstGeom>
          <a:noFill/>
          <a:ln w="9525">
            <a:noFill/>
            <a:miter lim="800000"/>
            <a:headEnd/>
            <a:tailEnd/>
          </a:ln>
        </p:spPr>
      </p:pic>
      <p:sp>
        <p:nvSpPr>
          <p:cNvPr id="21506" name="CasellaDiTesto 3"/>
          <p:cNvSpPr txBox="1">
            <a:spLocks noChangeArrowheads="1"/>
          </p:cNvSpPr>
          <p:nvPr/>
        </p:nvSpPr>
        <p:spPr bwMode="auto">
          <a:xfrm>
            <a:off x="579438" y="6048375"/>
            <a:ext cx="7943850" cy="708025"/>
          </a:xfrm>
          <a:prstGeom prst="rect">
            <a:avLst/>
          </a:prstGeom>
          <a:noFill/>
          <a:ln w="9525">
            <a:noFill/>
            <a:miter lim="800000"/>
            <a:headEnd/>
            <a:tailEnd/>
          </a:ln>
        </p:spPr>
        <p:txBody>
          <a:bodyPr>
            <a:spAutoFit/>
          </a:bodyPr>
          <a:lstStyle/>
          <a:p>
            <a:r>
              <a:rPr lang="en-GB" sz="2000"/>
              <a:t>Increasing vulnerability, exposure, or severity  and frequency of climate events increases </a:t>
            </a:r>
            <a:r>
              <a:rPr lang="en-GB" sz="2000" b="1">
                <a:solidFill>
                  <a:schemeClr val="accent1"/>
                </a:solidFill>
              </a:rPr>
              <a:t>disaster risks  </a:t>
            </a:r>
          </a:p>
        </p:txBody>
      </p:sp>
      <p:sp>
        <p:nvSpPr>
          <p:cNvPr id="21507" name="CasellaDiTesto 6"/>
          <p:cNvSpPr txBox="1">
            <a:spLocks noChangeArrowheads="1"/>
          </p:cNvSpPr>
          <p:nvPr/>
        </p:nvSpPr>
        <p:spPr bwMode="auto">
          <a:xfrm>
            <a:off x="706438" y="941388"/>
            <a:ext cx="7588250" cy="460375"/>
          </a:xfrm>
          <a:prstGeom prst="rect">
            <a:avLst/>
          </a:prstGeom>
          <a:noFill/>
          <a:ln w="9525">
            <a:noFill/>
            <a:miter lim="800000"/>
            <a:headEnd/>
            <a:tailEnd/>
          </a:ln>
        </p:spPr>
        <p:txBody>
          <a:bodyPr>
            <a:spAutoFit/>
          </a:bodyPr>
          <a:lstStyle/>
          <a:p>
            <a:pPr algn="ctr"/>
            <a:r>
              <a:rPr lang="en-GB" sz="2400" b="1"/>
              <a:t>Risk = Hazard × Exposure × Vulnerability</a:t>
            </a:r>
          </a:p>
        </p:txBody>
      </p:sp>
      <p:cxnSp>
        <p:nvCxnSpPr>
          <p:cNvPr id="10" name="Connettore 1 9"/>
          <p:cNvCxnSpPr/>
          <p:nvPr/>
        </p:nvCxnSpPr>
        <p:spPr>
          <a:xfrm flipH="1">
            <a:off x="3376613" y="4730750"/>
            <a:ext cx="0" cy="146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flipH="1">
            <a:off x="3529013" y="4883150"/>
            <a:ext cx="0" cy="146050"/>
          </a:xfrm>
          <a:prstGeom prst="line">
            <a:avLst/>
          </a:prstGeom>
        </p:spPr>
        <p:style>
          <a:lnRef idx="1">
            <a:schemeClr val="accent1"/>
          </a:lnRef>
          <a:fillRef idx="0">
            <a:schemeClr val="accent1"/>
          </a:fillRef>
          <a:effectRef idx="0">
            <a:schemeClr val="accent1"/>
          </a:effectRef>
          <a:fontRef idx="minor">
            <a:schemeClr val="tx1"/>
          </a:fontRef>
        </p:style>
      </p:cxnSp>
      <p:sp>
        <p:nvSpPr>
          <p:cNvPr id="8" name="CasellaDiTesto 7"/>
          <p:cNvSpPr txBox="1"/>
          <p:nvPr/>
        </p:nvSpPr>
        <p:spPr>
          <a:xfrm>
            <a:off x="0" y="0"/>
            <a:ext cx="9144000" cy="523220"/>
          </a:xfrm>
          <a:prstGeom prst="rect">
            <a:avLst/>
          </a:prstGeom>
          <a:solidFill>
            <a:srgbClr val="25501E"/>
          </a:solidFill>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n-US" sz="2800" dirty="0">
                <a:solidFill>
                  <a:schemeClr val="bg1"/>
                </a:solidFill>
                <a:latin typeface="Arial"/>
                <a:cs typeface="Arial"/>
              </a:rPr>
              <a:t>Risk assessment</a:t>
            </a:r>
            <a:endParaRPr lang="en-US" sz="2800"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asellaDiTesto 3"/>
          <p:cNvSpPr txBox="1">
            <a:spLocks noChangeArrowheads="1"/>
          </p:cNvSpPr>
          <p:nvPr/>
        </p:nvSpPr>
        <p:spPr bwMode="auto">
          <a:xfrm>
            <a:off x="3508375" y="1517650"/>
            <a:ext cx="1871663" cy="647700"/>
          </a:xfrm>
          <a:prstGeom prst="rect">
            <a:avLst/>
          </a:prstGeom>
          <a:solidFill>
            <a:srgbClr val="CC8CF0"/>
          </a:solidFill>
          <a:ln w="9525">
            <a:noFill/>
            <a:miter lim="800000"/>
            <a:headEnd/>
            <a:tailEnd/>
          </a:ln>
        </p:spPr>
        <p:txBody>
          <a:bodyPr>
            <a:spAutoFit/>
          </a:bodyPr>
          <a:lstStyle/>
          <a:p>
            <a:pPr algn="ctr"/>
            <a:r>
              <a:rPr lang="en-GB" b="1"/>
              <a:t>Scenario </a:t>
            </a:r>
          </a:p>
          <a:p>
            <a:pPr algn="ctr"/>
            <a:r>
              <a:rPr lang="en-GB" b="1"/>
              <a:t>development</a:t>
            </a:r>
          </a:p>
        </p:txBody>
      </p:sp>
      <p:sp>
        <p:nvSpPr>
          <p:cNvPr id="22530" name="CasellaDiTesto 4"/>
          <p:cNvSpPr txBox="1">
            <a:spLocks noChangeArrowheads="1"/>
          </p:cNvSpPr>
          <p:nvPr/>
        </p:nvSpPr>
        <p:spPr bwMode="auto">
          <a:xfrm>
            <a:off x="3616325" y="2390775"/>
            <a:ext cx="1655763" cy="646113"/>
          </a:xfrm>
          <a:prstGeom prst="rect">
            <a:avLst/>
          </a:prstGeom>
          <a:solidFill>
            <a:srgbClr val="F94999"/>
          </a:solidFill>
          <a:ln w="9525">
            <a:noFill/>
            <a:miter lim="800000"/>
            <a:headEnd/>
            <a:tailEnd/>
          </a:ln>
        </p:spPr>
        <p:txBody>
          <a:bodyPr>
            <a:spAutoFit/>
          </a:bodyPr>
          <a:lstStyle/>
          <a:p>
            <a:pPr algn="ctr"/>
            <a:r>
              <a:rPr lang="en-GB" b="1"/>
              <a:t>Sector </a:t>
            </a:r>
          </a:p>
          <a:p>
            <a:pPr algn="ctr"/>
            <a:r>
              <a:rPr lang="en-GB" b="1"/>
              <a:t>modelling</a:t>
            </a:r>
          </a:p>
        </p:txBody>
      </p:sp>
      <p:sp>
        <p:nvSpPr>
          <p:cNvPr id="22531" name="CasellaDiTesto 5"/>
          <p:cNvSpPr txBox="1">
            <a:spLocks noChangeArrowheads="1"/>
          </p:cNvSpPr>
          <p:nvPr/>
        </p:nvSpPr>
        <p:spPr bwMode="auto">
          <a:xfrm>
            <a:off x="1382713" y="3587750"/>
            <a:ext cx="2736850" cy="369888"/>
          </a:xfrm>
          <a:prstGeom prst="rect">
            <a:avLst/>
          </a:prstGeom>
          <a:solidFill>
            <a:schemeClr val="accent1"/>
          </a:solidFill>
          <a:ln w="9525">
            <a:noFill/>
            <a:miter lim="800000"/>
            <a:headEnd/>
            <a:tailEnd/>
          </a:ln>
        </p:spPr>
        <p:txBody>
          <a:bodyPr>
            <a:spAutoFit/>
          </a:bodyPr>
          <a:lstStyle/>
          <a:p>
            <a:pPr algn="ctr"/>
            <a:r>
              <a:rPr lang="en-GB" b="1"/>
              <a:t>G.I. Performance</a:t>
            </a:r>
          </a:p>
        </p:txBody>
      </p:sp>
      <p:sp>
        <p:nvSpPr>
          <p:cNvPr id="22532" name="CasellaDiTesto 6"/>
          <p:cNvSpPr txBox="1">
            <a:spLocks noChangeArrowheads="1"/>
          </p:cNvSpPr>
          <p:nvPr/>
        </p:nvSpPr>
        <p:spPr bwMode="auto">
          <a:xfrm>
            <a:off x="1382713" y="4122738"/>
            <a:ext cx="2736850" cy="369887"/>
          </a:xfrm>
          <a:prstGeom prst="rect">
            <a:avLst/>
          </a:prstGeom>
          <a:solidFill>
            <a:schemeClr val="accent1"/>
          </a:solidFill>
          <a:ln w="9525">
            <a:noFill/>
            <a:miter lim="800000"/>
            <a:headEnd/>
            <a:tailEnd/>
          </a:ln>
        </p:spPr>
        <p:txBody>
          <a:bodyPr>
            <a:spAutoFit/>
          </a:bodyPr>
          <a:lstStyle/>
          <a:p>
            <a:pPr algn="ctr"/>
            <a:r>
              <a:rPr lang="en-GB" b="1"/>
              <a:t>Ecosystem Services</a:t>
            </a:r>
          </a:p>
        </p:txBody>
      </p:sp>
      <p:sp>
        <p:nvSpPr>
          <p:cNvPr id="22533" name="CasellaDiTesto 7"/>
          <p:cNvSpPr txBox="1">
            <a:spLocks noChangeArrowheads="1"/>
          </p:cNvSpPr>
          <p:nvPr/>
        </p:nvSpPr>
        <p:spPr bwMode="auto">
          <a:xfrm>
            <a:off x="1382713" y="4622800"/>
            <a:ext cx="2736850" cy="923925"/>
          </a:xfrm>
          <a:prstGeom prst="rect">
            <a:avLst/>
          </a:prstGeom>
          <a:solidFill>
            <a:schemeClr val="accent1"/>
          </a:solidFill>
          <a:ln w="9525">
            <a:noFill/>
            <a:miter lim="800000"/>
            <a:headEnd/>
            <a:tailEnd/>
          </a:ln>
        </p:spPr>
        <p:txBody>
          <a:bodyPr>
            <a:spAutoFit/>
          </a:bodyPr>
          <a:lstStyle/>
          <a:p>
            <a:pPr algn="ctr"/>
            <a:r>
              <a:rPr lang="en-GB" b="1"/>
              <a:t>Hard and Soft Infrastructure</a:t>
            </a:r>
          </a:p>
          <a:p>
            <a:pPr algn="ctr"/>
            <a:r>
              <a:rPr lang="en-GB" b="1"/>
              <a:t>  Efficiency </a:t>
            </a:r>
          </a:p>
        </p:txBody>
      </p:sp>
      <p:sp>
        <p:nvSpPr>
          <p:cNvPr id="22534" name="CasellaDiTesto 8"/>
          <p:cNvSpPr txBox="1">
            <a:spLocks noChangeArrowheads="1"/>
          </p:cNvSpPr>
          <p:nvPr/>
        </p:nvSpPr>
        <p:spPr bwMode="auto">
          <a:xfrm>
            <a:off x="4767263" y="3587750"/>
            <a:ext cx="2733675" cy="369888"/>
          </a:xfrm>
          <a:prstGeom prst="rect">
            <a:avLst/>
          </a:prstGeom>
          <a:solidFill>
            <a:schemeClr val="accent1"/>
          </a:solidFill>
          <a:ln w="9525">
            <a:noFill/>
            <a:miter lim="800000"/>
            <a:headEnd/>
            <a:tailEnd/>
          </a:ln>
        </p:spPr>
        <p:txBody>
          <a:bodyPr>
            <a:spAutoFit/>
          </a:bodyPr>
          <a:lstStyle/>
          <a:p>
            <a:pPr algn="ctr"/>
            <a:r>
              <a:rPr lang="en-GB" b="1"/>
              <a:t>Direct Costs</a:t>
            </a:r>
          </a:p>
        </p:txBody>
      </p:sp>
      <p:sp>
        <p:nvSpPr>
          <p:cNvPr id="22535" name="CasellaDiTesto 9"/>
          <p:cNvSpPr txBox="1">
            <a:spLocks noChangeArrowheads="1"/>
          </p:cNvSpPr>
          <p:nvPr/>
        </p:nvSpPr>
        <p:spPr bwMode="auto">
          <a:xfrm>
            <a:off x="4767263" y="4122738"/>
            <a:ext cx="2733675" cy="369887"/>
          </a:xfrm>
          <a:prstGeom prst="rect">
            <a:avLst/>
          </a:prstGeom>
          <a:solidFill>
            <a:schemeClr val="accent1"/>
          </a:solidFill>
          <a:ln w="9525">
            <a:noFill/>
            <a:miter lim="800000"/>
            <a:headEnd/>
            <a:tailEnd/>
          </a:ln>
        </p:spPr>
        <p:txBody>
          <a:bodyPr>
            <a:spAutoFit/>
          </a:bodyPr>
          <a:lstStyle/>
          <a:p>
            <a:pPr algn="ctr"/>
            <a:r>
              <a:rPr lang="en-GB" b="1"/>
              <a:t>Ecosystem Disservices</a:t>
            </a:r>
          </a:p>
        </p:txBody>
      </p:sp>
      <p:sp>
        <p:nvSpPr>
          <p:cNvPr id="22536" name="CasellaDiTesto 10"/>
          <p:cNvSpPr txBox="1">
            <a:spLocks noChangeArrowheads="1"/>
          </p:cNvSpPr>
          <p:nvPr/>
        </p:nvSpPr>
        <p:spPr bwMode="auto">
          <a:xfrm>
            <a:off x="1331913" y="5589588"/>
            <a:ext cx="2733675" cy="368300"/>
          </a:xfrm>
          <a:prstGeom prst="rect">
            <a:avLst/>
          </a:prstGeom>
          <a:solidFill>
            <a:srgbClr val="E6CD53"/>
          </a:solidFill>
          <a:ln w="9525">
            <a:noFill/>
            <a:miter lim="800000"/>
            <a:headEnd/>
            <a:tailEnd/>
          </a:ln>
        </p:spPr>
        <p:txBody>
          <a:bodyPr>
            <a:spAutoFit/>
          </a:bodyPr>
          <a:lstStyle/>
          <a:p>
            <a:pPr algn="ctr"/>
            <a:r>
              <a:rPr lang="en-GB" b="1"/>
              <a:t>Avoided costs</a:t>
            </a:r>
          </a:p>
        </p:txBody>
      </p:sp>
      <p:sp>
        <p:nvSpPr>
          <p:cNvPr id="22537" name="CasellaDiTesto 11"/>
          <p:cNvSpPr txBox="1">
            <a:spLocks noChangeArrowheads="1"/>
          </p:cNvSpPr>
          <p:nvPr/>
        </p:nvSpPr>
        <p:spPr bwMode="auto">
          <a:xfrm>
            <a:off x="2846388" y="6100763"/>
            <a:ext cx="3240087" cy="369887"/>
          </a:xfrm>
          <a:prstGeom prst="rect">
            <a:avLst/>
          </a:prstGeom>
          <a:solidFill>
            <a:srgbClr val="CC8CF0"/>
          </a:solidFill>
          <a:ln w="9525">
            <a:noFill/>
            <a:miter lim="800000"/>
            <a:headEnd/>
            <a:tailEnd/>
          </a:ln>
        </p:spPr>
        <p:txBody>
          <a:bodyPr>
            <a:spAutoFit/>
          </a:bodyPr>
          <a:lstStyle/>
          <a:p>
            <a:pPr algn="ctr"/>
            <a:r>
              <a:rPr lang="en-GB" b="1"/>
              <a:t>Benefit costs comparison</a:t>
            </a:r>
          </a:p>
        </p:txBody>
      </p:sp>
      <p:sp>
        <p:nvSpPr>
          <p:cNvPr id="13" name="Rettangolo 12"/>
          <p:cNvSpPr/>
          <p:nvPr/>
        </p:nvSpPr>
        <p:spPr>
          <a:xfrm>
            <a:off x="1258888" y="3500438"/>
            <a:ext cx="6626225" cy="246062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539" name="CasellaDiTesto 13"/>
          <p:cNvSpPr txBox="1">
            <a:spLocks noChangeArrowheads="1"/>
          </p:cNvSpPr>
          <p:nvPr/>
        </p:nvSpPr>
        <p:spPr bwMode="auto">
          <a:xfrm>
            <a:off x="1166813" y="3024188"/>
            <a:ext cx="1368425" cy="369887"/>
          </a:xfrm>
          <a:prstGeom prst="rect">
            <a:avLst/>
          </a:prstGeom>
          <a:noFill/>
          <a:ln w="9525">
            <a:noFill/>
            <a:miter lim="800000"/>
            <a:headEnd/>
            <a:tailEnd/>
          </a:ln>
        </p:spPr>
        <p:txBody>
          <a:bodyPr>
            <a:spAutoFit/>
          </a:bodyPr>
          <a:lstStyle/>
          <a:p>
            <a:r>
              <a:rPr lang="en-GB" b="1"/>
              <a:t>Benefits</a:t>
            </a:r>
          </a:p>
        </p:txBody>
      </p:sp>
      <p:sp>
        <p:nvSpPr>
          <p:cNvPr id="22540" name="CasellaDiTesto 14"/>
          <p:cNvSpPr txBox="1">
            <a:spLocks noChangeArrowheads="1"/>
          </p:cNvSpPr>
          <p:nvPr/>
        </p:nvSpPr>
        <p:spPr bwMode="auto">
          <a:xfrm>
            <a:off x="6594475" y="2992438"/>
            <a:ext cx="1368425" cy="368300"/>
          </a:xfrm>
          <a:prstGeom prst="rect">
            <a:avLst/>
          </a:prstGeom>
          <a:noFill/>
          <a:ln w="9525">
            <a:noFill/>
            <a:miter lim="800000"/>
            <a:headEnd/>
            <a:tailEnd/>
          </a:ln>
        </p:spPr>
        <p:txBody>
          <a:bodyPr>
            <a:spAutoFit/>
          </a:bodyPr>
          <a:lstStyle/>
          <a:p>
            <a:pPr algn="r"/>
            <a:r>
              <a:rPr lang="en-GB" b="1"/>
              <a:t>Costs</a:t>
            </a:r>
          </a:p>
        </p:txBody>
      </p:sp>
      <p:cxnSp>
        <p:nvCxnSpPr>
          <p:cNvPr id="27" name="Connettore 1 26"/>
          <p:cNvCxnSpPr/>
          <p:nvPr/>
        </p:nvCxnSpPr>
        <p:spPr>
          <a:xfrm>
            <a:off x="4443413" y="3036888"/>
            <a:ext cx="0" cy="139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ttore 1 30"/>
          <p:cNvCxnSpPr/>
          <p:nvPr/>
        </p:nvCxnSpPr>
        <p:spPr>
          <a:xfrm flipV="1">
            <a:off x="2643188" y="3176588"/>
            <a:ext cx="35861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ttore 1 32"/>
          <p:cNvCxnSpPr/>
          <p:nvPr/>
        </p:nvCxnSpPr>
        <p:spPr>
          <a:xfrm>
            <a:off x="2643188" y="3176588"/>
            <a:ext cx="0" cy="2143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ttore 1 34"/>
          <p:cNvCxnSpPr/>
          <p:nvPr/>
        </p:nvCxnSpPr>
        <p:spPr>
          <a:xfrm>
            <a:off x="6229350" y="3176588"/>
            <a:ext cx="0" cy="2143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ttore 1 36"/>
          <p:cNvCxnSpPr/>
          <p:nvPr/>
        </p:nvCxnSpPr>
        <p:spPr>
          <a:xfrm>
            <a:off x="4443413" y="3394075"/>
            <a:ext cx="23812" cy="24558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ttore 1 40"/>
          <p:cNvCxnSpPr/>
          <p:nvPr/>
        </p:nvCxnSpPr>
        <p:spPr>
          <a:xfrm flipH="1">
            <a:off x="2771775" y="5949950"/>
            <a:ext cx="0" cy="1444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onnettore 1 41"/>
          <p:cNvCxnSpPr/>
          <p:nvPr/>
        </p:nvCxnSpPr>
        <p:spPr>
          <a:xfrm flipH="1">
            <a:off x="6300788" y="5949950"/>
            <a:ext cx="0" cy="1444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nettore 1 43"/>
          <p:cNvCxnSpPr/>
          <p:nvPr/>
        </p:nvCxnSpPr>
        <p:spPr>
          <a:xfrm>
            <a:off x="2771775" y="6092825"/>
            <a:ext cx="35861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nettore 1 45"/>
          <p:cNvCxnSpPr>
            <a:endCxn id="22537" idx="0"/>
          </p:cNvCxnSpPr>
          <p:nvPr/>
        </p:nvCxnSpPr>
        <p:spPr>
          <a:xfrm>
            <a:off x="4467225" y="6008688"/>
            <a:ext cx="0" cy="92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550" name="CasellaDiTesto 24"/>
          <p:cNvSpPr txBox="1">
            <a:spLocks noChangeArrowheads="1"/>
          </p:cNvSpPr>
          <p:nvPr/>
        </p:nvSpPr>
        <p:spPr bwMode="auto">
          <a:xfrm>
            <a:off x="4772025" y="4716463"/>
            <a:ext cx="2733675" cy="369887"/>
          </a:xfrm>
          <a:prstGeom prst="rect">
            <a:avLst/>
          </a:prstGeom>
          <a:solidFill>
            <a:schemeClr val="accent1"/>
          </a:solidFill>
          <a:ln w="9525">
            <a:noFill/>
            <a:miter lim="800000"/>
            <a:headEnd/>
            <a:tailEnd/>
          </a:ln>
        </p:spPr>
        <p:txBody>
          <a:bodyPr>
            <a:spAutoFit/>
          </a:bodyPr>
          <a:lstStyle/>
          <a:p>
            <a:pPr algn="ctr"/>
            <a:r>
              <a:rPr lang="en-GB" b="1"/>
              <a:t>Indirect costs</a:t>
            </a:r>
          </a:p>
        </p:txBody>
      </p:sp>
      <p:sp>
        <p:nvSpPr>
          <p:cNvPr id="26" name="CasellaDiTesto 25"/>
          <p:cNvSpPr txBox="1"/>
          <p:nvPr/>
        </p:nvSpPr>
        <p:spPr>
          <a:xfrm>
            <a:off x="0" y="0"/>
            <a:ext cx="9144000" cy="523220"/>
          </a:xfrm>
          <a:prstGeom prst="rect">
            <a:avLst/>
          </a:prstGeom>
          <a:solidFill>
            <a:srgbClr val="25501E"/>
          </a:solidFill>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n-US" sz="2800" dirty="0">
                <a:solidFill>
                  <a:schemeClr val="bg1"/>
                </a:solidFill>
                <a:latin typeface="Arial"/>
                <a:cs typeface="Arial"/>
              </a:rPr>
              <a:t>Valuing costs and co-benefits of GI</a:t>
            </a:r>
            <a:endParaRPr lang="en-US" sz="2800" dirty="0">
              <a:solidFill>
                <a:schemeClr val="bg1"/>
              </a:solidFill>
              <a:latin typeface="Arial"/>
              <a:cs typeface="Arial"/>
            </a:endParaRPr>
          </a:p>
        </p:txBody>
      </p:sp>
      <p:sp>
        <p:nvSpPr>
          <p:cNvPr id="2" name="CasellaDiTesto 1"/>
          <p:cNvSpPr txBox="1"/>
          <p:nvPr/>
        </p:nvSpPr>
        <p:spPr>
          <a:xfrm>
            <a:off x="5435600" y="836613"/>
            <a:ext cx="3457575" cy="2246312"/>
          </a:xfrm>
          <a:prstGeom prst="rect">
            <a:avLst/>
          </a:prstGeom>
          <a:solidFill>
            <a:schemeClr val="accent3">
              <a:lumMod val="60000"/>
              <a:lumOff val="40000"/>
            </a:schemeClr>
          </a:solidFill>
          <a:ln>
            <a:solidFill>
              <a:srgbClr val="25501E"/>
            </a:solidFill>
          </a:ln>
        </p:spPr>
        <p:txBody>
          <a:bodyPr>
            <a:spAutoFit/>
          </a:bodyPr>
          <a:lstStyle/>
          <a:p>
            <a:pPr>
              <a:defRPr/>
            </a:pPr>
            <a:r>
              <a:rPr lang="en-US" sz="1400" b="1" dirty="0">
                <a:ea typeface="ＭＳ Ｐゴシック" pitchFamily="-106" charset="-128"/>
                <a:cs typeface="+mn-cs"/>
              </a:rPr>
              <a:t>Month 4: DB</a:t>
            </a:r>
            <a:r>
              <a:rPr lang="en-US" sz="1400" b="1" dirty="0">
                <a:ea typeface="ＭＳ Ｐゴシック" pitchFamily="-106" charset="-128"/>
                <a:cs typeface="+mn-cs"/>
              </a:rPr>
              <a:t>.1 </a:t>
            </a:r>
            <a:r>
              <a:rPr lang="en-US" sz="1400" dirty="0">
                <a:ea typeface="ＭＳ Ｐゴシック" pitchFamily="-106" charset="-128"/>
                <a:cs typeface="+mn-cs"/>
              </a:rPr>
              <a:t>Inventory/database of GI measures and their cost characteristics that are</a:t>
            </a:r>
          </a:p>
          <a:p>
            <a:pPr>
              <a:defRPr/>
            </a:pPr>
            <a:r>
              <a:rPr lang="en-US" sz="1400" dirty="0">
                <a:ea typeface="ＭＳ Ｐゴシック" pitchFamily="-106" charset="-128"/>
                <a:cs typeface="+mn-cs"/>
              </a:rPr>
              <a:t>included in the GREEN project</a:t>
            </a:r>
          </a:p>
          <a:p>
            <a:pPr>
              <a:defRPr/>
            </a:pPr>
            <a:r>
              <a:rPr lang="en-US" sz="1400" b="1" dirty="0">
                <a:ea typeface="ＭＳ Ｐゴシック" pitchFamily="-106" charset="-128"/>
                <a:cs typeface="+mn-cs"/>
              </a:rPr>
              <a:t>Month 6: DB</a:t>
            </a:r>
            <a:r>
              <a:rPr lang="en-US" sz="1400" b="1" dirty="0">
                <a:ea typeface="ＭＳ Ｐゴシック" pitchFamily="-106" charset="-128"/>
                <a:cs typeface="+mn-cs"/>
              </a:rPr>
              <a:t>.2 </a:t>
            </a:r>
            <a:r>
              <a:rPr lang="en-US" sz="1400" dirty="0">
                <a:ea typeface="ＭＳ Ｐゴシック" pitchFamily="-106" charset="-128"/>
                <a:cs typeface="+mn-cs"/>
              </a:rPr>
              <a:t>Report on GI measures and their characteristics and risk reducing effect</a:t>
            </a:r>
          </a:p>
          <a:p>
            <a:pPr>
              <a:defRPr/>
            </a:pPr>
            <a:r>
              <a:rPr lang="en-US" sz="1400" b="1" dirty="0">
                <a:ea typeface="ＭＳ Ｐゴシック" pitchFamily="-106" charset="-128"/>
                <a:cs typeface="+mn-cs"/>
              </a:rPr>
              <a:t>Month 8: DB</a:t>
            </a:r>
            <a:r>
              <a:rPr lang="en-US" sz="1400" b="1" dirty="0">
                <a:ea typeface="ＭＳ Ｐゴシック" pitchFamily="-106" charset="-128"/>
                <a:cs typeface="+mn-cs"/>
              </a:rPr>
              <a:t>.3</a:t>
            </a:r>
            <a:r>
              <a:rPr lang="en-US" sz="1400" dirty="0">
                <a:ea typeface="ＭＳ Ｐゴシック" pitchFamily="-106" charset="-128"/>
                <a:cs typeface="+mn-cs"/>
              </a:rPr>
              <a:t>: Document with guidelines for assessing GI costs and co-benefits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468313" y="2852738"/>
            <a:ext cx="7991475" cy="360362"/>
          </a:xfrm>
          <a:prstGeom prst="rect">
            <a:avLst/>
          </a:prstGeom>
          <a:solidFill>
            <a:srgbClr val="25501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Rettangolo 2"/>
          <p:cNvSpPr/>
          <p:nvPr/>
        </p:nvSpPr>
        <p:spPr>
          <a:xfrm>
            <a:off x="468313" y="765175"/>
            <a:ext cx="7991475" cy="431800"/>
          </a:xfrm>
          <a:prstGeom prst="rect">
            <a:avLst/>
          </a:prstGeom>
          <a:solidFill>
            <a:srgbClr val="25501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555" name="CasellaDiTesto 1"/>
          <p:cNvSpPr txBox="1">
            <a:spLocks noChangeArrowheads="1"/>
          </p:cNvSpPr>
          <p:nvPr/>
        </p:nvSpPr>
        <p:spPr bwMode="auto">
          <a:xfrm>
            <a:off x="468313" y="765175"/>
            <a:ext cx="7991475" cy="1354138"/>
          </a:xfrm>
          <a:prstGeom prst="rect">
            <a:avLst/>
          </a:prstGeom>
          <a:noFill/>
          <a:ln w="9525">
            <a:solidFill>
              <a:srgbClr val="25501E"/>
            </a:solidFill>
            <a:miter lim="800000"/>
            <a:headEnd/>
            <a:tailEnd/>
          </a:ln>
        </p:spPr>
        <p:txBody>
          <a:bodyPr>
            <a:spAutoFit/>
          </a:bodyPr>
          <a:lstStyle/>
          <a:p>
            <a:pPr marL="0" lvl="1" algn="just">
              <a:spcAft>
                <a:spcPts val="1200"/>
              </a:spcAft>
            </a:pPr>
            <a:r>
              <a:rPr lang="en-US">
                <a:solidFill>
                  <a:srgbClr val="FFFFFF"/>
                </a:solidFill>
                <a:sym typeface="Wingdings" pitchFamily="2" charset="2"/>
              </a:rPr>
              <a:t>Comparative Analysis</a:t>
            </a:r>
            <a:endParaRPr lang="en-US">
              <a:sym typeface="Wingdings" pitchFamily="2" charset="2"/>
            </a:endParaRPr>
          </a:p>
          <a:p>
            <a:pPr marL="0" lvl="1" algn="just">
              <a:spcAft>
                <a:spcPts val="1200"/>
              </a:spcAft>
            </a:pPr>
            <a:r>
              <a:rPr lang="en-US">
                <a:sym typeface="Wingdings" pitchFamily="2" charset="2"/>
              </a:rPr>
              <a:t>Comparison of the performance of GI based solutions for disaster risk reduction (DRR) and climate change adaptation with other traditional, engineering and non-engineering, solutions.</a:t>
            </a:r>
          </a:p>
        </p:txBody>
      </p:sp>
      <p:sp>
        <p:nvSpPr>
          <p:cNvPr id="23556" name="CasellaDiTesto 3"/>
          <p:cNvSpPr txBox="1">
            <a:spLocks noChangeArrowheads="1"/>
          </p:cNvSpPr>
          <p:nvPr/>
        </p:nvSpPr>
        <p:spPr bwMode="auto">
          <a:xfrm>
            <a:off x="468313" y="2852738"/>
            <a:ext cx="7991475" cy="1754187"/>
          </a:xfrm>
          <a:prstGeom prst="rect">
            <a:avLst/>
          </a:prstGeom>
          <a:noFill/>
          <a:ln w="9525">
            <a:solidFill>
              <a:srgbClr val="25501E"/>
            </a:solidFill>
            <a:miter lim="800000"/>
            <a:headEnd/>
            <a:tailEnd/>
          </a:ln>
        </p:spPr>
        <p:txBody>
          <a:bodyPr>
            <a:spAutoFit/>
          </a:bodyPr>
          <a:lstStyle/>
          <a:p>
            <a:pPr marL="0" lvl="1"/>
            <a:r>
              <a:rPr lang="en-US">
                <a:solidFill>
                  <a:srgbClr val="FFFFFF"/>
                </a:solidFill>
                <a:sym typeface="Wingdings" pitchFamily="2" charset="2"/>
              </a:rPr>
              <a:t>Policy and business design</a:t>
            </a:r>
          </a:p>
          <a:p>
            <a:pPr marL="0" lvl="1"/>
            <a:endParaRPr lang="en-US">
              <a:sym typeface="Wingdings" pitchFamily="2" charset="2"/>
            </a:endParaRPr>
          </a:p>
          <a:p>
            <a:pPr marL="0" lvl="1"/>
            <a:r>
              <a:rPr lang="en-US">
                <a:sym typeface="Wingdings" pitchFamily="2" charset="2"/>
              </a:rPr>
              <a:t>Optimal policy design principles for implementing GI solutions in practice, and guide the case studies in devising appropriate implementation strategies.</a:t>
            </a:r>
          </a:p>
          <a:p>
            <a:pPr marL="0" lvl="1"/>
            <a:endParaRPr lang="en-US">
              <a:sym typeface="Wingdings" pitchFamily="2" charset="2"/>
            </a:endParaRPr>
          </a:p>
        </p:txBody>
      </p:sp>
      <p:sp>
        <p:nvSpPr>
          <p:cNvPr id="6" name="CasellaDiTesto 5"/>
          <p:cNvSpPr txBox="1"/>
          <p:nvPr/>
        </p:nvSpPr>
        <p:spPr>
          <a:xfrm>
            <a:off x="0" y="0"/>
            <a:ext cx="9144000" cy="523220"/>
          </a:xfrm>
          <a:prstGeom prst="rect">
            <a:avLst/>
          </a:prstGeom>
          <a:solidFill>
            <a:srgbClr val="25501E"/>
          </a:solidFill>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n-US" sz="2800" dirty="0">
                <a:solidFill>
                  <a:schemeClr val="bg1"/>
                </a:solidFill>
                <a:latin typeface="Arial"/>
                <a:cs typeface="Arial"/>
              </a:rPr>
              <a:t>Comparative assessment</a:t>
            </a:r>
            <a:endParaRPr lang="en-US" sz="2800" dirty="0">
              <a:solidFill>
                <a:schemeClr val="bg1"/>
              </a:solidFill>
              <a:latin typeface="Arial"/>
              <a:cs typeface="Arial"/>
            </a:endParaRPr>
          </a:p>
        </p:txBody>
      </p:sp>
      <p:sp>
        <p:nvSpPr>
          <p:cNvPr id="23560" name="CasellaDiTesto 6"/>
          <p:cNvSpPr txBox="1">
            <a:spLocks noChangeArrowheads="1"/>
          </p:cNvSpPr>
          <p:nvPr/>
        </p:nvSpPr>
        <p:spPr bwMode="auto">
          <a:xfrm>
            <a:off x="3779838" y="4076700"/>
            <a:ext cx="4895850" cy="2678113"/>
          </a:xfrm>
          <a:prstGeom prst="rect">
            <a:avLst/>
          </a:prstGeom>
          <a:solidFill>
            <a:srgbClr val="C3D69B"/>
          </a:solidFill>
          <a:ln w="9525">
            <a:solidFill>
              <a:srgbClr val="25501E"/>
            </a:solidFill>
            <a:miter lim="800000"/>
            <a:headEnd/>
            <a:tailEnd/>
          </a:ln>
        </p:spPr>
        <p:txBody>
          <a:bodyPr>
            <a:spAutoFit/>
          </a:bodyPr>
          <a:lstStyle/>
          <a:p>
            <a:r>
              <a:rPr lang="en-US" sz="1400" b="1"/>
              <a:t>Month 10: DC.1 </a:t>
            </a:r>
            <a:r>
              <a:rPr lang="en-US" sz="1400"/>
              <a:t>Comparative assessment framework</a:t>
            </a:r>
          </a:p>
          <a:p>
            <a:r>
              <a:rPr lang="en-US" sz="1400" b="1"/>
              <a:t>Month 12: DC.2 </a:t>
            </a:r>
            <a:r>
              <a:rPr lang="en-US" sz="1400"/>
              <a:t>Comparative assessment reports for selected case studies</a:t>
            </a:r>
          </a:p>
          <a:p>
            <a:r>
              <a:rPr lang="en-US" sz="1400" b="1"/>
              <a:t>Month 14: DC.3 </a:t>
            </a:r>
            <a:r>
              <a:rPr lang="en-US" sz="1400"/>
              <a:t>Synthesis report of the comparative assessments conducted in all case</a:t>
            </a:r>
          </a:p>
          <a:p>
            <a:r>
              <a:rPr lang="en-US" sz="1400"/>
              <a:t>Studies</a:t>
            </a:r>
          </a:p>
          <a:p>
            <a:r>
              <a:rPr lang="en-US" sz="1400" b="1"/>
              <a:t>Month 18: DC.4 </a:t>
            </a:r>
            <a:r>
              <a:rPr lang="en-US" sz="1400"/>
              <a:t>Peer review evaluation of the stakeholder engagement</a:t>
            </a:r>
          </a:p>
          <a:p>
            <a:r>
              <a:rPr lang="en-US" sz="1400"/>
              <a:t>processes in the case studies and recommendation for improvements</a:t>
            </a:r>
          </a:p>
          <a:p>
            <a:r>
              <a:rPr lang="en-US" sz="1400" b="1"/>
              <a:t>Month 22: DC.5 </a:t>
            </a:r>
            <a:r>
              <a:rPr lang="en-US" sz="1400"/>
              <a:t>Policy and business model design report in case studies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Immagine 3" descr="coperinucus logo.jpg"/>
          <p:cNvPicPr>
            <a:picLocks noChangeAspect="1"/>
          </p:cNvPicPr>
          <p:nvPr/>
        </p:nvPicPr>
        <p:blipFill>
          <a:blip r:embed="rId2"/>
          <a:srcRect/>
          <a:stretch>
            <a:fillRect/>
          </a:stretch>
        </p:blipFill>
        <p:spPr bwMode="auto">
          <a:xfrm>
            <a:off x="7667625" y="404813"/>
            <a:ext cx="1368425" cy="1368425"/>
          </a:xfrm>
          <a:prstGeom prst="rect">
            <a:avLst/>
          </a:prstGeom>
          <a:noFill/>
          <a:ln w="9525">
            <a:noFill/>
            <a:miter lim="800000"/>
            <a:headEnd/>
            <a:tailEnd/>
          </a:ln>
        </p:spPr>
      </p:pic>
      <p:sp>
        <p:nvSpPr>
          <p:cNvPr id="6" name="Rettangolo 5"/>
          <p:cNvSpPr/>
          <p:nvPr/>
        </p:nvSpPr>
        <p:spPr>
          <a:xfrm>
            <a:off x="468313" y="1628775"/>
            <a:ext cx="2590800" cy="647700"/>
          </a:xfrm>
          <a:prstGeom prst="rect">
            <a:avLst/>
          </a:prstGeom>
          <a:solidFill>
            <a:srgbClr val="25501E"/>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CasellaDiTesto 4"/>
          <p:cNvSpPr txBox="1"/>
          <p:nvPr/>
        </p:nvSpPr>
        <p:spPr>
          <a:xfrm>
            <a:off x="468313" y="1628775"/>
            <a:ext cx="2590800" cy="4800600"/>
          </a:xfrm>
          <a:prstGeom prst="rect">
            <a:avLst/>
          </a:prstGeom>
          <a:noFill/>
          <a:ln>
            <a:solidFill>
              <a:srgbClr val="25501E"/>
            </a:solidFill>
          </a:ln>
        </p:spPr>
        <p:txBody>
          <a:bodyPr>
            <a:spAutoFit/>
          </a:bodyPr>
          <a:lstStyle/>
          <a:p>
            <a:pPr>
              <a:defRPr/>
            </a:pPr>
            <a:r>
              <a:rPr lang="en-US" dirty="0">
                <a:solidFill>
                  <a:srgbClr val="FFFFFF"/>
                </a:solidFill>
                <a:latin typeface="+mn-lt"/>
                <a:ea typeface="ＭＳ Ｐゴシック" pitchFamily="-106" charset="-128"/>
                <a:cs typeface="+mn-cs"/>
              </a:rPr>
              <a:t>PARTECIPATORY MONITORING</a:t>
            </a:r>
          </a:p>
          <a:p>
            <a:pPr marL="285750" indent="-285750">
              <a:buFont typeface="Arial"/>
              <a:buChar char="•"/>
              <a:defRPr/>
            </a:pPr>
            <a:endParaRPr lang="en-US" dirty="0">
              <a:ea typeface="ＭＳ Ｐゴシック" pitchFamily="-106" charset="-128"/>
              <a:cs typeface="+mn-cs"/>
            </a:endParaRPr>
          </a:p>
          <a:p>
            <a:pPr marL="285750" indent="-285750">
              <a:buFont typeface="Arial"/>
              <a:buChar char="•"/>
              <a:defRPr/>
            </a:pPr>
            <a:r>
              <a:rPr lang="en-US" dirty="0">
                <a:ea typeface="ＭＳ Ｐゴシック" pitchFamily="-106" charset="-128"/>
                <a:cs typeface="+mn-cs"/>
              </a:rPr>
              <a:t>Specification of GI  monitoring design options based on end users prerogatives and needs </a:t>
            </a:r>
          </a:p>
          <a:p>
            <a:pPr marL="285750" indent="-285750">
              <a:buFont typeface="Arial"/>
              <a:buChar char="•"/>
              <a:defRPr/>
            </a:pPr>
            <a:r>
              <a:rPr lang="en-US" dirty="0">
                <a:ea typeface="ＭＳ Ｐゴシック" pitchFamily="-106" charset="-128"/>
                <a:cs typeface="+mn-cs"/>
              </a:rPr>
              <a:t>Make full use of citizens observation and participatory monitoring </a:t>
            </a:r>
          </a:p>
          <a:p>
            <a:pPr marL="285750" indent="-285750">
              <a:buFont typeface="Arial"/>
              <a:buChar char="•"/>
              <a:defRPr/>
            </a:pPr>
            <a:r>
              <a:rPr lang="en-US" dirty="0">
                <a:ea typeface="ＭＳ Ｐゴシック" pitchFamily="-106" charset="-128"/>
                <a:cs typeface="+mn-cs"/>
              </a:rPr>
              <a:t>Design guidelines for the development of </a:t>
            </a:r>
            <a:r>
              <a:rPr lang="en-US" dirty="0" err="1">
                <a:ea typeface="ＭＳ Ｐゴシック" pitchFamily="-106" charset="-128"/>
                <a:cs typeface="+mn-cs"/>
              </a:rPr>
              <a:t>Downstreaming</a:t>
            </a:r>
            <a:r>
              <a:rPr lang="en-US" dirty="0">
                <a:ea typeface="ＭＳ Ｐゴシック" pitchFamily="-106" charset="-128"/>
                <a:cs typeface="+mn-cs"/>
              </a:rPr>
              <a:t> service</a:t>
            </a:r>
          </a:p>
        </p:txBody>
      </p:sp>
      <p:sp>
        <p:nvSpPr>
          <p:cNvPr id="13" name="CasellaDiTesto 12"/>
          <p:cNvSpPr txBox="1"/>
          <p:nvPr/>
        </p:nvSpPr>
        <p:spPr>
          <a:xfrm>
            <a:off x="-16117" y="0"/>
            <a:ext cx="9144000" cy="523220"/>
          </a:xfrm>
          <a:prstGeom prst="rect">
            <a:avLst/>
          </a:prstGeom>
          <a:solidFill>
            <a:srgbClr val="25501E"/>
          </a:solidFill>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n-US" sz="2800" dirty="0">
                <a:solidFill>
                  <a:schemeClr val="bg1"/>
                </a:solidFill>
                <a:latin typeface="Arial"/>
                <a:cs typeface="Arial"/>
              </a:rPr>
              <a:t>Monitoring success and conditions for GI  </a:t>
            </a:r>
            <a:endParaRPr lang="en-US" sz="2800" dirty="0">
              <a:solidFill>
                <a:schemeClr val="bg1"/>
              </a:solidFill>
              <a:latin typeface="Arial"/>
              <a:cs typeface="Arial"/>
            </a:endParaRPr>
          </a:p>
        </p:txBody>
      </p:sp>
      <p:sp>
        <p:nvSpPr>
          <p:cNvPr id="25607" name="CasellaDiTesto 2"/>
          <p:cNvSpPr txBox="1">
            <a:spLocks noChangeArrowheads="1"/>
          </p:cNvSpPr>
          <p:nvPr/>
        </p:nvSpPr>
        <p:spPr bwMode="auto">
          <a:xfrm>
            <a:off x="250825" y="765175"/>
            <a:ext cx="8642350" cy="646113"/>
          </a:xfrm>
          <a:prstGeom prst="rect">
            <a:avLst/>
          </a:prstGeom>
          <a:noFill/>
          <a:ln w="9525">
            <a:solidFill>
              <a:srgbClr val="25501E"/>
            </a:solidFill>
            <a:miter lim="800000"/>
            <a:headEnd/>
            <a:tailEnd/>
          </a:ln>
        </p:spPr>
        <p:txBody>
          <a:bodyPr>
            <a:spAutoFit/>
          </a:bodyPr>
          <a:lstStyle/>
          <a:p>
            <a:r>
              <a:rPr lang="en-US"/>
              <a:t>Analyze and develop an integrated monitoring system for assessing and developing GI solutions, through </a:t>
            </a:r>
            <a:r>
              <a:rPr lang="en-US" i="1"/>
              <a:t>COPERNICUS</a:t>
            </a:r>
            <a:r>
              <a:rPr lang="en-US"/>
              <a:t> data and monitoring program   </a:t>
            </a:r>
          </a:p>
        </p:txBody>
      </p:sp>
      <p:sp>
        <p:nvSpPr>
          <p:cNvPr id="7" name="CasellaDiTesto 6"/>
          <p:cNvSpPr txBox="1"/>
          <p:nvPr/>
        </p:nvSpPr>
        <p:spPr>
          <a:xfrm>
            <a:off x="3419475" y="1628775"/>
            <a:ext cx="4392613" cy="3694113"/>
          </a:xfrm>
          <a:prstGeom prst="rect">
            <a:avLst/>
          </a:prstGeom>
          <a:noFill/>
          <a:ln>
            <a:solidFill>
              <a:srgbClr val="25501E"/>
            </a:solidFill>
          </a:ln>
        </p:spPr>
        <p:txBody>
          <a:bodyPr>
            <a:spAutoFit/>
          </a:bodyPr>
          <a:lstStyle/>
          <a:p>
            <a:pPr>
              <a:defRPr/>
            </a:pPr>
            <a:r>
              <a:rPr lang="en-US" dirty="0">
                <a:solidFill>
                  <a:srgbClr val="FFFFFF"/>
                </a:solidFill>
                <a:ea typeface="ＭＳ Ｐゴシック" pitchFamily="-106" charset="-128"/>
                <a:cs typeface="+mn-cs"/>
              </a:rPr>
              <a:t>PARTECIPATORY MONITORING</a:t>
            </a:r>
          </a:p>
          <a:p>
            <a:pPr marL="285750" indent="-285750">
              <a:buFont typeface="Arial"/>
              <a:buChar char="•"/>
              <a:defRPr/>
            </a:pPr>
            <a:endParaRPr lang="en-US" dirty="0">
              <a:ea typeface="ＭＳ Ｐゴシック" pitchFamily="-106" charset="-128"/>
              <a:cs typeface="+mn-cs"/>
            </a:endParaRPr>
          </a:p>
          <a:p>
            <a:pPr marL="285750" indent="-285750">
              <a:buFont typeface="Arial"/>
              <a:buChar char="•"/>
              <a:defRPr/>
            </a:pPr>
            <a:r>
              <a:rPr lang="en-US" dirty="0">
                <a:ea typeface="ＭＳ Ｐゴシック" pitchFamily="-106" charset="-128"/>
                <a:cs typeface="+mn-cs"/>
              </a:rPr>
              <a:t>Analysis of data sources needed to assess and monitor GI performance</a:t>
            </a:r>
          </a:p>
          <a:p>
            <a:pPr marL="285750" indent="-285750">
              <a:buFont typeface="Arial"/>
              <a:buChar char="•"/>
              <a:defRPr/>
            </a:pPr>
            <a:r>
              <a:rPr lang="en-US" dirty="0">
                <a:ea typeface="ＭＳ Ｐゴシック" pitchFamily="-106" charset="-128"/>
                <a:cs typeface="+mn-cs"/>
              </a:rPr>
              <a:t>Inclusion of societal condition and phenomena to enable community and policy relevant monitoring</a:t>
            </a:r>
          </a:p>
          <a:p>
            <a:pPr marL="285750" indent="-285750">
              <a:buFont typeface="Arial"/>
              <a:buChar char="•"/>
              <a:defRPr/>
            </a:pPr>
            <a:r>
              <a:rPr lang="en-US" dirty="0">
                <a:ea typeface="ＭＳ Ｐゴシック" pitchFamily="-106" charset="-128"/>
                <a:cs typeface="+mn-cs"/>
              </a:rPr>
              <a:t>Analysis of data fusion needs, including temporal and spatial resolution</a:t>
            </a:r>
          </a:p>
          <a:p>
            <a:pPr marL="285750" indent="-285750">
              <a:buFont typeface="Arial"/>
              <a:buChar char="•"/>
              <a:defRPr/>
            </a:pPr>
            <a:r>
              <a:rPr lang="en-US" dirty="0">
                <a:ea typeface="ＭＳ Ｐゴシック" pitchFamily="-106" charset="-128"/>
                <a:cs typeface="+mn-cs"/>
              </a:rPr>
              <a:t>Identification of key GI indicators as minimum requirements for GI monitoring systems</a:t>
            </a:r>
          </a:p>
        </p:txBody>
      </p:sp>
      <p:sp>
        <p:nvSpPr>
          <p:cNvPr id="2" name="Rettangolo 1"/>
          <p:cNvSpPr/>
          <p:nvPr/>
        </p:nvSpPr>
        <p:spPr>
          <a:xfrm>
            <a:off x="3419475" y="1628775"/>
            <a:ext cx="4392613" cy="576263"/>
          </a:xfrm>
          <a:prstGeom prst="rect">
            <a:avLst/>
          </a:prstGeom>
          <a:solidFill>
            <a:srgbClr val="25501E"/>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STATE OF THE ART</a:t>
            </a:r>
            <a:endParaRPr lang="en-US" dirty="0"/>
          </a:p>
        </p:txBody>
      </p:sp>
      <p:sp>
        <p:nvSpPr>
          <p:cNvPr id="25610" name="CasellaDiTesto 7"/>
          <p:cNvSpPr txBox="1">
            <a:spLocks noChangeArrowheads="1"/>
          </p:cNvSpPr>
          <p:nvPr/>
        </p:nvSpPr>
        <p:spPr bwMode="auto">
          <a:xfrm>
            <a:off x="3419475" y="5516563"/>
            <a:ext cx="5329238" cy="1169987"/>
          </a:xfrm>
          <a:prstGeom prst="rect">
            <a:avLst/>
          </a:prstGeom>
          <a:solidFill>
            <a:srgbClr val="C3D69B"/>
          </a:solidFill>
          <a:ln w="9525">
            <a:solidFill>
              <a:srgbClr val="25501E"/>
            </a:solidFill>
            <a:miter lim="800000"/>
            <a:headEnd/>
            <a:tailEnd/>
          </a:ln>
        </p:spPr>
        <p:txBody>
          <a:bodyPr>
            <a:spAutoFit/>
          </a:bodyPr>
          <a:lstStyle/>
          <a:p>
            <a:r>
              <a:rPr lang="en-US" sz="1400" b="1"/>
              <a:t>Month 15: DD.1 </a:t>
            </a:r>
            <a:r>
              <a:rPr lang="en-US" sz="1400"/>
              <a:t>Report: Inventory of user requirements for</a:t>
            </a:r>
          </a:p>
          <a:p>
            <a:r>
              <a:rPr lang="en-US" sz="1400"/>
              <a:t>monitoring GI</a:t>
            </a:r>
          </a:p>
          <a:p>
            <a:r>
              <a:rPr lang="en-US" sz="1400" b="1"/>
              <a:t>Month 17: DD.2 </a:t>
            </a:r>
            <a:r>
              <a:rPr lang="en-US" sz="1400"/>
              <a:t>Data Analysis</a:t>
            </a:r>
          </a:p>
          <a:p>
            <a:r>
              <a:rPr lang="en-US" sz="1400" b="1"/>
              <a:t>Month 20: DD.3 </a:t>
            </a:r>
            <a:r>
              <a:rPr lang="en-US" sz="1400"/>
              <a:t>Assessment of the performance of ecosystem services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12562</TotalTime>
  <Words>883</Words>
  <Application>Microsoft Macintosh PowerPoint</Application>
  <PresentationFormat>Presentazione su schermo (4:3)</PresentationFormat>
  <Paragraphs>122</Paragraphs>
  <Slides>11</Slides>
  <Notes>3</Notes>
  <HiddenSlides>0</HiddenSlides>
  <MMClips>0</MMClips>
  <ScaleCrop>false</ScaleCrop>
  <HeadingPairs>
    <vt:vector size="6" baseType="variant">
      <vt:variant>
        <vt:lpstr>Caratteri utilizzati</vt:lpstr>
      </vt:variant>
      <vt:variant>
        <vt:i4>6</vt:i4>
      </vt:variant>
      <vt:variant>
        <vt:lpstr>Modello struttura</vt:lpstr>
      </vt:variant>
      <vt:variant>
        <vt:i4>2</vt:i4>
      </vt:variant>
      <vt:variant>
        <vt:lpstr>Titoli diapositive</vt:lpstr>
      </vt:variant>
      <vt:variant>
        <vt:i4>11</vt:i4>
      </vt:variant>
    </vt:vector>
  </HeadingPairs>
  <TitlesOfParts>
    <vt:vector size="19" baseType="lpstr">
      <vt:lpstr>Arial</vt:lpstr>
      <vt:lpstr>ＭＳ Ｐゴシック</vt:lpstr>
      <vt:lpstr>Calibri</vt:lpstr>
      <vt:lpstr>Times New Roman</vt:lpstr>
      <vt:lpstr>Wingdings</vt:lpstr>
      <vt:lpstr>Droid Sans Fallback</vt:lpstr>
      <vt:lpstr>Tema di Office</vt: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vector>
  </TitlesOfParts>
  <Company>Ldeo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Impact Assessment</dc:title>
  <dc:creator>Andrea Taramelli</dc:creator>
  <cp:lastModifiedBy>Utete Locale</cp:lastModifiedBy>
  <cp:revision>612</cp:revision>
  <dcterms:created xsi:type="dcterms:W3CDTF">2014-01-20T10:40:22Z</dcterms:created>
  <dcterms:modified xsi:type="dcterms:W3CDTF">2017-01-13T10:46:21Z</dcterms:modified>
</cp:coreProperties>
</file>