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63" r:id="rId4"/>
    <p:sldId id="266" r:id="rId5"/>
    <p:sldId id="269" r:id="rId6"/>
    <p:sldId id="273" r:id="rId7"/>
    <p:sldId id="259" r:id="rId8"/>
    <p:sldId id="270" r:id="rId9"/>
    <p:sldId id="262"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7917" autoAdjust="0"/>
  </p:normalViewPr>
  <p:slideViewPr>
    <p:cSldViewPr snapToGrid="0" showGuides="1">
      <p:cViewPr varScale="1">
        <p:scale>
          <a:sx n="58" d="100"/>
          <a:sy n="58" d="100"/>
        </p:scale>
        <p:origin x="1644" y="66"/>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84FF4-1102-4061-90E9-2AD1198C4DE9}" type="datetimeFigureOut">
              <a:rPr lang="fr-BE" smtClean="0"/>
              <a:pPr/>
              <a:t>17/01/2017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0A5E-B080-4A4C-889D-79C55AB4ED8A}" type="slidenum">
              <a:rPr lang="fr-BE" smtClean="0"/>
              <a:pPr/>
              <a:t>‹#›</a:t>
            </a:fld>
            <a:endParaRPr lang="fr-BE"/>
          </a:p>
        </p:txBody>
      </p:sp>
    </p:spTree>
    <p:extLst>
      <p:ext uri="{BB962C8B-B14F-4D97-AF65-F5344CB8AC3E}">
        <p14:creationId xmlns:p14="http://schemas.microsoft.com/office/powerpoint/2010/main" val="173490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B94700"/>
              </a:buClr>
              <a:buFont typeface="Courier New" panose="02070309020205020404" pitchFamily="49" charset="0"/>
              <a:buChar char="o"/>
            </a:pPr>
            <a:r>
              <a:rPr lang="en-GB" sz="1200" noProof="0" dirty="0" smtClean="0">
                <a:ea typeface="Segoe UI" panose="020B0502040204020203" pitchFamily="34" charset="0"/>
              </a:rPr>
              <a:t>We are the world’s largest nature conservation Partnership</a:t>
            </a:r>
          </a:p>
          <a:p>
            <a:pPr marL="285750" indent="-285750">
              <a:buClr>
                <a:srgbClr val="B94700"/>
              </a:buClr>
              <a:buFont typeface="Courier New" panose="02070309020205020404" pitchFamily="49" charset="0"/>
              <a:buChar char="o"/>
            </a:pPr>
            <a:r>
              <a:rPr lang="en-GB" sz="1200" noProof="0" dirty="0" smtClean="0">
                <a:ea typeface="Segoe UI" panose="020B0502040204020203" pitchFamily="34" charset="0"/>
              </a:rPr>
              <a:t>120 Partners worldwide- 1 per country</a:t>
            </a:r>
          </a:p>
          <a:p>
            <a:pPr marL="285750" indent="-285750">
              <a:buClr>
                <a:srgbClr val="B94700"/>
              </a:buClr>
              <a:buFont typeface="Courier New" panose="02070309020205020404" pitchFamily="49" charset="0"/>
              <a:buChar char="o"/>
            </a:pPr>
            <a:r>
              <a:rPr lang="en-GB" sz="1200" noProof="0" dirty="0" smtClean="0">
                <a:ea typeface="Segoe UI" panose="020B0502040204020203" pitchFamily="34" charset="0"/>
              </a:rPr>
              <a:t>13 million members &amp; supporters</a:t>
            </a:r>
          </a:p>
          <a:p>
            <a:pPr marL="285750" indent="-285750">
              <a:buClr>
                <a:srgbClr val="B94700"/>
              </a:buClr>
              <a:buFont typeface="Courier New" panose="02070309020205020404" pitchFamily="49" charset="0"/>
              <a:buChar char="o"/>
            </a:pPr>
            <a:endParaRPr lang="fr-BE" dirty="0"/>
          </a:p>
        </p:txBody>
      </p:sp>
      <p:sp>
        <p:nvSpPr>
          <p:cNvPr id="4" name="Slide Number Placeholder 3"/>
          <p:cNvSpPr>
            <a:spLocks noGrp="1"/>
          </p:cNvSpPr>
          <p:nvPr>
            <p:ph type="sldNum" sz="quarter" idx="10"/>
          </p:nvPr>
        </p:nvSpPr>
        <p:spPr/>
        <p:txBody>
          <a:bodyPr/>
          <a:lstStyle/>
          <a:p>
            <a:fld id="{26240A5E-B080-4A4C-889D-79C55AB4ED8A}" type="slidenum">
              <a:rPr lang="fr-BE" smtClean="0"/>
              <a:pPr/>
              <a:t>2</a:t>
            </a:fld>
            <a:endParaRPr lang="fr-BE"/>
          </a:p>
        </p:txBody>
      </p:sp>
    </p:spTree>
    <p:extLst>
      <p:ext uri="{BB962C8B-B14F-4D97-AF65-F5344CB8AC3E}">
        <p14:creationId xmlns:p14="http://schemas.microsoft.com/office/powerpoint/2010/main" val="20918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Oil spills at sea can kill large numbers of seabirds and have the potential to wipe out entire populations where these are small or localised.</a:t>
            </a:r>
            <a:endParaRPr lang="fr-BE" b="0" dirty="0"/>
          </a:p>
        </p:txBody>
      </p:sp>
      <p:sp>
        <p:nvSpPr>
          <p:cNvPr id="4" name="Slide Number Placeholder 3"/>
          <p:cNvSpPr>
            <a:spLocks noGrp="1"/>
          </p:cNvSpPr>
          <p:nvPr>
            <p:ph type="sldNum" sz="quarter" idx="10"/>
          </p:nvPr>
        </p:nvSpPr>
        <p:spPr/>
        <p:txBody>
          <a:bodyPr/>
          <a:lstStyle/>
          <a:p>
            <a:fld id="{26240A5E-B080-4A4C-889D-79C55AB4ED8A}" type="slidenum">
              <a:rPr lang="fr-BE" smtClean="0"/>
              <a:pPr/>
              <a:t>3</a:t>
            </a:fld>
            <a:endParaRPr lang="fr-BE"/>
          </a:p>
        </p:txBody>
      </p:sp>
    </p:spTree>
    <p:extLst>
      <p:ext uri="{BB962C8B-B14F-4D97-AF65-F5344CB8AC3E}">
        <p14:creationId xmlns:p14="http://schemas.microsoft.com/office/powerpoint/2010/main" val="56862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Seabirds dive for fish,</a:t>
            </a:r>
            <a:r>
              <a:rPr lang="en-US" baseline="0" dirty="0" smtClean="0"/>
              <a:t> </a:t>
            </a:r>
            <a:r>
              <a:rPr lang="en-US" dirty="0" smtClean="0"/>
              <a:t>Wade on the surface,</a:t>
            </a:r>
            <a:r>
              <a:rPr lang="en-US" baseline="0" dirty="0" smtClean="0"/>
              <a:t> </a:t>
            </a:r>
            <a:r>
              <a:rPr lang="fr-BE" dirty="0" err="1" smtClean="0"/>
              <a:t>Preen</a:t>
            </a:r>
            <a:r>
              <a:rPr lang="fr-BE" dirty="0" smtClean="0"/>
              <a:t> </a:t>
            </a:r>
            <a:r>
              <a:rPr lang="fr-BE" dirty="0" err="1" smtClean="0"/>
              <a:t>their</a:t>
            </a:r>
            <a:r>
              <a:rPr lang="fr-BE" dirty="0" smtClean="0"/>
              <a:t> </a:t>
            </a:r>
            <a:r>
              <a:rPr lang="fr-BE" dirty="0" err="1" smtClean="0"/>
              <a:t>feathers</a:t>
            </a:r>
            <a:endParaRPr lang="fr-BE" dirty="0" smtClean="0"/>
          </a:p>
          <a:p>
            <a:endParaRPr lang="fr-BE" dirty="0" smtClean="0"/>
          </a:p>
          <a:p>
            <a:r>
              <a:rPr lang="en-GB" dirty="0" smtClean="0"/>
              <a:t>When oil sticks to a bird's feathers, it causes them to mat and separate, impairing waterproofing and exposing the animal's sensitive skin to extremes in temperature.</a:t>
            </a:r>
          </a:p>
          <a:p>
            <a:r>
              <a:rPr lang="en-GB" dirty="0" smtClean="0"/>
              <a:t>Every time it preens, it </a:t>
            </a:r>
            <a:r>
              <a:rPr lang="en-GB" dirty="0" err="1" smtClean="0"/>
              <a:t>injests</a:t>
            </a:r>
            <a:r>
              <a:rPr lang="en-GB" dirty="0" smtClean="0"/>
              <a:t> oil</a:t>
            </a:r>
            <a:endParaRPr lang="fr-BE" dirty="0" smtClean="0"/>
          </a:p>
          <a:p>
            <a:endParaRPr lang="fr-BE" dirty="0"/>
          </a:p>
        </p:txBody>
      </p:sp>
      <p:sp>
        <p:nvSpPr>
          <p:cNvPr id="4" name="Slide Number Placeholder 3"/>
          <p:cNvSpPr>
            <a:spLocks noGrp="1"/>
          </p:cNvSpPr>
          <p:nvPr>
            <p:ph type="sldNum" sz="quarter" idx="10"/>
          </p:nvPr>
        </p:nvSpPr>
        <p:spPr/>
        <p:txBody>
          <a:bodyPr/>
          <a:lstStyle/>
          <a:p>
            <a:fld id="{1F73FFD5-0916-45CD-BDD8-3063EB626442}" type="slidenum">
              <a:rPr lang="fr-BE" smtClean="0"/>
              <a:pPr/>
              <a:t>4</a:t>
            </a:fld>
            <a:endParaRPr lang="fr-BE"/>
          </a:p>
        </p:txBody>
      </p:sp>
    </p:spTree>
    <p:extLst>
      <p:ext uri="{BB962C8B-B14F-4D97-AF65-F5344CB8AC3E}">
        <p14:creationId xmlns:p14="http://schemas.microsoft.com/office/powerpoint/2010/main" val="363586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close coordination with the competent authorities and based on the best available scientific information.</a:t>
            </a:r>
          </a:p>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Extend methodology to all EU Member States and to other animal groups and habitats.</a:t>
            </a:r>
          </a:p>
          <a:p>
            <a:endParaRPr lang="fr-BE" dirty="0"/>
          </a:p>
        </p:txBody>
      </p:sp>
      <p:sp>
        <p:nvSpPr>
          <p:cNvPr id="4" name="Slide Number Placeholder 3"/>
          <p:cNvSpPr>
            <a:spLocks noGrp="1"/>
          </p:cNvSpPr>
          <p:nvPr>
            <p:ph type="sldNum" sz="quarter" idx="10"/>
          </p:nvPr>
        </p:nvSpPr>
        <p:spPr/>
        <p:txBody>
          <a:bodyPr/>
          <a:lstStyle/>
          <a:p>
            <a:fld id="{26240A5E-B080-4A4C-889D-79C55AB4ED8A}" type="slidenum">
              <a:rPr lang="fr-BE" smtClean="0"/>
              <a:pPr/>
              <a:t>6</a:t>
            </a:fld>
            <a:endParaRPr lang="fr-BE"/>
          </a:p>
        </p:txBody>
      </p:sp>
    </p:spTree>
    <p:extLst>
      <p:ext uri="{BB962C8B-B14F-4D97-AF65-F5344CB8AC3E}">
        <p14:creationId xmlns:p14="http://schemas.microsoft.com/office/powerpoint/2010/main" val="98805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Examples</a:t>
            </a:r>
            <a:r>
              <a:rPr lang="fr-BE" dirty="0" smtClean="0"/>
              <a:t>: Wadden </a:t>
            </a:r>
            <a:r>
              <a:rPr lang="fr-BE" dirty="0" err="1" smtClean="0"/>
              <a:t>sea</a:t>
            </a:r>
            <a:r>
              <a:rPr lang="fr-BE" dirty="0" smtClean="0"/>
              <a:t> &amp; ESI </a:t>
            </a:r>
            <a:r>
              <a:rPr lang="fr-BE" dirty="0" err="1" smtClean="0"/>
              <a:t>tool</a:t>
            </a:r>
            <a:endParaRPr lang="fr-BE" dirty="0"/>
          </a:p>
        </p:txBody>
      </p:sp>
      <p:sp>
        <p:nvSpPr>
          <p:cNvPr id="4" name="Slide Number Placeholder 3"/>
          <p:cNvSpPr>
            <a:spLocks noGrp="1"/>
          </p:cNvSpPr>
          <p:nvPr>
            <p:ph type="sldNum" sz="quarter" idx="10"/>
          </p:nvPr>
        </p:nvSpPr>
        <p:spPr/>
        <p:txBody>
          <a:bodyPr/>
          <a:lstStyle/>
          <a:p>
            <a:fld id="{26240A5E-B080-4A4C-889D-79C55AB4ED8A}" type="slidenum">
              <a:rPr lang="fr-BE" smtClean="0"/>
              <a:pPr/>
              <a:t>8</a:t>
            </a:fld>
            <a:endParaRPr lang="fr-BE"/>
          </a:p>
        </p:txBody>
      </p:sp>
    </p:spTree>
    <p:extLst>
      <p:ext uri="{BB962C8B-B14F-4D97-AF65-F5344CB8AC3E}">
        <p14:creationId xmlns:p14="http://schemas.microsoft.com/office/powerpoint/2010/main" val="53142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761B20A-7A95-41A9-A0B0-3B2C4C7315CB}" type="slidenum">
              <a:rPr lang="en-US" smtClean="0"/>
              <a:pPr/>
              <a:t>9</a:t>
            </a:fld>
            <a:endParaRPr lang="en-US"/>
          </a:p>
        </p:txBody>
      </p:sp>
    </p:spTree>
    <p:extLst>
      <p:ext uri="{BB962C8B-B14F-4D97-AF65-F5344CB8AC3E}">
        <p14:creationId xmlns:p14="http://schemas.microsoft.com/office/powerpoint/2010/main" val="12761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5736" y="4052664"/>
            <a:ext cx="6400800" cy="1446436"/>
          </a:xfrm>
        </p:spPr>
        <p:txBody>
          <a:bodyPr/>
          <a:lstStyle>
            <a:lvl1pPr marL="0" indent="0" algn="ctr">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a:xfrm>
            <a:off x="662880" y="2862064"/>
            <a:ext cx="8229600" cy="1143000"/>
          </a:xfrm>
        </p:spPr>
        <p:txBody>
          <a:bodyPr/>
          <a:lstStyle/>
          <a:p>
            <a:r>
              <a:rPr lang="en-US" smtClean="0"/>
              <a:t>Click to edit Master title style</a:t>
            </a:r>
            <a:endParaRPr lang="en-GB" dirty="0"/>
          </a:p>
        </p:txBody>
      </p:sp>
      <p:sp>
        <p:nvSpPr>
          <p:cNvPr id="4" name="Content Placeholder 3"/>
          <p:cNvSpPr>
            <a:spLocks noGrp="1"/>
          </p:cNvSpPr>
          <p:nvPr>
            <p:ph sz="quarter" idx="10"/>
          </p:nvPr>
        </p:nvSpPr>
        <p:spPr>
          <a:xfrm>
            <a:off x="0" y="0"/>
            <a:ext cx="4572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Content Placeholder 3"/>
          <p:cNvSpPr>
            <a:spLocks noGrp="1"/>
          </p:cNvSpPr>
          <p:nvPr>
            <p:ph sz="quarter" idx="11"/>
          </p:nvPr>
        </p:nvSpPr>
        <p:spPr>
          <a:xfrm>
            <a:off x="4550916" y="0"/>
            <a:ext cx="4572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140244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59832" y="5013176"/>
            <a:ext cx="5486400" cy="566738"/>
          </a:xfrm>
        </p:spPr>
        <p:txBody>
          <a:bodyPr anchor="b"/>
          <a:lstStyle>
            <a:lvl1pPr algn="r">
              <a:defRPr sz="1500" b="0">
                <a:solidFill>
                  <a:schemeClr val="accent4">
                    <a:lumMod val="75000"/>
                  </a:schemeClr>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187625" y="188640"/>
            <a:ext cx="6840760" cy="4752528"/>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059832" y="5589240"/>
            <a:ext cx="5486400" cy="804862"/>
          </a:xfrm>
        </p:spPr>
        <p:txBody>
          <a:bodyPr/>
          <a:lstStyle>
            <a:lvl1pPr marL="0" indent="0" algn="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8470183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421322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r-BE"/>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3750D80-8E2D-4C19-BFEB-A4B341F1B030}" type="datetimeFigureOut">
              <a:rPr lang="fr-BE" smtClean="0"/>
              <a:pPr/>
              <a:t>17/01/2017</a:t>
            </a:fld>
            <a:endParaRPr lang="fr-B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B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3C0D-0668-4AA3-AD65-E0D139A77335}" type="slidenum">
              <a:rPr lang="fr-BE" smtClean="0"/>
              <a:pPr/>
              <a:t>‹#›</a:t>
            </a:fld>
            <a:endParaRPr lang="fr-BE"/>
          </a:p>
        </p:txBody>
      </p:sp>
    </p:spTree>
    <p:extLst>
      <p:ext uri="{BB962C8B-B14F-4D97-AF65-F5344CB8AC3E}">
        <p14:creationId xmlns:p14="http://schemas.microsoft.com/office/powerpoint/2010/main" val="1617775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FD70663-60CB-4E38-AC07-C70B5DA543F0}" type="datetimeFigureOut">
              <a:rPr lang="en-US" smtClean="0"/>
              <a:pPr/>
              <a:t>1/17/2017</a:t>
            </a:fld>
            <a:endParaRPr lang="en-U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7248788-5A77-4161-A0E9-93ED602AE410}" type="slidenum">
              <a:rPr lang="en-US" smtClean="0"/>
              <a:pPr/>
              <a:t>‹#›</a:t>
            </a:fld>
            <a:endParaRPr lang="en-US"/>
          </a:p>
        </p:txBody>
      </p:sp>
    </p:spTree>
    <p:extLst>
      <p:ext uri="{BB962C8B-B14F-4D97-AF65-F5344CB8AC3E}">
        <p14:creationId xmlns:p14="http://schemas.microsoft.com/office/powerpoint/2010/main" val="269760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648" y="1539156"/>
            <a:ext cx="6400800" cy="1593304"/>
          </a:xfrm>
        </p:spPr>
        <p:txBody>
          <a:bodyPr/>
          <a:lstStyle>
            <a:lvl1pPr marL="0" indent="0" algn="ctr">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sp>
        <p:nvSpPr>
          <p:cNvPr id="7" name="Title 6"/>
          <p:cNvSpPr>
            <a:spLocks noGrp="1"/>
          </p:cNvSpPr>
          <p:nvPr>
            <p:ph type="title"/>
          </p:nvPr>
        </p:nvSpPr>
        <p:spPr>
          <a:xfrm>
            <a:off x="662880" y="332656"/>
            <a:ext cx="8229600" cy="1143000"/>
          </a:xfrm>
        </p:spPr>
        <p:txBody>
          <a:bodyPr/>
          <a:lstStyle/>
          <a:p>
            <a:r>
              <a:rPr lang="en-US" smtClean="0"/>
              <a:t>Click to edit Master title style</a:t>
            </a:r>
            <a:endParaRPr lang="en-GB" dirty="0"/>
          </a:p>
        </p:txBody>
      </p:sp>
      <p:sp>
        <p:nvSpPr>
          <p:cNvPr id="4" name="Content Placeholder 3"/>
          <p:cNvSpPr>
            <a:spLocks noGrp="1"/>
          </p:cNvSpPr>
          <p:nvPr>
            <p:ph sz="quarter" idx="10"/>
          </p:nvPr>
        </p:nvSpPr>
        <p:spPr>
          <a:xfrm>
            <a:off x="107504" y="3212976"/>
            <a:ext cx="2880320" cy="22322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Content Placeholder 3"/>
          <p:cNvSpPr>
            <a:spLocks noGrp="1"/>
          </p:cNvSpPr>
          <p:nvPr>
            <p:ph sz="quarter" idx="13"/>
          </p:nvPr>
        </p:nvSpPr>
        <p:spPr>
          <a:xfrm>
            <a:off x="3131841" y="3212976"/>
            <a:ext cx="2880320" cy="22322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1" name="Content Placeholder 3"/>
          <p:cNvSpPr>
            <a:spLocks noGrp="1"/>
          </p:cNvSpPr>
          <p:nvPr>
            <p:ph sz="quarter" idx="14"/>
          </p:nvPr>
        </p:nvSpPr>
        <p:spPr>
          <a:xfrm>
            <a:off x="6156177" y="3217168"/>
            <a:ext cx="2880320" cy="22322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Tree>
    <p:extLst>
      <p:ext uri="{BB962C8B-B14F-4D97-AF65-F5344CB8AC3E}">
        <p14:creationId xmlns:p14="http://schemas.microsoft.com/office/powerpoint/2010/main" val="473934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353" y="1412776"/>
            <a:ext cx="7067128" cy="40863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1"/>
          <p:cNvSpPr>
            <a:spLocks noGrp="1"/>
          </p:cNvSpPr>
          <p:nvPr>
            <p:ph type="title"/>
          </p:nvPr>
        </p:nvSpPr>
        <p:spPr>
          <a:xfrm>
            <a:off x="267270" y="188640"/>
            <a:ext cx="8622730" cy="1143000"/>
          </a:xfrm>
        </p:spPr>
        <p:txBody>
          <a:bodyPr/>
          <a:lstStyle/>
          <a:p>
            <a:r>
              <a:rPr lang="en-US" smtClean="0"/>
              <a:t>Click to edit Master title style</a:t>
            </a:r>
            <a:endParaRPr lang="fr-BE"/>
          </a:p>
        </p:txBody>
      </p:sp>
    </p:spTree>
    <p:extLst>
      <p:ext uri="{BB962C8B-B14F-4D97-AF65-F5344CB8AC3E}">
        <p14:creationId xmlns:p14="http://schemas.microsoft.com/office/powerpoint/2010/main" val="1112309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Tree>
    <p:extLst>
      <p:ext uri="{BB962C8B-B14F-4D97-AF65-F5344CB8AC3E}">
        <p14:creationId xmlns:p14="http://schemas.microsoft.com/office/powerpoint/2010/main" val="152136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Tree>
    <p:extLst>
      <p:ext uri="{BB962C8B-B14F-4D97-AF65-F5344CB8AC3E}">
        <p14:creationId xmlns:p14="http://schemas.microsoft.com/office/powerpoint/2010/main" val="412607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3"/>
          <p:cNvSpPr>
            <a:spLocks noGrp="1"/>
          </p:cNvSpPr>
          <p:nvPr>
            <p:ph sz="quarter" idx="11"/>
          </p:nvPr>
        </p:nvSpPr>
        <p:spPr>
          <a:xfrm>
            <a:off x="3851920" y="2984500"/>
            <a:ext cx="5040560" cy="25327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1" y="1435101"/>
            <a:ext cx="3008313" cy="4082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itle 1"/>
          <p:cNvSpPr>
            <a:spLocks noGrp="1"/>
          </p:cNvSpPr>
          <p:nvPr>
            <p:ph type="title"/>
          </p:nvPr>
        </p:nvSpPr>
        <p:spPr>
          <a:xfrm>
            <a:off x="457201" y="273050"/>
            <a:ext cx="3008313" cy="1162050"/>
          </a:xfrm>
        </p:spPr>
        <p:txBody>
          <a:bodyPr anchor="b"/>
          <a:lstStyle>
            <a:lvl1pPr algn="l">
              <a:defRPr sz="1500" b="0"/>
            </a:lvl1pPr>
          </a:lstStyle>
          <a:p>
            <a:r>
              <a:rPr lang="en-US" smtClean="0"/>
              <a:t>Click to edit Master title style</a:t>
            </a:r>
            <a:endParaRPr lang="en-GB" dirty="0"/>
          </a:p>
        </p:txBody>
      </p:sp>
      <p:sp>
        <p:nvSpPr>
          <p:cNvPr id="6" name="Content Placeholder 3"/>
          <p:cNvSpPr>
            <a:spLocks noGrp="1"/>
          </p:cNvSpPr>
          <p:nvPr>
            <p:ph sz="quarter" idx="12"/>
          </p:nvPr>
        </p:nvSpPr>
        <p:spPr>
          <a:xfrm>
            <a:off x="3851920" y="273050"/>
            <a:ext cx="5040560" cy="25327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Tree>
    <p:extLst>
      <p:ext uri="{BB962C8B-B14F-4D97-AF65-F5344CB8AC3E}">
        <p14:creationId xmlns:p14="http://schemas.microsoft.com/office/powerpoint/2010/main" val="3583994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7270" y="188640"/>
            <a:ext cx="8625210" cy="1143000"/>
          </a:xfrm>
        </p:spPr>
        <p:txBody>
          <a:bodyPr/>
          <a:lstStyle/>
          <a:p>
            <a:r>
              <a:rPr lang="en-US" smtClean="0"/>
              <a:t>Click to edit Master title style</a:t>
            </a:r>
            <a:endParaRPr lang="fr-BE"/>
          </a:p>
        </p:txBody>
      </p:sp>
      <p:sp>
        <p:nvSpPr>
          <p:cNvPr id="4" name="Content Placeholder 3"/>
          <p:cNvSpPr>
            <a:spLocks noGrp="1"/>
          </p:cNvSpPr>
          <p:nvPr>
            <p:ph sz="quarter" idx="10"/>
          </p:nvPr>
        </p:nvSpPr>
        <p:spPr>
          <a:xfrm>
            <a:off x="267270" y="1628775"/>
            <a:ext cx="4016698"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Content Placeholder 3"/>
          <p:cNvSpPr>
            <a:spLocks noGrp="1"/>
          </p:cNvSpPr>
          <p:nvPr>
            <p:ph sz="quarter" idx="11"/>
          </p:nvPr>
        </p:nvSpPr>
        <p:spPr>
          <a:xfrm>
            <a:off x="4875783" y="1628775"/>
            <a:ext cx="4016698"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Tree>
    <p:extLst>
      <p:ext uri="{BB962C8B-B14F-4D97-AF65-F5344CB8AC3E}">
        <p14:creationId xmlns:p14="http://schemas.microsoft.com/office/powerpoint/2010/main" val="271016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7270" y="188640"/>
            <a:ext cx="8625210" cy="1143000"/>
          </a:xfrm>
        </p:spPr>
        <p:txBody>
          <a:bodyPr/>
          <a:lstStyle/>
          <a:p>
            <a:r>
              <a:rPr lang="en-US" smtClean="0"/>
              <a:t>Click to edit Master title style</a:t>
            </a:r>
            <a:endParaRPr lang="fr-BE"/>
          </a:p>
        </p:txBody>
      </p:sp>
      <p:sp>
        <p:nvSpPr>
          <p:cNvPr id="4" name="Content Placeholder 3"/>
          <p:cNvSpPr>
            <a:spLocks noGrp="1"/>
          </p:cNvSpPr>
          <p:nvPr>
            <p:ph sz="quarter" idx="10"/>
          </p:nvPr>
        </p:nvSpPr>
        <p:spPr>
          <a:xfrm>
            <a:off x="416100" y="3691634"/>
            <a:ext cx="4016698" cy="1800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Content Placeholder 3"/>
          <p:cNvSpPr>
            <a:spLocks noGrp="1"/>
          </p:cNvSpPr>
          <p:nvPr>
            <p:ph sz="quarter" idx="11"/>
          </p:nvPr>
        </p:nvSpPr>
        <p:spPr>
          <a:xfrm>
            <a:off x="4875783" y="1628777"/>
            <a:ext cx="4016698"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6" name="Content Placeholder 3"/>
          <p:cNvSpPr>
            <a:spLocks noGrp="1"/>
          </p:cNvSpPr>
          <p:nvPr>
            <p:ph sz="quarter" idx="12"/>
          </p:nvPr>
        </p:nvSpPr>
        <p:spPr>
          <a:xfrm>
            <a:off x="416100" y="1641914"/>
            <a:ext cx="4016698"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7" name="Content Placeholder 3"/>
          <p:cNvSpPr>
            <a:spLocks noGrp="1"/>
          </p:cNvSpPr>
          <p:nvPr>
            <p:ph sz="quarter" idx="13"/>
          </p:nvPr>
        </p:nvSpPr>
        <p:spPr>
          <a:xfrm>
            <a:off x="4875783" y="3687568"/>
            <a:ext cx="4016698" cy="1800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Tree>
    <p:extLst>
      <p:ext uri="{BB962C8B-B14F-4D97-AF65-F5344CB8AC3E}">
        <p14:creationId xmlns:p14="http://schemas.microsoft.com/office/powerpoint/2010/main" val="29365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0"/>
            </a:lvl1pPr>
          </a:lstStyle>
          <a:p>
            <a:r>
              <a:rPr lang="en-US" smtClean="0"/>
              <a:t>Click to edit Master title style</a:t>
            </a:r>
            <a:endParaRPr lang="en-GB" dirty="0"/>
          </a:p>
        </p:txBody>
      </p:sp>
      <p:sp>
        <p:nvSpPr>
          <p:cNvPr id="3" name="Content Placeholder 2"/>
          <p:cNvSpPr>
            <a:spLocks noGrp="1"/>
          </p:cNvSpPr>
          <p:nvPr>
            <p:ph idx="1"/>
          </p:nvPr>
        </p:nvSpPr>
        <p:spPr>
          <a:xfrm>
            <a:off x="3575050" y="273052"/>
            <a:ext cx="5111750" cy="52441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082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838155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 name="5 Imagen" descr="spea_logo_rgb.jpg"/>
          <p:cNvPicPr>
            <a:picLocks noChangeAspect="1"/>
          </p:cNvPicPr>
          <p:nvPr userDrawn="1"/>
        </p:nvPicPr>
        <p:blipFill>
          <a:blip r:embed="rId15" cstate="print"/>
          <a:srcRect t="11650" b="33420"/>
          <a:stretch>
            <a:fillRect/>
          </a:stretch>
        </p:blipFill>
        <p:spPr>
          <a:xfrm>
            <a:off x="5341699" y="5598734"/>
            <a:ext cx="1728192" cy="864096"/>
          </a:xfrm>
          <a:prstGeom prst="rect">
            <a:avLst/>
          </a:prstGeom>
        </p:spPr>
      </p:pic>
      <p:pic>
        <p:nvPicPr>
          <p:cNvPr id="7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5778500"/>
            <a:ext cx="1689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687" y="5877274"/>
            <a:ext cx="1056151" cy="956873"/>
          </a:xfrm>
          <a:prstGeom prst="rect">
            <a:avLst/>
          </a:prstGeom>
        </p:spPr>
      </p:pic>
      <p:sp>
        <p:nvSpPr>
          <p:cNvPr id="1026" name="Title Placeholder 1"/>
          <p:cNvSpPr>
            <a:spLocks noGrp="1"/>
          </p:cNvSpPr>
          <p:nvPr>
            <p:ph type="title"/>
          </p:nvPr>
        </p:nvSpPr>
        <p:spPr bwMode="auto">
          <a:xfrm>
            <a:off x="194684" y="18864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Text Placeholder 2"/>
          <p:cNvSpPr>
            <a:spLocks noGrp="1"/>
          </p:cNvSpPr>
          <p:nvPr>
            <p:ph type="body" idx="1"/>
          </p:nvPr>
        </p:nvSpPr>
        <p:spPr bwMode="auto">
          <a:xfrm>
            <a:off x="1833304" y="1484784"/>
            <a:ext cx="6853496" cy="48462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553" name="Group 552"/>
          <p:cNvGrpSpPr/>
          <p:nvPr/>
        </p:nvGrpSpPr>
        <p:grpSpPr>
          <a:xfrm>
            <a:off x="0" y="5572523"/>
            <a:ext cx="9152626" cy="1312863"/>
            <a:chOff x="0" y="5554012"/>
            <a:chExt cx="9152626" cy="1312863"/>
          </a:xfrm>
        </p:grpSpPr>
        <p:sp>
          <p:nvSpPr>
            <p:cNvPr id="555" name="Freeform 5"/>
            <p:cNvSpPr>
              <a:spLocks/>
            </p:cNvSpPr>
            <p:nvPr/>
          </p:nvSpPr>
          <p:spPr bwMode="auto">
            <a:xfrm>
              <a:off x="0" y="5554012"/>
              <a:ext cx="9152626" cy="1312863"/>
            </a:xfrm>
            <a:custGeom>
              <a:avLst/>
              <a:gdLst>
                <a:gd name="T0" fmla="*/ 0 w 9418"/>
                <a:gd name="T1" fmla="*/ 253283 h 1348"/>
                <a:gd name="T2" fmla="*/ 152066 w 9418"/>
                <a:gd name="T3" fmla="*/ 242567 h 1348"/>
                <a:gd name="T4" fmla="*/ 304132 w 9418"/>
                <a:gd name="T5" fmla="*/ 252309 h 1348"/>
                <a:gd name="T6" fmla="*/ 454249 w 9418"/>
                <a:gd name="T7" fmla="*/ 279585 h 1348"/>
                <a:gd name="T8" fmla="*/ 600467 w 9418"/>
                <a:gd name="T9" fmla="*/ 322449 h 1348"/>
                <a:gd name="T10" fmla="*/ 742785 w 9418"/>
                <a:gd name="T11" fmla="*/ 378950 h 1348"/>
                <a:gd name="T12" fmla="*/ 878280 w 9418"/>
                <a:gd name="T13" fmla="*/ 447142 h 1348"/>
                <a:gd name="T14" fmla="*/ 1007926 w 9418"/>
                <a:gd name="T15" fmla="*/ 525075 h 1348"/>
                <a:gd name="T16" fmla="*/ 1128799 w 9418"/>
                <a:gd name="T17" fmla="*/ 609827 h 1348"/>
                <a:gd name="T18" fmla="*/ 1240899 w 9418"/>
                <a:gd name="T19" fmla="*/ 700424 h 1348"/>
                <a:gd name="T20" fmla="*/ 1342277 w 9418"/>
                <a:gd name="T21" fmla="*/ 794918 h 1348"/>
                <a:gd name="T22" fmla="*/ 1431957 w 9418"/>
                <a:gd name="T23" fmla="*/ 889412 h 1348"/>
                <a:gd name="T24" fmla="*/ 1508965 w 9418"/>
                <a:gd name="T25" fmla="*/ 983906 h 1348"/>
                <a:gd name="T26" fmla="*/ 1571351 w 9418"/>
                <a:gd name="T27" fmla="*/ 1075478 h 1348"/>
                <a:gd name="T28" fmla="*/ 1620090 w 9418"/>
                <a:gd name="T29" fmla="*/ 1163153 h 1348"/>
                <a:gd name="T30" fmla="*/ 1650308 w 9418"/>
                <a:gd name="T31" fmla="*/ 1243034 h 1348"/>
                <a:gd name="T32" fmla="*/ 1663955 w 9418"/>
                <a:gd name="T33" fmla="*/ 1313174 h 1348"/>
                <a:gd name="T34" fmla="*/ 9177588 w 9418"/>
                <a:gd name="T35" fmla="*/ 943965 h 1348"/>
                <a:gd name="T36" fmla="*/ 1733165 w 9418"/>
                <a:gd name="T37" fmla="*/ 914741 h 1348"/>
                <a:gd name="T38" fmla="*/ 1677602 w 9418"/>
                <a:gd name="T39" fmla="*/ 825117 h 1348"/>
                <a:gd name="T40" fmla="*/ 1610342 w 9418"/>
                <a:gd name="T41" fmla="*/ 733546 h 1348"/>
                <a:gd name="T42" fmla="*/ 1532360 w 9418"/>
                <a:gd name="T43" fmla="*/ 643923 h 1348"/>
                <a:gd name="T44" fmla="*/ 1444629 w 9418"/>
                <a:gd name="T45" fmla="*/ 555274 h 1348"/>
                <a:gd name="T46" fmla="*/ 1348126 w 9418"/>
                <a:gd name="T47" fmla="*/ 468573 h 1348"/>
                <a:gd name="T48" fmla="*/ 1243824 w 9418"/>
                <a:gd name="T49" fmla="*/ 385769 h 1348"/>
                <a:gd name="T50" fmla="*/ 1132699 w 9418"/>
                <a:gd name="T51" fmla="*/ 308810 h 1348"/>
                <a:gd name="T52" fmla="*/ 1013775 w 9418"/>
                <a:gd name="T53" fmla="*/ 237696 h 1348"/>
                <a:gd name="T54" fmla="*/ 889003 w 9418"/>
                <a:gd name="T55" fmla="*/ 173401 h 1348"/>
                <a:gd name="T56" fmla="*/ 760331 w 9418"/>
                <a:gd name="T57" fmla="*/ 117874 h 1348"/>
                <a:gd name="T58" fmla="*/ 626786 w 9418"/>
                <a:gd name="T59" fmla="*/ 71114 h 1348"/>
                <a:gd name="T60" fmla="*/ 491291 w 9418"/>
                <a:gd name="T61" fmla="*/ 35070 h 1348"/>
                <a:gd name="T62" fmla="*/ 351897 w 9418"/>
                <a:gd name="T63" fmla="*/ 11690 h 1348"/>
                <a:gd name="T64" fmla="*/ 211528 w 9418"/>
                <a:gd name="T65" fmla="*/ 974 h 1348"/>
                <a:gd name="T66" fmla="*/ 70184 w 9418"/>
                <a:gd name="T67" fmla="*/ 2922 h 1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18"/>
                <a:gd name="T103" fmla="*/ 0 h 1348"/>
                <a:gd name="T104" fmla="*/ 9418 w 9418"/>
                <a:gd name="T105" fmla="*/ 1348 h 1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18" h="1348">
                  <a:moveTo>
                    <a:pt x="0" y="10"/>
                  </a:moveTo>
                  <a:lnTo>
                    <a:pt x="0" y="260"/>
                  </a:lnTo>
                  <a:lnTo>
                    <a:pt x="77" y="251"/>
                  </a:lnTo>
                  <a:lnTo>
                    <a:pt x="156" y="249"/>
                  </a:lnTo>
                  <a:lnTo>
                    <a:pt x="234" y="251"/>
                  </a:lnTo>
                  <a:lnTo>
                    <a:pt x="312" y="259"/>
                  </a:lnTo>
                  <a:lnTo>
                    <a:pt x="389" y="271"/>
                  </a:lnTo>
                  <a:lnTo>
                    <a:pt x="466" y="287"/>
                  </a:lnTo>
                  <a:lnTo>
                    <a:pt x="542" y="307"/>
                  </a:lnTo>
                  <a:lnTo>
                    <a:pt x="616" y="331"/>
                  </a:lnTo>
                  <a:lnTo>
                    <a:pt x="690" y="358"/>
                  </a:lnTo>
                  <a:lnTo>
                    <a:pt x="762" y="389"/>
                  </a:lnTo>
                  <a:lnTo>
                    <a:pt x="832" y="423"/>
                  </a:lnTo>
                  <a:lnTo>
                    <a:pt x="901" y="459"/>
                  </a:lnTo>
                  <a:lnTo>
                    <a:pt x="968" y="497"/>
                  </a:lnTo>
                  <a:lnTo>
                    <a:pt x="1034" y="539"/>
                  </a:lnTo>
                  <a:lnTo>
                    <a:pt x="1097" y="582"/>
                  </a:lnTo>
                  <a:lnTo>
                    <a:pt x="1158" y="626"/>
                  </a:lnTo>
                  <a:lnTo>
                    <a:pt x="1217" y="672"/>
                  </a:lnTo>
                  <a:lnTo>
                    <a:pt x="1273" y="719"/>
                  </a:lnTo>
                  <a:lnTo>
                    <a:pt x="1327" y="767"/>
                  </a:lnTo>
                  <a:lnTo>
                    <a:pt x="1377" y="816"/>
                  </a:lnTo>
                  <a:lnTo>
                    <a:pt x="1425" y="865"/>
                  </a:lnTo>
                  <a:lnTo>
                    <a:pt x="1469" y="913"/>
                  </a:lnTo>
                  <a:lnTo>
                    <a:pt x="1510" y="962"/>
                  </a:lnTo>
                  <a:lnTo>
                    <a:pt x="1548" y="1010"/>
                  </a:lnTo>
                  <a:lnTo>
                    <a:pt x="1582" y="1058"/>
                  </a:lnTo>
                  <a:lnTo>
                    <a:pt x="1612" y="1104"/>
                  </a:lnTo>
                  <a:lnTo>
                    <a:pt x="1639" y="1150"/>
                  </a:lnTo>
                  <a:lnTo>
                    <a:pt x="1662" y="1194"/>
                  </a:lnTo>
                  <a:lnTo>
                    <a:pt x="1679" y="1236"/>
                  </a:lnTo>
                  <a:lnTo>
                    <a:pt x="1693" y="1276"/>
                  </a:lnTo>
                  <a:lnTo>
                    <a:pt x="1703" y="1314"/>
                  </a:lnTo>
                  <a:lnTo>
                    <a:pt x="1707" y="1348"/>
                  </a:lnTo>
                  <a:lnTo>
                    <a:pt x="9418" y="1341"/>
                  </a:lnTo>
                  <a:lnTo>
                    <a:pt x="9415" y="969"/>
                  </a:lnTo>
                  <a:lnTo>
                    <a:pt x="1802" y="986"/>
                  </a:lnTo>
                  <a:lnTo>
                    <a:pt x="1778" y="939"/>
                  </a:lnTo>
                  <a:lnTo>
                    <a:pt x="1751" y="894"/>
                  </a:lnTo>
                  <a:lnTo>
                    <a:pt x="1721" y="847"/>
                  </a:lnTo>
                  <a:lnTo>
                    <a:pt x="1688" y="800"/>
                  </a:lnTo>
                  <a:lnTo>
                    <a:pt x="1652" y="753"/>
                  </a:lnTo>
                  <a:lnTo>
                    <a:pt x="1613" y="707"/>
                  </a:lnTo>
                  <a:lnTo>
                    <a:pt x="1572" y="661"/>
                  </a:lnTo>
                  <a:lnTo>
                    <a:pt x="1529" y="615"/>
                  </a:lnTo>
                  <a:lnTo>
                    <a:pt x="1482" y="570"/>
                  </a:lnTo>
                  <a:lnTo>
                    <a:pt x="1434" y="524"/>
                  </a:lnTo>
                  <a:lnTo>
                    <a:pt x="1383" y="481"/>
                  </a:lnTo>
                  <a:lnTo>
                    <a:pt x="1331" y="438"/>
                  </a:lnTo>
                  <a:lnTo>
                    <a:pt x="1276" y="396"/>
                  </a:lnTo>
                  <a:lnTo>
                    <a:pt x="1220" y="356"/>
                  </a:lnTo>
                  <a:lnTo>
                    <a:pt x="1162" y="317"/>
                  </a:lnTo>
                  <a:lnTo>
                    <a:pt x="1101" y="279"/>
                  </a:lnTo>
                  <a:lnTo>
                    <a:pt x="1040" y="244"/>
                  </a:lnTo>
                  <a:lnTo>
                    <a:pt x="977" y="210"/>
                  </a:lnTo>
                  <a:lnTo>
                    <a:pt x="912" y="178"/>
                  </a:lnTo>
                  <a:lnTo>
                    <a:pt x="846" y="149"/>
                  </a:lnTo>
                  <a:lnTo>
                    <a:pt x="780" y="121"/>
                  </a:lnTo>
                  <a:lnTo>
                    <a:pt x="712" y="96"/>
                  </a:lnTo>
                  <a:lnTo>
                    <a:pt x="643" y="73"/>
                  </a:lnTo>
                  <a:lnTo>
                    <a:pt x="574" y="54"/>
                  </a:lnTo>
                  <a:lnTo>
                    <a:pt x="504" y="36"/>
                  </a:lnTo>
                  <a:lnTo>
                    <a:pt x="433" y="22"/>
                  </a:lnTo>
                  <a:lnTo>
                    <a:pt x="361" y="12"/>
                  </a:lnTo>
                  <a:lnTo>
                    <a:pt x="289" y="4"/>
                  </a:lnTo>
                  <a:lnTo>
                    <a:pt x="217" y="1"/>
                  </a:lnTo>
                  <a:lnTo>
                    <a:pt x="144" y="0"/>
                  </a:lnTo>
                  <a:lnTo>
                    <a:pt x="72" y="3"/>
                  </a:lnTo>
                  <a:lnTo>
                    <a:pt x="0" y="10"/>
                  </a:lnTo>
                  <a:close/>
                </a:path>
              </a:pathLst>
            </a:custGeom>
            <a:solidFill>
              <a:schemeClr val="accent1">
                <a:lumMod val="75000"/>
              </a:schemeClr>
            </a:solidFill>
            <a:ln w="9525">
              <a:noFill/>
              <a:round/>
              <a:headEnd/>
              <a:tailEnd/>
            </a:ln>
          </p:spPr>
          <p:txBody>
            <a:bodyPr/>
            <a:lstStyle/>
            <a:p>
              <a:endParaRPr lang="en-US" sz="1350">
                <a:gradFill flip="none" rotWithShape="1">
                  <a:gsLst>
                    <a:gs pos="22000">
                      <a:srgbClr val="00669E"/>
                    </a:gs>
                    <a:gs pos="56000">
                      <a:schemeClr val="accent1">
                        <a:tint val="44500"/>
                        <a:satMod val="160000"/>
                      </a:schemeClr>
                    </a:gs>
                    <a:gs pos="100000">
                      <a:srgbClr val="25A937"/>
                    </a:gs>
                  </a:gsLst>
                  <a:lin ang="10800000" scaled="1"/>
                  <a:tileRect/>
                </a:gradFill>
              </a:endParaRPr>
            </a:p>
          </p:txBody>
        </p:sp>
        <p:grpSp>
          <p:nvGrpSpPr>
            <p:cNvPr id="556" name="Group 555"/>
            <p:cNvGrpSpPr/>
            <p:nvPr/>
          </p:nvGrpSpPr>
          <p:grpSpPr>
            <a:xfrm>
              <a:off x="1833304" y="6629436"/>
              <a:ext cx="2666688" cy="152528"/>
              <a:chOff x="3163888" y="2325638"/>
              <a:chExt cx="1665288" cy="95250"/>
            </a:xfrm>
            <a:solidFill>
              <a:schemeClr val="bg1">
                <a:alpha val="63000"/>
              </a:schemeClr>
            </a:solidFill>
          </p:grpSpPr>
          <p:sp>
            <p:nvSpPr>
              <p:cNvPr id="557" name="Freeform 5"/>
              <p:cNvSpPr>
                <a:spLocks noEditPoints="1"/>
              </p:cNvSpPr>
              <p:nvPr/>
            </p:nvSpPr>
            <p:spPr bwMode="auto">
              <a:xfrm>
                <a:off x="3163888" y="2325638"/>
                <a:ext cx="55563" cy="74613"/>
              </a:xfrm>
              <a:custGeom>
                <a:avLst/>
                <a:gdLst>
                  <a:gd name="T0" fmla="*/ 18 w 143"/>
                  <a:gd name="T1" fmla="*/ 188 h 188"/>
                  <a:gd name="T2" fmla="*/ 45 w 143"/>
                  <a:gd name="T3" fmla="*/ 188 h 188"/>
                  <a:gd name="T4" fmla="*/ 45 w 143"/>
                  <a:gd name="T5" fmla="*/ 119 h 188"/>
                  <a:gd name="T6" fmla="*/ 84 w 143"/>
                  <a:gd name="T7" fmla="*/ 119 h 188"/>
                  <a:gd name="T8" fmla="*/ 90 w 143"/>
                  <a:gd name="T9" fmla="*/ 119 h 188"/>
                  <a:gd name="T10" fmla="*/ 97 w 143"/>
                  <a:gd name="T11" fmla="*/ 118 h 188"/>
                  <a:gd name="T12" fmla="*/ 102 w 143"/>
                  <a:gd name="T13" fmla="*/ 117 h 188"/>
                  <a:gd name="T14" fmla="*/ 107 w 143"/>
                  <a:gd name="T15" fmla="*/ 115 h 188"/>
                  <a:gd name="T16" fmla="*/ 113 w 143"/>
                  <a:gd name="T17" fmla="*/ 113 h 188"/>
                  <a:gd name="T18" fmla="*/ 117 w 143"/>
                  <a:gd name="T19" fmla="*/ 109 h 188"/>
                  <a:gd name="T20" fmla="*/ 123 w 143"/>
                  <a:gd name="T21" fmla="*/ 106 h 188"/>
                  <a:gd name="T22" fmla="*/ 126 w 143"/>
                  <a:gd name="T23" fmla="*/ 103 h 188"/>
                  <a:gd name="T24" fmla="*/ 130 w 143"/>
                  <a:gd name="T25" fmla="*/ 99 h 188"/>
                  <a:gd name="T26" fmla="*/ 133 w 143"/>
                  <a:gd name="T27" fmla="*/ 94 h 188"/>
                  <a:gd name="T28" fmla="*/ 137 w 143"/>
                  <a:gd name="T29" fmla="*/ 89 h 188"/>
                  <a:gd name="T30" fmla="*/ 139 w 143"/>
                  <a:gd name="T31" fmla="*/ 84 h 188"/>
                  <a:gd name="T32" fmla="*/ 140 w 143"/>
                  <a:gd name="T33" fmla="*/ 78 h 188"/>
                  <a:gd name="T34" fmla="*/ 142 w 143"/>
                  <a:gd name="T35" fmla="*/ 72 h 188"/>
                  <a:gd name="T36" fmla="*/ 143 w 143"/>
                  <a:gd name="T37" fmla="*/ 66 h 188"/>
                  <a:gd name="T38" fmla="*/ 143 w 143"/>
                  <a:gd name="T39" fmla="*/ 59 h 188"/>
                  <a:gd name="T40" fmla="*/ 143 w 143"/>
                  <a:gd name="T41" fmla="*/ 52 h 188"/>
                  <a:gd name="T42" fmla="*/ 142 w 143"/>
                  <a:gd name="T43" fmla="*/ 47 h 188"/>
                  <a:gd name="T44" fmla="*/ 140 w 143"/>
                  <a:gd name="T45" fmla="*/ 40 h 188"/>
                  <a:gd name="T46" fmla="*/ 139 w 143"/>
                  <a:gd name="T47" fmla="*/ 35 h 188"/>
                  <a:gd name="T48" fmla="*/ 137 w 143"/>
                  <a:gd name="T49" fmla="*/ 30 h 188"/>
                  <a:gd name="T50" fmla="*/ 133 w 143"/>
                  <a:gd name="T51" fmla="*/ 25 h 188"/>
                  <a:gd name="T52" fmla="*/ 130 w 143"/>
                  <a:gd name="T53" fmla="*/ 20 h 188"/>
                  <a:gd name="T54" fmla="*/ 126 w 143"/>
                  <a:gd name="T55" fmla="*/ 17 h 188"/>
                  <a:gd name="T56" fmla="*/ 123 w 143"/>
                  <a:gd name="T57" fmla="*/ 12 h 188"/>
                  <a:gd name="T58" fmla="*/ 117 w 143"/>
                  <a:gd name="T59" fmla="*/ 9 h 188"/>
                  <a:gd name="T60" fmla="*/ 113 w 143"/>
                  <a:gd name="T61" fmla="*/ 7 h 188"/>
                  <a:gd name="T62" fmla="*/ 107 w 143"/>
                  <a:gd name="T63" fmla="*/ 5 h 188"/>
                  <a:gd name="T64" fmla="*/ 102 w 143"/>
                  <a:gd name="T65" fmla="*/ 3 h 188"/>
                  <a:gd name="T66" fmla="*/ 97 w 143"/>
                  <a:gd name="T67" fmla="*/ 1 h 188"/>
                  <a:gd name="T68" fmla="*/ 90 w 143"/>
                  <a:gd name="T69" fmla="*/ 0 h 188"/>
                  <a:gd name="T70" fmla="*/ 84 w 143"/>
                  <a:gd name="T71" fmla="*/ 0 h 188"/>
                  <a:gd name="T72" fmla="*/ 0 w 143"/>
                  <a:gd name="T73" fmla="*/ 0 h 188"/>
                  <a:gd name="T74" fmla="*/ 0 w 143"/>
                  <a:gd name="T75" fmla="*/ 23 h 188"/>
                  <a:gd name="T76" fmla="*/ 18 w 143"/>
                  <a:gd name="T77" fmla="*/ 23 h 188"/>
                  <a:gd name="T78" fmla="*/ 18 w 143"/>
                  <a:gd name="T79" fmla="*/ 188 h 188"/>
                  <a:gd name="T80" fmla="*/ 45 w 143"/>
                  <a:gd name="T81" fmla="*/ 97 h 188"/>
                  <a:gd name="T82" fmla="*/ 45 w 143"/>
                  <a:gd name="T83" fmla="*/ 23 h 188"/>
                  <a:gd name="T84" fmla="*/ 79 w 143"/>
                  <a:gd name="T85" fmla="*/ 23 h 188"/>
                  <a:gd name="T86" fmla="*/ 88 w 143"/>
                  <a:gd name="T87" fmla="*/ 24 h 188"/>
                  <a:gd name="T88" fmla="*/ 94 w 143"/>
                  <a:gd name="T89" fmla="*/ 25 h 188"/>
                  <a:gd name="T90" fmla="*/ 101 w 143"/>
                  <a:gd name="T91" fmla="*/ 28 h 188"/>
                  <a:gd name="T92" fmla="*/ 105 w 143"/>
                  <a:gd name="T93" fmla="*/ 33 h 188"/>
                  <a:gd name="T94" fmla="*/ 110 w 143"/>
                  <a:gd name="T95" fmla="*/ 38 h 188"/>
                  <a:gd name="T96" fmla="*/ 113 w 143"/>
                  <a:gd name="T97" fmla="*/ 44 h 188"/>
                  <a:gd name="T98" fmla="*/ 115 w 143"/>
                  <a:gd name="T99" fmla="*/ 51 h 188"/>
                  <a:gd name="T100" fmla="*/ 115 w 143"/>
                  <a:gd name="T101" fmla="*/ 59 h 188"/>
                  <a:gd name="T102" fmla="*/ 115 w 143"/>
                  <a:gd name="T103" fmla="*/ 67 h 188"/>
                  <a:gd name="T104" fmla="*/ 113 w 143"/>
                  <a:gd name="T105" fmla="*/ 75 h 188"/>
                  <a:gd name="T106" fmla="*/ 110 w 143"/>
                  <a:gd name="T107" fmla="*/ 81 h 188"/>
                  <a:gd name="T108" fmla="*/ 105 w 143"/>
                  <a:gd name="T109" fmla="*/ 86 h 188"/>
                  <a:gd name="T110" fmla="*/ 101 w 143"/>
                  <a:gd name="T111" fmla="*/ 90 h 188"/>
                  <a:gd name="T112" fmla="*/ 94 w 143"/>
                  <a:gd name="T113" fmla="*/ 93 h 188"/>
                  <a:gd name="T114" fmla="*/ 87 w 143"/>
                  <a:gd name="T115" fmla="*/ 95 h 188"/>
                  <a:gd name="T116" fmla="*/ 79 w 143"/>
                  <a:gd name="T117" fmla="*/ 97 h 188"/>
                  <a:gd name="T118" fmla="*/ 45 w 143"/>
                  <a:gd name="T119" fmla="*/ 9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88">
                    <a:moveTo>
                      <a:pt x="18" y="188"/>
                    </a:moveTo>
                    <a:lnTo>
                      <a:pt x="45" y="188"/>
                    </a:lnTo>
                    <a:lnTo>
                      <a:pt x="45" y="119"/>
                    </a:lnTo>
                    <a:lnTo>
                      <a:pt x="84" y="119"/>
                    </a:lnTo>
                    <a:lnTo>
                      <a:pt x="90" y="119"/>
                    </a:lnTo>
                    <a:lnTo>
                      <a:pt x="97" y="118"/>
                    </a:lnTo>
                    <a:lnTo>
                      <a:pt x="102" y="117"/>
                    </a:lnTo>
                    <a:lnTo>
                      <a:pt x="107" y="115"/>
                    </a:lnTo>
                    <a:lnTo>
                      <a:pt x="113" y="113"/>
                    </a:lnTo>
                    <a:lnTo>
                      <a:pt x="117" y="109"/>
                    </a:lnTo>
                    <a:lnTo>
                      <a:pt x="123" y="106"/>
                    </a:lnTo>
                    <a:lnTo>
                      <a:pt x="126" y="103"/>
                    </a:lnTo>
                    <a:lnTo>
                      <a:pt x="130" y="99"/>
                    </a:lnTo>
                    <a:lnTo>
                      <a:pt x="133" y="94"/>
                    </a:lnTo>
                    <a:lnTo>
                      <a:pt x="137" y="89"/>
                    </a:lnTo>
                    <a:lnTo>
                      <a:pt x="139" y="84"/>
                    </a:lnTo>
                    <a:lnTo>
                      <a:pt x="140" y="78"/>
                    </a:lnTo>
                    <a:lnTo>
                      <a:pt x="142" y="72"/>
                    </a:lnTo>
                    <a:lnTo>
                      <a:pt x="143" y="66"/>
                    </a:lnTo>
                    <a:lnTo>
                      <a:pt x="143" y="59"/>
                    </a:lnTo>
                    <a:lnTo>
                      <a:pt x="143" y="52"/>
                    </a:lnTo>
                    <a:lnTo>
                      <a:pt x="142" y="47"/>
                    </a:lnTo>
                    <a:lnTo>
                      <a:pt x="140" y="40"/>
                    </a:lnTo>
                    <a:lnTo>
                      <a:pt x="139" y="35"/>
                    </a:lnTo>
                    <a:lnTo>
                      <a:pt x="137" y="30"/>
                    </a:lnTo>
                    <a:lnTo>
                      <a:pt x="133" y="25"/>
                    </a:lnTo>
                    <a:lnTo>
                      <a:pt x="130" y="20"/>
                    </a:lnTo>
                    <a:lnTo>
                      <a:pt x="126" y="17"/>
                    </a:lnTo>
                    <a:lnTo>
                      <a:pt x="123" y="12"/>
                    </a:lnTo>
                    <a:lnTo>
                      <a:pt x="117" y="9"/>
                    </a:lnTo>
                    <a:lnTo>
                      <a:pt x="113" y="7"/>
                    </a:lnTo>
                    <a:lnTo>
                      <a:pt x="107" y="5"/>
                    </a:lnTo>
                    <a:lnTo>
                      <a:pt x="102" y="3"/>
                    </a:lnTo>
                    <a:lnTo>
                      <a:pt x="97" y="1"/>
                    </a:lnTo>
                    <a:lnTo>
                      <a:pt x="90" y="0"/>
                    </a:lnTo>
                    <a:lnTo>
                      <a:pt x="84" y="0"/>
                    </a:lnTo>
                    <a:lnTo>
                      <a:pt x="0" y="0"/>
                    </a:lnTo>
                    <a:lnTo>
                      <a:pt x="0" y="23"/>
                    </a:lnTo>
                    <a:lnTo>
                      <a:pt x="18" y="23"/>
                    </a:lnTo>
                    <a:lnTo>
                      <a:pt x="18" y="188"/>
                    </a:lnTo>
                    <a:close/>
                    <a:moveTo>
                      <a:pt x="45" y="97"/>
                    </a:moveTo>
                    <a:lnTo>
                      <a:pt x="45" y="23"/>
                    </a:lnTo>
                    <a:lnTo>
                      <a:pt x="79" y="23"/>
                    </a:lnTo>
                    <a:lnTo>
                      <a:pt x="88" y="24"/>
                    </a:lnTo>
                    <a:lnTo>
                      <a:pt x="94" y="25"/>
                    </a:lnTo>
                    <a:lnTo>
                      <a:pt x="101" y="28"/>
                    </a:lnTo>
                    <a:lnTo>
                      <a:pt x="105" y="33"/>
                    </a:lnTo>
                    <a:lnTo>
                      <a:pt x="110" y="38"/>
                    </a:lnTo>
                    <a:lnTo>
                      <a:pt x="113" y="44"/>
                    </a:lnTo>
                    <a:lnTo>
                      <a:pt x="115" y="51"/>
                    </a:lnTo>
                    <a:lnTo>
                      <a:pt x="115" y="59"/>
                    </a:lnTo>
                    <a:lnTo>
                      <a:pt x="115" y="67"/>
                    </a:lnTo>
                    <a:lnTo>
                      <a:pt x="113" y="75"/>
                    </a:lnTo>
                    <a:lnTo>
                      <a:pt x="110" y="81"/>
                    </a:lnTo>
                    <a:lnTo>
                      <a:pt x="105" y="86"/>
                    </a:lnTo>
                    <a:lnTo>
                      <a:pt x="101" y="90"/>
                    </a:lnTo>
                    <a:lnTo>
                      <a:pt x="94" y="93"/>
                    </a:lnTo>
                    <a:lnTo>
                      <a:pt x="87" y="95"/>
                    </a:lnTo>
                    <a:lnTo>
                      <a:pt x="79" y="97"/>
                    </a:lnTo>
                    <a:lnTo>
                      <a:pt x="4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58" name="Freeform 6"/>
              <p:cNvSpPr>
                <a:spLocks noEditPoints="1"/>
              </p:cNvSpPr>
              <p:nvPr/>
            </p:nvSpPr>
            <p:spPr bwMode="auto">
              <a:xfrm>
                <a:off x="3224213" y="2344688"/>
                <a:ext cx="50800" cy="57150"/>
              </a:xfrm>
              <a:custGeom>
                <a:avLst/>
                <a:gdLst>
                  <a:gd name="T0" fmla="*/ 1 w 130"/>
                  <a:gd name="T1" fmla="*/ 110 h 142"/>
                  <a:gd name="T2" fmla="*/ 8 w 130"/>
                  <a:gd name="T3" fmla="*/ 125 h 142"/>
                  <a:gd name="T4" fmla="*/ 21 w 130"/>
                  <a:gd name="T5" fmla="*/ 136 h 142"/>
                  <a:gd name="T6" fmla="*/ 38 w 130"/>
                  <a:gd name="T7" fmla="*/ 142 h 142"/>
                  <a:gd name="T8" fmla="*/ 52 w 130"/>
                  <a:gd name="T9" fmla="*/ 142 h 142"/>
                  <a:gd name="T10" fmla="*/ 62 w 130"/>
                  <a:gd name="T11" fmla="*/ 139 h 142"/>
                  <a:gd name="T12" fmla="*/ 74 w 130"/>
                  <a:gd name="T13" fmla="*/ 134 h 142"/>
                  <a:gd name="T14" fmla="*/ 87 w 130"/>
                  <a:gd name="T15" fmla="*/ 120 h 142"/>
                  <a:gd name="T16" fmla="*/ 89 w 130"/>
                  <a:gd name="T17" fmla="*/ 116 h 142"/>
                  <a:gd name="T18" fmla="*/ 89 w 130"/>
                  <a:gd name="T19" fmla="*/ 123 h 142"/>
                  <a:gd name="T20" fmla="*/ 91 w 130"/>
                  <a:gd name="T21" fmla="*/ 130 h 142"/>
                  <a:gd name="T22" fmla="*/ 93 w 130"/>
                  <a:gd name="T23" fmla="*/ 135 h 142"/>
                  <a:gd name="T24" fmla="*/ 98 w 130"/>
                  <a:gd name="T25" fmla="*/ 137 h 142"/>
                  <a:gd name="T26" fmla="*/ 106 w 130"/>
                  <a:gd name="T27" fmla="*/ 138 h 142"/>
                  <a:gd name="T28" fmla="*/ 130 w 130"/>
                  <a:gd name="T29" fmla="*/ 117 h 142"/>
                  <a:gd name="T30" fmla="*/ 116 w 130"/>
                  <a:gd name="T31" fmla="*/ 117 h 142"/>
                  <a:gd name="T32" fmla="*/ 114 w 130"/>
                  <a:gd name="T33" fmla="*/ 113 h 142"/>
                  <a:gd name="T34" fmla="*/ 113 w 130"/>
                  <a:gd name="T35" fmla="*/ 53 h 142"/>
                  <a:gd name="T36" fmla="*/ 111 w 130"/>
                  <a:gd name="T37" fmla="*/ 32 h 142"/>
                  <a:gd name="T38" fmla="*/ 108 w 130"/>
                  <a:gd name="T39" fmla="*/ 24 h 142"/>
                  <a:gd name="T40" fmla="*/ 102 w 130"/>
                  <a:gd name="T41" fmla="*/ 15 h 142"/>
                  <a:gd name="T42" fmla="*/ 95 w 130"/>
                  <a:gd name="T43" fmla="*/ 9 h 142"/>
                  <a:gd name="T44" fmla="*/ 85 w 130"/>
                  <a:gd name="T45" fmla="*/ 4 h 142"/>
                  <a:gd name="T46" fmla="*/ 73 w 130"/>
                  <a:gd name="T47" fmla="*/ 1 h 142"/>
                  <a:gd name="T48" fmla="*/ 58 w 130"/>
                  <a:gd name="T49" fmla="*/ 0 h 142"/>
                  <a:gd name="T50" fmla="*/ 45 w 130"/>
                  <a:gd name="T51" fmla="*/ 1 h 142"/>
                  <a:gd name="T52" fmla="*/ 30 w 130"/>
                  <a:gd name="T53" fmla="*/ 4 h 142"/>
                  <a:gd name="T54" fmla="*/ 17 w 130"/>
                  <a:gd name="T55" fmla="*/ 12 h 142"/>
                  <a:gd name="T56" fmla="*/ 13 w 130"/>
                  <a:gd name="T57" fmla="*/ 18 h 142"/>
                  <a:gd name="T58" fmla="*/ 12 w 130"/>
                  <a:gd name="T59" fmla="*/ 26 h 142"/>
                  <a:gd name="T60" fmla="*/ 35 w 130"/>
                  <a:gd name="T61" fmla="*/ 39 h 142"/>
                  <a:gd name="T62" fmla="*/ 37 w 130"/>
                  <a:gd name="T63" fmla="*/ 28 h 142"/>
                  <a:gd name="T64" fmla="*/ 41 w 130"/>
                  <a:gd name="T65" fmla="*/ 24 h 142"/>
                  <a:gd name="T66" fmla="*/ 52 w 130"/>
                  <a:gd name="T67" fmla="*/ 22 h 142"/>
                  <a:gd name="T68" fmla="*/ 65 w 130"/>
                  <a:gd name="T69" fmla="*/ 22 h 142"/>
                  <a:gd name="T70" fmla="*/ 76 w 130"/>
                  <a:gd name="T71" fmla="*/ 25 h 142"/>
                  <a:gd name="T72" fmla="*/ 84 w 130"/>
                  <a:gd name="T73" fmla="*/ 32 h 142"/>
                  <a:gd name="T74" fmla="*/ 87 w 130"/>
                  <a:gd name="T75" fmla="*/ 45 h 142"/>
                  <a:gd name="T76" fmla="*/ 87 w 130"/>
                  <a:gd name="T77" fmla="*/ 55 h 142"/>
                  <a:gd name="T78" fmla="*/ 72 w 130"/>
                  <a:gd name="T79" fmla="*/ 55 h 142"/>
                  <a:gd name="T80" fmla="*/ 46 w 130"/>
                  <a:gd name="T81" fmla="*/ 57 h 142"/>
                  <a:gd name="T82" fmla="*/ 26 w 130"/>
                  <a:gd name="T83" fmla="*/ 64 h 142"/>
                  <a:gd name="T84" fmla="*/ 15 w 130"/>
                  <a:gd name="T85" fmla="*/ 71 h 142"/>
                  <a:gd name="T86" fmla="*/ 6 w 130"/>
                  <a:gd name="T87" fmla="*/ 80 h 142"/>
                  <a:gd name="T88" fmla="*/ 1 w 130"/>
                  <a:gd name="T89" fmla="*/ 93 h 142"/>
                  <a:gd name="T90" fmla="*/ 27 w 130"/>
                  <a:gd name="T91" fmla="*/ 99 h 142"/>
                  <a:gd name="T92" fmla="*/ 28 w 130"/>
                  <a:gd name="T93" fmla="*/ 91 h 142"/>
                  <a:gd name="T94" fmla="*/ 32 w 130"/>
                  <a:gd name="T95" fmla="*/ 85 h 142"/>
                  <a:gd name="T96" fmla="*/ 46 w 130"/>
                  <a:gd name="T97" fmla="*/ 77 h 142"/>
                  <a:gd name="T98" fmla="*/ 65 w 130"/>
                  <a:gd name="T99" fmla="*/ 75 h 142"/>
                  <a:gd name="T100" fmla="*/ 81 w 130"/>
                  <a:gd name="T101" fmla="*/ 74 h 142"/>
                  <a:gd name="T102" fmla="*/ 88 w 130"/>
                  <a:gd name="T103" fmla="*/ 78 h 142"/>
                  <a:gd name="T104" fmla="*/ 85 w 130"/>
                  <a:gd name="T105" fmla="*/ 93 h 142"/>
                  <a:gd name="T106" fmla="*/ 79 w 130"/>
                  <a:gd name="T107" fmla="*/ 107 h 142"/>
                  <a:gd name="T108" fmla="*/ 67 w 130"/>
                  <a:gd name="T109" fmla="*/ 118 h 142"/>
                  <a:gd name="T110" fmla="*/ 52 w 130"/>
                  <a:gd name="T111" fmla="*/ 121 h 142"/>
                  <a:gd name="T112" fmla="*/ 41 w 130"/>
                  <a:gd name="T113" fmla="*/ 119 h 142"/>
                  <a:gd name="T114" fmla="*/ 33 w 130"/>
                  <a:gd name="T115" fmla="*/ 115 h 142"/>
                  <a:gd name="T116" fmla="*/ 28 w 130"/>
                  <a:gd name="T117" fmla="*/ 107 h 142"/>
                  <a:gd name="T118" fmla="*/ 27 w 130"/>
                  <a:gd name="T119" fmla="*/ 9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42">
                    <a:moveTo>
                      <a:pt x="0" y="101"/>
                    </a:moveTo>
                    <a:lnTo>
                      <a:pt x="1" y="110"/>
                    </a:lnTo>
                    <a:lnTo>
                      <a:pt x="4" y="119"/>
                    </a:lnTo>
                    <a:lnTo>
                      <a:pt x="8" y="125"/>
                    </a:lnTo>
                    <a:lnTo>
                      <a:pt x="15" y="132"/>
                    </a:lnTo>
                    <a:lnTo>
                      <a:pt x="21" y="136"/>
                    </a:lnTo>
                    <a:lnTo>
                      <a:pt x="29" y="139"/>
                    </a:lnTo>
                    <a:lnTo>
                      <a:pt x="38" y="142"/>
                    </a:lnTo>
                    <a:lnTo>
                      <a:pt x="46" y="142"/>
                    </a:lnTo>
                    <a:lnTo>
                      <a:pt x="52" y="142"/>
                    </a:lnTo>
                    <a:lnTo>
                      <a:pt x="57" y="140"/>
                    </a:lnTo>
                    <a:lnTo>
                      <a:pt x="62" y="139"/>
                    </a:lnTo>
                    <a:lnTo>
                      <a:pt x="67" y="138"/>
                    </a:lnTo>
                    <a:lnTo>
                      <a:pt x="74" y="134"/>
                    </a:lnTo>
                    <a:lnTo>
                      <a:pt x="80" y="129"/>
                    </a:lnTo>
                    <a:lnTo>
                      <a:pt x="87" y="120"/>
                    </a:lnTo>
                    <a:lnTo>
                      <a:pt x="89" y="116"/>
                    </a:lnTo>
                    <a:lnTo>
                      <a:pt x="89" y="116"/>
                    </a:lnTo>
                    <a:lnTo>
                      <a:pt x="89" y="118"/>
                    </a:lnTo>
                    <a:lnTo>
                      <a:pt x="89" y="123"/>
                    </a:lnTo>
                    <a:lnTo>
                      <a:pt x="89" y="126"/>
                    </a:lnTo>
                    <a:lnTo>
                      <a:pt x="91" y="130"/>
                    </a:lnTo>
                    <a:lnTo>
                      <a:pt x="92" y="133"/>
                    </a:lnTo>
                    <a:lnTo>
                      <a:pt x="93" y="135"/>
                    </a:lnTo>
                    <a:lnTo>
                      <a:pt x="96" y="136"/>
                    </a:lnTo>
                    <a:lnTo>
                      <a:pt x="98" y="137"/>
                    </a:lnTo>
                    <a:lnTo>
                      <a:pt x="102" y="138"/>
                    </a:lnTo>
                    <a:lnTo>
                      <a:pt x="106" y="138"/>
                    </a:lnTo>
                    <a:lnTo>
                      <a:pt x="130" y="138"/>
                    </a:lnTo>
                    <a:lnTo>
                      <a:pt x="130" y="117"/>
                    </a:lnTo>
                    <a:lnTo>
                      <a:pt x="120" y="117"/>
                    </a:lnTo>
                    <a:lnTo>
                      <a:pt x="116" y="117"/>
                    </a:lnTo>
                    <a:lnTo>
                      <a:pt x="115" y="116"/>
                    </a:lnTo>
                    <a:lnTo>
                      <a:pt x="114" y="113"/>
                    </a:lnTo>
                    <a:lnTo>
                      <a:pt x="113" y="110"/>
                    </a:lnTo>
                    <a:lnTo>
                      <a:pt x="113" y="53"/>
                    </a:lnTo>
                    <a:lnTo>
                      <a:pt x="113" y="42"/>
                    </a:lnTo>
                    <a:lnTo>
                      <a:pt x="111" y="32"/>
                    </a:lnTo>
                    <a:lnTo>
                      <a:pt x="110" y="28"/>
                    </a:lnTo>
                    <a:lnTo>
                      <a:pt x="108" y="24"/>
                    </a:lnTo>
                    <a:lnTo>
                      <a:pt x="106" y="20"/>
                    </a:lnTo>
                    <a:lnTo>
                      <a:pt x="102" y="15"/>
                    </a:lnTo>
                    <a:lnTo>
                      <a:pt x="99" y="12"/>
                    </a:lnTo>
                    <a:lnTo>
                      <a:pt x="95" y="9"/>
                    </a:lnTo>
                    <a:lnTo>
                      <a:pt x="91" y="7"/>
                    </a:lnTo>
                    <a:lnTo>
                      <a:pt x="85" y="4"/>
                    </a:lnTo>
                    <a:lnTo>
                      <a:pt x="80" y="2"/>
                    </a:lnTo>
                    <a:lnTo>
                      <a:pt x="73" y="1"/>
                    </a:lnTo>
                    <a:lnTo>
                      <a:pt x="66" y="1"/>
                    </a:lnTo>
                    <a:lnTo>
                      <a:pt x="58" y="0"/>
                    </a:lnTo>
                    <a:lnTo>
                      <a:pt x="53" y="0"/>
                    </a:lnTo>
                    <a:lnTo>
                      <a:pt x="45" y="1"/>
                    </a:lnTo>
                    <a:lnTo>
                      <a:pt x="38" y="2"/>
                    </a:lnTo>
                    <a:lnTo>
                      <a:pt x="30" y="4"/>
                    </a:lnTo>
                    <a:lnTo>
                      <a:pt x="22" y="8"/>
                    </a:lnTo>
                    <a:lnTo>
                      <a:pt x="17" y="12"/>
                    </a:lnTo>
                    <a:lnTo>
                      <a:pt x="15" y="15"/>
                    </a:lnTo>
                    <a:lnTo>
                      <a:pt x="13" y="18"/>
                    </a:lnTo>
                    <a:lnTo>
                      <a:pt x="12" y="22"/>
                    </a:lnTo>
                    <a:lnTo>
                      <a:pt x="12" y="26"/>
                    </a:lnTo>
                    <a:lnTo>
                      <a:pt x="12" y="39"/>
                    </a:lnTo>
                    <a:lnTo>
                      <a:pt x="35" y="39"/>
                    </a:lnTo>
                    <a:lnTo>
                      <a:pt x="35" y="31"/>
                    </a:lnTo>
                    <a:lnTo>
                      <a:pt x="37" y="28"/>
                    </a:lnTo>
                    <a:lnTo>
                      <a:pt x="38" y="26"/>
                    </a:lnTo>
                    <a:lnTo>
                      <a:pt x="41" y="24"/>
                    </a:lnTo>
                    <a:lnTo>
                      <a:pt x="44" y="23"/>
                    </a:lnTo>
                    <a:lnTo>
                      <a:pt x="52" y="22"/>
                    </a:lnTo>
                    <a:lnTo>
                      <a:pt x="58" y="21"/>
                    </a:lnTo>
                    <a:lnTo>
                      <a:pt x="65" y="22"/>
                    </a:lnTo>
                    <a:lnTo>
                      <a:pt x="71" y="23"/>
                    </a:lnTo>
                    <a:lnTo>
                      <a:pt x="76" y="25"/>
                    </a:lnTo>
                    <a:lnTo>
                      <a:pt x="81" y="28"/>
                    </a:lnTo>
                    <a:lnTo>
                      <a:pt x="84" y="32"/>
                    </a:lnTo>
                    <a:lnTo>
                      <a:pt x="86" y="38"/>
                    </a:lnTo>
                    <a:lnTo>
                      <a:pt x="87" y="45"/>
                    </a:lnTo>
                    <a:lnTo>
                      <a:pt x="87" y="53"/>
                    </a:lnTo>
                    <a:lnTo>
                      <a:pt x="87" y="55"/>
                    </a:lnTo>
                    <a:lnTo>
                      <a:pt x="82" y="55"/>
                    </a:lnTo>
                    <a:lnTo>
                      <a:pt x="72" y="55"/>
                    </a:lnTo>
                    <a:lnTo>
                      <a:pt x="59" y="56"/>
                    </a:lnTo>
                    <a:lnTo>
                      <a:pt x="46" y="57"/>
                    </a:lnTo>
                    <a:lnTo>
                      <a:pt x="32" y="62"/>
                    </a:lnTo>
                    <a:lnTo>
                      <a:pt x="26" y="64"/>
                    </a:lnTo>
                    <a:lnTo>
                      <a:pt x="20" y="67"/>
                    </a:lnTo>
                    <a:lnTo>
                      <a:pt x="15" y="71"/>
                    </a:lnTo>
                    <a:lnTo>
                      <a:pt x="10" y="76"/>
                    </a:lnTo>
                    <a:lnTo>
                      <a:pt x="6" y="80"/>
                    </a:lnTo>
                    <a:lnTo>
                      <a:pt x="3" y="86"/>
                    </a:lnTo>
                    <a:lnTo>
                      <a:pt x="1" y="93"/>
                    </a:lnTo>
                    <a:lnTo>
                      <a:pt x="0" y="101"/>
                    </a:lnTo>
                    <a:close/>
                    <a:moveTo>
                      <a:pt x="27" y="99"/>
                    </a:moveTo>
                    <a:lnTo>
                      <a:pt x="27" y="95"/>
                    </a:lnTo>
                    <a:lnTo>
                      <a:pt x="28" y="91"/>
                    </a:lnTo>
                    <a:lnTo>
                      <a:pt x="30" y="88"/>
                    </a:lnTo>
                    <a:lnTo>
                      <a:pt x="32" y="85"/>
                    </a:lnTo>
                    <a:lnTo>
                      <a:pt x="39" y="80"/>
                    </a:lnTo>
                    <a:lnTo>
                      <a:pt x="46" y="77"/>
                    </a:lnTo>
                    <a:lnTo>
                      <a:pt x="55" y="76"/>
                    </a:lnTo>
                    <a:lnTo>
                      <a:pt x="65" y="75"/>
                    </a:lnTo>
                    <a:lnTo>
                      <a:pt x="73" y="74"/>
                    </a:lnTo>
                    <a:lnTo>
                      <a:pt x="81" y="74"/>
                    </a:lnTo>
                    <a:lnTo>
                      <a:pt x="88" y="74"/>
                    </a:lnTo>
                    <a:lnTo>
                      <a:pt x="88" y="78"/>
                    </a:lnTo>
                    <a:lnTo>
                      <a:pt x="87" y="85"/>
                    </a:lnTo>
                    <a:lnTo>
                      <a:pt x="85" y="93"/>
                    </a:lnTo>
                    <a:lnTo>
                      <a:pt x="82" y="101"/>
                    </a:lnTo>
                    <a:lnTo>
                      <a:pt x="79" y="107"/>
                    </a:lnTo>
                    <a:lnTo>
                      <a:pt x="73" y="112"/>
                    </a:lnTo>
                    <a:lnTo>
                      <a:pt x="67" y="118"/>
                    </a:lnTo>
                    <a:lnTo>
                      <a:pt x="59" y="120"/>
                    </a:lnTo>
                    <a:lnTo>
                      <a:pt x="52" y="121"/>
                    </a:lnTo>
                    <a:lnTo>
                      <a:pt x="46" y="121"/>
                    </a:lnTo>
                    <a:lnTo>
                      <a:pt x="41" y="119"/>
                    </a:lnTo>
                    <a:lnTo>
                      <a:pt x="37" y="117"/>
                    </a:lnTo>
                    <a:lnTo>
                      <a:pt x="33" y="115"/>
                    </a:lnTo>
                    <a:lnTo>
                      <a:pt x="30" y="111"/>
                    </a:lnTo>
                    <a:lnTo>
                      <a:pt x="28" y="107"/>
                    </a:lnTo>
                    <a:lnTo>
                      <a:pt x="27" y="104"/>
                    </a:lnTo>
                    <a:lnTo>
                      <a:pt x="2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59" name="Freeform 7"/>
              <p:cNvSpPr>
                <a:spLocks/>
              </p:cNvSpPr>
              <p:nvPr/>
            </p:nvSpPr>
            <p:spPr bwMode="auto">
              <a:xfrm>
                <a:off x="3279776" y="2346275"/>
                <a:ext cx="36513" cy="53975"/>
              </a:xfrm>
              <a:custGeom>
                <a:avLst/>
                <a:gdLst>
                  <a:gd name="T0" fmla="*/ 18 w 92"/>
                  <a:gd name="T1" fmla="*/ 136 h 136"/>
                  <a:gd name="T2" fmla="*/ 43 w 92"/>
                  <a:gd name="T3" fmla="*/ 136 h 136"/>
                  <a:gd name="T4" fmla="*/ 43 w 92"/>
                  <a:gd name="T5" fmla="*/ 81 h 136"/>
                  <a:gd name="T6" fmla="*/ 45 w 92"/>
                  <a:gd name="T7" fmla="*/ 69 h 136"/>
                  <a:gd name="T8" fmla="*/ 47 w 92"/>
                  <a:gd name="T9" fmla="*/ 57 h 136"/>
                  <a:gd name="T10" fmla="*/ 49 w 92"/>
                  <a:gd name="T11" fmla="*/ 50 h 136"/>
                  <a:gd name="T12" fmla="*/ 53 w 92"/>
                  <a:gd name="T13" fmla="*/ 43 h 136"/>
                  <a:gd name="T14" fmla="*/ 56 w 92"/>
                  <a:gd name="T15" fmla="*/ 38 h 136"/>
                  <a:gd name="T16" fmla="*/ 62 w 92"/>
                  <a:gd name="T17" fmla="*/ 34 h 136"/>
                  <a:gd name="T18" fmla="*/ 67 w 92"/>
                  <a:gd name="T19" fmla="*/ 30 h 136"/>
                  <a:gd name="T20" fmla="*/ 73 w 92"/>
                  <a:gd name="T21" fmla="*/ 27 h 136"/>
                  <a:gd name="T22" fmla="*/ 78 w 92"/>
                  <a:gd name="T23" fmla="*/ 26 h 136"/>
                  <a:gd name="T24" fmla="*/ 85 w 92"/>
                  <a:gd name="T25" fmla="*/ 25 h 136"/>
                  <a:gd name="T26" fmla="*/ 90 w 92"/>
                  <a:gd name="T27" fmla="*/ 26 h 136"/>
                  <a:gd name="T28" fmla="*/ 92 w 92"/>
                  <a:gd name="T29" fmla="*/ 26 h 136"/>
                  <a:gd name="T30" fmla="*/ 92 w 92"/>
                  <a:gd name="T31" fmla="*/ 0 h 136"/>
                  <a:gd name="T32" fmla="*/ 90 w 92"/>
                  <a:gd name="T33" fmla="*/ 0 h 136"/>
                  <a:gd name="T34" fmla="*/ 86 w 92"/>
                  <a:gd name="T35" fmla="*/ 0 h 136"/>
                  <a:gd name="T36" fmla="*/ 78 w 92"/>
                  <a:gd name="T37" fmla="*/ 0 h 136"/>
                  <a:gd name="T38" fmla="*/ 71 w 92"/>
                  <a:gd name="T39" fmla="*/ 2 h 136"/>
                  <a:gd name="T40" fmla="*/ 64 w 92"/>
                  <a:gd name="T41" fmla="*/ 6 h 136"/>
                  <a:gd name="T42" fmla="*/ 59 w 92"/>
                  <a:gd name="T43" fmla="*/ 10 h 136"/>
                  <a:gd name="T44" fmla="*/ 53 w 92"/>
                  <a:gd name="T45" fmla="*/ 15 h 136"/>
                  <a:gd name="T46" fmla="*/ 49 w 92"/>
                  <a:gd name="T47" fmla="*/ 22 h 136"/>
                  <a:gd name="T48" fmla="*/ 46 w 92"/>
                  <a:gd name="T49" fmla="*/ 28 h 136"/>
                  <a:gd name="T50" fmla="*/ 42 w 92"/>
                  <a:gd name="T51" fmla="*/ 35 h 136"/>
                  <a:gd name="T52" fmla="*/ 42 w 92"/>
                  <a:gd name="T53" fmla="*/ 35 h 136"/>
                  <a:gd name="T54" fmla="*/ 42 w 92"/>
                  <a:gd name="T55" fmla="*/ 33 h 136"/>
                  <a:gd name="T56" fmla="*/ 42 w 92"/>
                  <a:gd name="T57" fmla="*/ 26 h 136"/>
                  <a:gd name="T58" fmla="*/ 42 w 92"/>
                  <a:gd name="T59" fmla="*/ 18 h 136"/>
                  <a:gd name="T60" fmla="*/ 42 w 92"/>
                  <a:gd name="T61" fmla="*/ 13 h 136"/>
                  <a:gd name="T62" fmla="*/ 41 w 92"/>
                  <a:gd name="T63" fmla="*/ 10 h 136"/>
                  <a:gd name="T64" fmla="*/ 40 w 92"/>
                  <a:gd name="T65" fmla="*/ 8 h 136"/>
                  <a:gd name="T66" fmla="*/ 38 w 92"/>
                  <a:gd name="T67" fmla="*/ 6 h 136"/>
                  <a:gd name="T68" fmla="*/ 36 w 92"/>
                  <a:gd name="T69" fmla="*/ 3 h 136"/>
                  <a:gd name="T70" fmla="*/ 33 w 92"/>
                  <a:gd name="T71" fmla="*/ 2 h 136"/>
                  <a:gd name="T72" fmla="*/ 29 w 92"/>
                  <a:gd name="T73" fmla="*/ 1 h 136"/>
                  <a:gd name="T74" fmla="*/ 25 w 92"/>
                  <a:gd name="T75" fmla="*/ 1 h 136"/>
                  <a:gd name="T76" fmla="*/ 0 w 92"/>
                  <a:gd name="T77" fmla="*/ 1 h 136"/>
                  <a:gd name="T78" fmla="*/ 0 w 92"/>
                  <a:gd name="T79" fmla="*/ 24 h 136"/>
                  <a:gd name="T80" fmla="*/ 11 w 92"/>
                  <a:gd name="T81" fmla="*/ 24 h 136"/>
                  <a:gd name="T82" fmla="*/ 14 w 92"/>
                  <a:gd name="T83" fmla="*/ 24 h 136"/>
                  <a:gd name="T84" fmla="*/ 16 w 92"/>
                  <a:gd name="T85" fmla="*/ 25 h 136"/>
                  <a:gd name="T86" fmla="*/ 18 w 92"/>
                  <a:gd name="T87" fmla="*/ 27 h 136"/>
                  <a:gd name="T88" fmla="*/ 18 w 92"/>
                  <a:gd name="T89" fmla="*/ 29 h 136"/>
                  <a:gd name="T90" fmla="*/ 18 w 92"/>
                  <a:gd name="T9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36">
                    <a:moveTo>
                      <a:pt x="18" y="136"/>
                    </a:moveTo>
                    <a:lnTo>
                      <a:pt x="43" y="136"/>
                    </a:lnTo>
                    <a:lnTo>
                      <a:pt x="43" y="81"/>
                    </a:lnTo>
                    <a:lnTo>
                      <a:pt x="45" y="69"/>
                    </a:lnTo>
                    <a:lnTo>
                      <a:pt x="47" y="57"/>
                    </a:lnTo>
                    <a:lnTo>
                      <a:pt x="49" y="50"/>
                    </a:lnTo>
                    <a:lnTo>
                      <a:pt x="53" y="43"/>
                    </a:lnTo>
                    <a:lnTo>
                      <a:pt x="56" y="38"/>
                    </a:lnTo>
                    <a:lnTo>
                      <a:pt x="62" y="34"/>
                    </a:lnTo>
                    <a:lnTo>
                      <a:pt x="67" y="30"/>
                    </a:lnTo>
                    <a:lnTo>
                      <a:pt x="73" y="27"/>
                    </a:lnTo>
                    <a:lnTo>
                      <a:pt x="78" y="26"/>
                    </a:lnTo>
                    <a:lnTo>
                      <a:pt x="85" y="25"/>
                    </a:lnTo>
                    <a:lnTo>
                      <a:pt x="90" y="26"/>
                    </a:lnTo>
                    <a:lnTo>
                      <a:pt x="92" y="26"/>
                    </a:lnTo>
                    <a:lnTo>
                      <a:pt x="92" y="0"/>
                    </a:lnTo>
                    <a:lnTo>
                      <a:pt x="90" y="0"/>
                    </a:lnTo>
                    <a:lnTo>
                      <a:pt x="86" y="0"/>
                    </a:lnTo>
                    <a:lnTo>
                      <a:pt x="78" y="0"/>
                    </a:lnTo>
                    <a:lnTo>
                      <a:pt x="71" y="2"/>
                    </a:lnTo>
                    <a:lnTo>
                      <a:pt x="64" y="6"/>
                    </a:lnTo>
                    <a:lnTo>
                      <a:pt x="59" y="10"/>
                    </a:lnTo>
                    <a:lnTo>
                      <a:pt x="53" y="15"/>
                    </a:lnTo>
                    <a:lnTo>
                      <a:pt x="49" y="22"/>
                    </a:lnTo>
                    <a:lnTo>
                      <a:pt x="46" y="28"/>
                    </a:lnTo>
                    <a:lnTo>
                      <a:pt x="42" y="35"/>
                    </a:lnTo>
                    <a:lnTo>
                      <a:pt x="42" y="35"/>
                    </a:lnTo>
                    <a:lnTo>
                      <a:pt x="42" y="33"/>
                    </a:lnTo>
                    <a:lnTo>
                      <a:pt x="42" y="26"/>
                    </a:lnTo>
                    <a:lnTo>
                      <a:pt x="42" y="18"/>
                    </a:lnTo>
                    <a:lnTo>
                      <a:pt x="42" y="13"/>
                    </a:lnTo>
                    <a:lnTo>
                      <a:pt x="41" y="10"/>
                    </a:lnTo>
                    <a:lnTo>
                      <a:pt x="40" y="8"/>
                    </a:lnTo>
                    <a:lnTo>
                      <a:pt x="38" y="6"/>
                    </a:lnTo>
                    <a:lnTo>
                      <a:pt x="36" y="3"/>
                    </a:lnTo>
                    <a:lnTo>
                      <a:pt x="33" y="2"/>
                    </a:lnTo>
                    <a:lnTo>
                      <a:pt x="29" y="1"/>
                    </a:lnTo>
                    <a:lnTo>
                      <a:pt x="25" y="1"/>
                    </a:lnTo>
                    <a:lnTo>
                      <a:pt x="0" y="1"/>
                    </a:lnTo>
                    <a:lnTo>
                      <a:pt x="0" y="24"/>
                    </a:lnTo>
                    <a:lnTo>
                      <a:pt x="11" y="24"/>
                    </a:lnTo>
                    <a:lnTo>
                      <a:pt x="14" y="24"/>
                    </a:lnTo>
                    <a:lnTo>
                      <a:pt x="16" y="25"/>
                    </a:lnTo>
                    <a:lnTo>
                      <a:pt x="18" y="27"/>
                    </a:lnTo>
                    <a:lnTo>
                      <a:pt x="18" y="29"/>
                    </a:lnTo>
                    <a:lnTo>
                      <a:pt x="1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0" name="Freeform 8"/>
              <p:cNvSpPr>
                <a:spLocks/>
              </p:cNvSpPr>
              <p:nvPr/>
            </p:nvSpPr>
            <p:spPr bwMode="auto">
              <a:xfrm>
                <a:off x="3321051" y="2331988"/>
                <a:ext cx="31750" cy="68263"/>
              </a:xfrm>
              <a:custGeom>
                <a:avLst/>
                <a:gdLst>
                  <a:gd name="T0" fmla="*/ 18 w 79"/>
                  <a:gd name="T1" fmla="*/ 123 h 172"/>
                  <a:gd name="T2" fmla="*/ 18 w 79"/>
                  <a:gd name="T3" fmla="*/ 130 h 172"/>
                  <a:gd name="T4" fmla="*/ 19 w 79"/>
                  <a:gd name="T5" fmla="*/ 138 h 172"/>
                  <a:gd name="T6" fmla="*/ 22 w 79"/>
                  <a:gd name="T7" fmla="*/ 144 h 172"/>
                  <a:gd name="T8" fmla="*/ 24 w 79"/>
                  <a:gd name="T9" fmla="*/ 150 h 172"/>
                  <a:gd name="T10" fmla="*/ 27 w 79"/>
                  <a:gd name="T11" fmla="*/ 154 h 172"/>
                  <a:gd name="T12" fmla="*/ 30 w 79"/>
                  <a:gd name="T13" fmla="*/ 158 h 172"/>
                  <a:gd name="T14" fmla="*/ 33 w 79"/>
                  <a:gd name="T15" fmla="*/ 162 h 172"/>
                  <a:gd name="T16" fmla="*/ 38 w 79"/>
                  <a:gd name="T17" fmla="*/ 165 h 172"/>
                  <a:gd name="T18" fmla="*/ 45 w 79"/>
                  <a:gd name="T19" fmla="*/ 169 h 172"/>
                  <a:gd name="T20" fmla="*/ 54 w 79"/>
                  <a:gd name="T21" fmla="*/ 171 h 172"/>
                  <a:gd name="T22" fmla="*/ 63 w 79"/>
                  <a:gd name="T23" fmla="*/ 172 h 172"/>
                  <a:gd name="T24" fmla="*/ 69 w 79"/>
                  <a:gd name="T25" fmla="*/ 172 h 172"/>
                  <a:gd name="T26" fmla="*/ 77 w 79"/>
                  <a:gd name="T27" fmla="*/ 172 h 172"/>
                  <a:gd name="T28" fmla="*/ 79 w 79"/>
                  <a:gd name="T29" fmla="*/ 172 h 172"/>
                  <a:gd name="T30" fmla="*/ 79 w 79"/>
                  <a:gd name="T31" fmla="*/ 150 h 172"/>
                  <a:gd name="T32" fmla="*/ 77 w 79"/>
                  <a:gd name="T33" fmla="*/ 150 h 172"/>
                  <a:gd name="T34" fmla="*/ 72 w 79"/>
                  <a:gd name="T35" fmla="*/ 150 h 172"/>
                  <a:gd name="T36" fmla="*/ 68 w 79"/>
                  <a:gd name="T37" fmla="*/ 150 h 172"/>
                  <a:gd name="T38" fmla="*/ 64 w 79"/>
                  <a:gd name="T39" fmla="*/ 149 h 172"/>
                  <a:gd name="T40" fmla="*/ 59 w 79"/>
                  <a:gd name="T41" fmla="*/ 148 h 172"/>
                  <a:gd name="T42" fmla="*/ 54 w 79"/>
                  <a:gd name="T43" fmla="*/ 144 h 172"/>
                  <a:gd name="T44" fmla="*/ 51 w 79"/>
                  <a:gd name="T45" fmla="*/ 141 h 172"/>
                  <a:gd name="T46" fmla="*/ 48 w 79"/>
                  <a:gd name="T47" fmla="*/ 136 h 172"/>
                  <a:gd name="T48" fmla="*/ 44 w 79"/>
                  <a:gd name="T49" fmla="*/ 128 h 172"/>
                  <a:gd name="T50" fmla="*/ 44 w 79"/>
                  <a:gd name="T51" fmla="*/ 119 h 172"/>
                  <a:gd name="T52" fmla="*/ 44 w 79"/>
                  <a:gd name="T53" fmla="*/ 58 h 172"/>
                  <a:gd name="T54" fmla="*/ 77 w 79"/>
                  <a:gd name="T55" fmla="*/ 58 h 172"/>
                  <a:gd name="T56" fmla="*/ 77 w 79"/>
                  <a:gd name="T57" fmla="*/ 36 h 172"/>
                  <a:gd name="T58" fmla="*/ 44 w 79"/>
                  <a:gd name="T59" fmla="*/ 36 h 172"/>
                  <a:gd name="T60" fmla="*/ 44 w 79"/>
                  <a:gd name="T61" fmla="*/ 0 h 172"/>
                  <a:gd name="T62" fmla="*/ 18 w 79"/>
                  <a:gd name="T63" fmla="*/ 0 h 172"/>
                  <a:gd name="T64" fmla="*/ 18 w 79"/>
                  <a:gd name="T65" fmla="*/ 36 h 172"/>
                  <a:gd name="T66" fmla="*/ 0 w 79"/>
                  <a:gd name="T67" fmla="*/ 36 h 172"/>
                  <a:gd name="T68" fmla="*/ 0 w 79"/>
                  <a:gd name="T69" fmla="*/ 58 h 172"/>
                  <a:gd name="T70" fmla="*/ 18 w 79"/>
                  <a:gd name="T71" fmla="*/ 58 h 172"/>
                  <a:gd name="T72" fmla="*/ 18 w 79"/>
                  <a:gd name="T73" fmla="*/ 1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72">
                    <a:moveTo>
                      <a:pt x="18" y="123"/>
                    </a:moveTo>
                    <a:lnTo>
                      <a:pt x="18" y="130"/>
                    </a:lnTo>
                    <a:lnTo>
                      <a:pt x="19" y="138"/>
                    </a:lnTo>
                    <a:lnTo>
                      <a:pt x="22" y="144"/>
                    </a:lnTo>
                    <a:lnTo>
                      <a:pt x="24" y="150"/>
                    </a:lnTo>
                    <a:lnTo>
                      <a:pt x="27" y="154"/>
                    </a:lnTo>
                    <a:lnTo>
                      <a:pt x="30" y="158"/>
                    </a:lnTo>
                    <a:lnTo>
                      <a:pt x="33" y="162"/>
                    </a:lnTo>
                    <a:lnTo>
                      <a:pt x="38" y="165"/>
                    </a:lnTo>
                    <a:lnTo>
                      <a:pt x="45" y="169"/>
                    </a:lnTo>
                    <a:lnTo>
                      <a:pt x="54" y="171"/>
                    </a:lnTo>
                    <a:lnTo>
                      <a:pt x="63" y="172"/>
                    </a:lnTo>
                    <a:lnTo>
                      <a:pt x="69" y="172"/>
                    </a:lnTo>
                    <a:lnTo>
                      <a:pt x="77" y="172"/>
                    </a:lnTo>
                    <a:lnTo>
                      <a:pt x="79" y="172"/>
                    </a:lnTo>
                    <a:lnTo>
                      <a:pt x="79" y="150"/>
                    </a:lnTo>
                    <a:lnTo>
                      <a:pt x="77" y="150"/>
                    </a:lnTo>
                    <a:lnTo>
                      <a:pt x="72" y="150"/>
                    </a:lnTo>
                    <a:lnTo>
                      <a:pt x="68" y="150"/>
                    </a:lnTo>
                    <a:lnTo>
                      <a:pt x="64" y="149"/>
                    </a:lnTo>
                    <a:lnTo>
                      <a:pt x="59" y="148"/>
                    </a:lnTo>
                    <a:lnTo>
                      <a:pt x="54" y="144"/>
                    </a:lnTo>
                    <a:lnTo>
                      <a:pt x="51" y="141"/>
                    </a:lnTo>
                    <a:lnTo>
                      <a:pt x="48" y="136"/>
                    </a:lnTo>
                    <a:lnTo>
                      <a:pt x="44" y="128"/>
                    </a:lnTo>
                    <a:lnTo>
                      <a:pt x="44" y="119"/>
                    </a:lnTo>
                    <a:lnTo>
                      <a:pt x="44" y="58"/>
                    </a:lnTo>
                    <a:lnTo>
                      <a:pt x="77" y="58"/>
                    </a:lnTo>
                    <a:lnTo>
                      <a:pt x="77" y="36"/>
                    </a:lnTo>
                    <a:lnTo>
                      <a:pt x="44" y="36"/>
                    </a:lnTo>
                    <a:lnTo>
                      <a:pt x="44" y="0"/>
                    </a:lnTo>
                    <a:lnTo>
                      <a:pt x="18" y="0"/>
                    </a:lnTo>
                    <a:lnTo>
                      <a:pt x="18" y="36"/>
                    </a:lnTo>
                    <a:lnTo>
                      <a:pt x="0" y="36"/>
                    </a:lnTo>
                    <a:lnTo>
                      <a:pt x="0" y="58"/>
                    </a:lnTo>
                    <a:lnTo>
                      <a:pt x="18" y="58"/>
                    </a:lnTo>
                    <a:lnTo>
                      <a:pt x="18"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1" name="Freeform 9"/>
              <p:cNvSpPr>
                <a:spLocks/>
              </p:cNvSpPr>
              <p:nvPr/>
            </p:nvSpPr>
            <p:spPr bwMode="auto">
              <a:xfrm>
                <a:off x="3357563" y="2344688"/>
                <a:ext cx="63500" cy="55563"/>
              </a:xfrm>
              <a:custGeom>
                <a:avLst/>
                <a:gdLst>
                  <a:gd name="T0" fmla="*/ 43 w 157"/>
                  <a:gd name="T1" fmla="*/ 138 h 138"/>
                  <a:gd name="T2" fmla="*/ 43 w 157"/>
                  <a:gd name="T3" fmla="*/ 66 h 138"/>
                  <a:gd name="T4" fmla="*/ 47 w 157"/>
                  <a:gd name="T5" fmla="*/ 50 h 138"/>
                  <a:gd name="T6" fmla="*/ 56 w 157"/>
                  <a:gd name="T7" fmla="*/ 38 h 138"/>
                  <a:gd name="T8" fmla="*/ 67 w 157"/>
                  <a:gd name="T9" fmla="*/ 29 h 138"/>
                  <a:gd name="T10" fmla="*/ 81 w 157"/>
                  <a:gd name="T11" fmla="*/ 25 h 138"/>
                  <a:gd name="T12" fmla="*/ 95 w 157"/>
                  <a:gd name="T13" fmla="*/ 25 h 138"/>
                  <a:gd name="T14" fmla="*/ 106 w 157"/>
                  <a:gd name="T15" fmla="*/ 30 h 138"/>
                  <a:gd name="T16" fmla="*/ 111 w 157"/>
                  <a:gd name="T17" fmla="*/ 39 h 138"/>
                  <a:gd name="T18" fmla="*/ 113 w 157"/>
                  <a:gd name="T19" fmla="*/ 51 h 138"/>
                  <a:gd name="T20" fmla="*/ 113 w 157"/>
                  <a:gd name="T21" fmla="*/ 122 h 138"/>
                  <a:gd name="T22" fmla="*/ 114 w 157"/>
                  <a:gd name="T23" fmla="*/ 130 h 138"/>
                  <a:gd name="T24" fmla="*/ 118 w 157"/>
                  <a:gd name="T25" fmla="*/ 135 h 138"/>
                  <a:gd name="T26" fmla="*/ 123 w 157"/>
                  <a:gd name="T27" fmla="*/ 138 h 138"/>
                  <a:gd name="T28" fmla="*/ 131 w 157"/>
                  <a:gd name="T29" fmla="*/ 138 h 138"/>
                  <a:gd name="T30" fmla="*/ 157 w 157"/>
                  <a:gd name="T31" fmla="*/ 117 h 138"/>
                  <a:gd name="T32" fmla="*/ 143 w 157"/>
                  <a:gd name="T33" fmla="*/ 117 h 138"/>
                  <a:gd name="T34" fmla="*/ 139 w 157"/>
                  <a:gd name="T35" fmla="*/ 113 h 138"/>
                  <a:gd name="T36" fmla="*/ 139 w 157"/>
                  <a:gd name="T37" fmla="*/ 52 h 138"/>
                  <a:gd name="T38" fmla="*/ 137 w 157"/>
                  <a:gd name="T39" fmla="*/ 29 h 138"/>
                  <a:gd name="T40" fmla="*/ 129 w 157"/>
                  <a:gd name="T41" fmla="*/ 13 h 138"/>
                  <a:gd name="T42" fmla="*/ 122 w 157"/>
                  <a:gd name="T43" fmla="*/ 8 h 138"/>
                  <a:gd name="T44" fmla="*/ 113 w 157"/>
                  <a:gd name="T45" fmla="*/ 3 h 138"/>
                  <a:gd name="T46" fmla="*/ 93 w 157"/>
                  <a:gd name="T47" fmla="*/ 0 h 138"/>
                  <a:gd name="T48" fmla="*/ 73 w 157"/>
                  <a:gd name="T49" fmla="*/ 3 h 138"/>
                  <a:gd name="T50" fmla="*/ 58 w 157"/>
                  <a:gd name="T51" fmla="*/ 12 h 138"/>
                  <a:gd name="T52" fmla="*/ 49 w 157"/>
                  <a:gd name="T53" fmla="*/ 22 h 138"/>
                  <a:gd name="T54" fmla="*/ 42 w 157"/>
                  <a:gd name="T55" fmla="*/ 31 h 138"/>
                  <a:gd name="T56" fmla="*/ 42 w 157"/>
                  <a:gd name="T57" fmla="*/ 29 h 138"/>
                  <a:gd name="T58" fmla="*/ 42 w 157"/>
                  <a:gd name="T59" fmla="*/ 18 h 138"/>
                  <a:gd name="T60" fmla="*/ 41 w 157"/>
                  <a:gd name="T61" fmla="*/ 12 h 138"/>
                  <a:gd name="T62" fmla="*/ 38 w 157"/>
                  <a:gd name="T63" fmla="*/ 8 h 138"/>
                  <a:gd name="T64" fmla="*/ 32 w 157"/>
                  <a:gd name="T65" fmla="*/ 4 h 138"/>
                  <a:gd name="T66" fmla="*/ 25 w 157"/>
                  <a:gd name="T67" fmla="*/ 3 h 138"/>
                  <a:gd name="T68" fmla="*/ 0 w 157"/>
                  <a:gd name="T69" fmla="*/ 26 h 138"/>
                  <a:gd name="T70" fmla="*/ 14 w 157"/>
                  <a:gd name="T71" fmla="*/ 26 h 138"/>
                  <a:gd name="T72" fmla="*/ 16 w 157"/>
                  <a:gd name="T73" fmla="*/ 29 h 138"/>
                  <a:gd name="T74" fmla="*/ 17 w 157"/>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38">
                    <a:moveTo>
                      <a:pt x="17" y="138"/>
                    </a:moveTo>
                    <a:lnTo>
                      <a:pt x="43" y="138"/>
                    </a:lnTo>
                    <a:lnTo>
                      <a:pt x="43" y="76"/>
                    </a:lnTo>
                    <a:lnTo>
                      <a:pt x="43" y="66"/>
                    </a:lnTo>
                    <a:lnTo>
                      <a:pt x="45" y="57"/>
                    </a:lnTo>
                    <a:lnTo>
                      <a:pt x="47" y="50"/>
                    </a:lnTo>
                    <a:lnTo>
                      <a:pt x="52" y="44"/>
                    </a:lnTo>
                    <a:lnTo>
                      <a:pt x="56" y="38"/>
                    </a:lnTo>
                    <a:lnTo>
                      <a:pt x="60" y="34"/>
                    </a:lnTo>
                    <a:lnTo>
                      <a:pt x="67" y="29"/>
                    </a:lnTo>
                    <a:lnTo>
                      <a:pt x="73" y="27"/>
                    </a:lnTo>
                    <a:lnTo>
                      <a:pt x="81" y="25"/>
                    </a:lnTo>
                    <a:lnTo>
                      <a:pt x="89" y="24"/>
                    </a:lnTo>
                    <a:lnTo>
                      <a:pt x="95" y="25"/>
                    </a:lnTo>
                    <a:lnTo>
                      <a:pt x="102" y="27"/>
                    </a:lnTo>
                    <a:lnTo>
                      <a:pt x="106" y="30"/>
                    </a:lnTo>
                    <a:lnTo>
                      <a:pt x="109" y="34"/>
                    </a:lnTo>
                    <a:lnTo>
                      <a:pt x="111" y="39"/>
                    </a:lnTo>
                    <a:lnTo>
                      <a:pt x="112" y="44"/>
                    </a:lnTo>
                    <a:lnTo>
                      <a:pt x="113" y="51"/>
                    </a:lnTo>
                    <a:lnTo>
                      <a:pt x="113" y="58"/>
                    </a:lnTo>
                    <a:lnTo>
                      <a:pt x="113" y="122"/>
                    </a:lnTo>
                    <a:lnTo>
                      <a:pt x="113" y="126"/>
                    </a:lnTo>
                    <a:lnTo>
                      <a:pt x="114" y="130"/>
                    </a:lnTo>
                    <a:lnTo>
                      <a:pt x="116" y="133"/>
                    </a:lnTo>
                    <a:lnTo>
                      <a:pt x="118" y="135"/>
                    </a:lnTo>
                    <a:lnTo>
                      <a:pt x="120" y="136"/>
                    </a:lnTo>
                    <a:lnTo>
                      <a:pt x="123" y="138"/>
                    </a:lnTo>
                    <a:lnTo>
                      <a:pt x="126" y="138"/>
                    </a:lnTo>
                    <a:lnTo>
                      <a:pt x="131" y="138"/>
                    </a:lnTo>
                    <a:lnTo>
                      <a:pt x="157" y="138"/>
                    </a:lnTo>
                    <a:lnTo>
                      <a:pt x="157" y="117"/>
                    </a:lnTo>
                    <a:lnTo>
                      <a:pt x="146" y="117"/>
                    </a:lnTo>
                    <a:lnTo>
                      <a:pt x="143" y="117"/>
                    </a:lnTo>
                    <a:lnTo>
                      <a:pt x="141" y="116"/>
                    </a:lnTo>
                    <a:lnTo>
                      <a:pt x="139" y="113"/>
                    </a:lnTo>
                    <a:lnTo>
                      <a:pt x="139" y="110"/>
                    </a:lnTo>
                    <a:lnTo>
                      <a:pt x="139" y="52"/>
                    </a:lnTo>
                    <a:lnTo>
                      <a:pt x="138" y="40"/>
                    </a:lnTo>
                    <a:lnTo>
                      <a:pt x="137" y="29"/>
                    </a:lnTo>
                    <a:lnTo>
                      <a:pt x="133" y="21"/>
                    </a:lnTo>
                    <a:lnTo>
                      <a:pt x="129" y="13"/>
                    </a:lnTo>
                    <a:lnTo>
                      <a:pt x="125" y="11"/>
                    </a:lnTo>
                    <a:lnTo>
                      <a:pt x="122" y="8"/>
                    </a:lnTo>
                    <a:lnTo>
                      <a:pt x="118" y="5"/>
                    </a:lnTo>
                    <a:lnTo>
                      <a:pt x="113" y="3"/>
                    </a:lnTo>
                    <a:lnTo>
                      <a:pt x="104" y="1"/>
                    </a:lnTo>
                    <a:lnTo>
                      <a:pt x="93" y="0"/>
                    </a:lnTo>
                    <a:lnTo>
                      <a:pt x="82" y="1"/>
                    </a:lnTo>
                    <a:lnTo>
                      <a:pt x="73" y="3"/>
                    </a:lnTo>
                    <a:lnTo>
                      <a:pt x="66" y="7"/>
                    </a:lnTo>
                    <a:lnTo>
                      <a:pt x="58" y="12"/>
                    </a:lnTo>
                    <a:lnTo>
                      <a:pt x="53" y="16"/>
                    </a:lnTo>
                    <a:lnTo>
                      <a:pt x="49" y="22"/>
                    </a:lnTo>
                    <a:lnTo>
                      <a:pt x="44" y="27"/>
                    </a:lnTo>
                    <a:lnTo>
                      <a:pt x="42" y="31"/>
                    </a:lnTo>
                    <a:lnTo>
                      <a:pt x="42" y="31"/>
                    </a:lnTo>
                    <a:lnTo>
                      <a:pt x="42" y="29"/>
                    </a:lnTo>
                    <a:lnTo>
                      <a:pt x="42" y="24"/>
                    </a:lnTo>
                    <a:lnTo>
                      <a:pt x="42" y="18"/>
                    </a:lnTo>
                    <a:lnTo>
                      <a:pt x="42" y="15"/>
                    </a:lnTo>
                    <a:lnTo>
                      <a:pt x="41" y="12"/>
                    </a:lnTo>
                    <a:lnTo>
                      <a:pt x="40" y="10"/>
                    </a:lnTo>
                    <a:lnTo>
                      <a:pt x="38" y="8"/>
                    </a:lnTo>
                    <a:lnTo>
                      <a:pt x="36" y="5"/>
                    </a:lnTo>
                    <a:lnTo>
                      <a:pt x="32" y="4"/>
                    </a:lnTo>
                    <a:lnTo>
                      <a:pt x="29" y="3"/>
                    </a:lnTo>
                    <a:lnTo>
                      <a:pt x="25" y="3"/>
                    </a:lnTo>
                    <a:lnTo>
                      <a:pt x="0" y="3"/>
                    </a:lnTo>
                    <a:lnTo>
                      <a:pt x="0" y="26"/>
                    </a:lnTo>
                    <a:lnTo>
                      <a:pt x="11" y="26"/>
                    </a:lnTo>
                    <a:lnTo>
                      <a:pt x="14" y="26"/>
                    </a:lnTo>
                    <a:lnTo>
                      <a:pt x="15" y="27"/>
                    </a:lnTo>
                    <a:lnTo>
                      <a:pt x="16" y="29"/>
                    </a:lnTo>
                    <a:lnTo>
                      <a:pt x="17" y="31"/>
                    </a:lnTo>
                    <a:lnTo>
                      <a:pt x="17"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2" name="Freeform 10"/>
              <p:cNvSpPr>
                <a:spLocks noEditPoints="1"/>
              </p:cNvSpPr>
              <p:nvPr/>
            </p:nvSpPr>
            <p:spPr bwMode="auto">
              <a:xfrm>
                <a:off x="3425826" y="2344688"/>
                <a:ext cx="50800" cy="57150"/>
              </a:xfrm>
              <a:custGeom>
                <a:avLst/>
                <a:gdLst>
                  <a:gd name="T0" fmla="*/ 0 w 125"/>
                  <a:gd name="T1" fmla="*/ 79 h 142"/>
                  <a:gd name="T2" fmla="*/ 2 w 125"/>
                  <a:gd name="T3" fmla="*/ 93 h 142"/>
                  <a:gd name="T4" fmla="*/ 7 w 125"/>
                  <a:gd name="T5" fmla="*/ 106 h 142"/>
                  <a:gd name="T6" fmla="*/ 15 w 125"/>
                  <a:gd name="T7" fmla="*/ 117 h 142"/>
                  <a:gd name="T8" fmla="*/ 25 w 125"/>
                  <a:gd name="T9" fmla="*/ 126 h 142"/>
                  <a:gd name="T10" fmla="*/ 35 w 125"/>
                  <a:gd name="T11" fmla="*/ 134 h 142"/>
                  <a:gd name="T12" fmla="*/ 48 w 125"/>
                  <a:gd name="T13" fmla="*/ 139 h 142"/>
                  <a:gd name="T14" fmla="*/ 63 w 125"/>
                  <a:gd name="T15" fmla="*/ 142 h 142"/>
                  <a:gd name="T16" fmla="*/ 83 w 125"/>
                  <a:gd name="T17" fmla="*/ 142 h 142"/>
                  <a:gd name="T18" fmla="*/ 101 w 125"/>
                  <a:gd name="T19" fmla="*/ 136 h 142"/>
                  <a:gd name="T20" fmla="*/ 120 w 125"/>
                  <a:gd name="T21" fmla="*/ 125 h 142"/>
                  <a:gd name="T22" fmla="*/ 112 w 125"/>
                  <a:gd name="T23" fmla="*/ 104 h 142"/>
                  <a:gd name="T24" fmla="*/ 101 w 125"/>
                  <a:gd name="T25" fmla="*/ 111 h 142"/>
                  <a:gd name="T26" fmla="*/ 88 w 125"/>
                  <a:gd name="T27" fmla="*/ 117 h 142"/>
                  <a:gd name="T28" fmla="*/ 72 w 125"/>
                  <a:gd name="T29" fmla="*/ 120 h 142"/>
                  <a:gd name="T30" fmla="*/ 55 w 125"/>
                  <a:gd name="T31" fmla="*/ 117 h 142"/>
                  <a:gd name="T32" fmla="*/ 41 w 125"/>
                  <a:gd name="T33" fmla="*/ 108 h 142"/>
                  <a:gd name="T34" fmla="*/ 31 w 125"/>
                  <a:gd name="T35" fmla="*/ 94 h 142"/>
                  <a:gd name="T36" fmla="*/ 26 w 125"/>
                  <a:gd name="T37" fmla="*/ 75 h 142"/>
                  <a:gd name="T38" fmla="*/ 125 w 125"/>
                  <a:gd name="T39" fmla="*/ 70 h 142"/>
                  <a:gd name="T40" fmla="*/ 124 w 125"/>
                  <a:gd name="T41" fmla="*/ 51 h 142"/>
                  <a:gd name="T42" fmla="*/ 120 w 125"/>
                  <a:gd name="T43" fmla="*/ 34 h 142"/>
                  <a:gd name="T44" fmla="*/ 114 w 125"/>
                  <a:gd name="T45" fmla="*/ 24 h 142"/>
                  <a:gd name="T46" fmla="*/ 107 w 125"/>
                  <a:gd name="T47" fmla="*/ 15 h 142"/>
                  <a:gd name="T48" fmla="*/ 97 w 125"/>
                  <a:gd name="T49" fmla="*/ 8 h 142"/>
                  <a:gd name="T50" fmla="*/ 86 w 125"/>
                  <a:gd name="T51" fmla="*/ 3 h 142"/>
                  <a:gd name="T52" fmla="*/ 74 w 125"/>
                  <a:gd name="T53" fmla="*/ 1 h 142"/>
                  <a:gd name="T54" fmla="*/ 60 w 125"/>
                  <a:gd name="T55" fmla="*/ 1 h 142"/>
                  <a:gd name="T56" fmla="*/ 46 w 125"/>
                  <a:gd name="T57" fmla="*/ 3 h 142"/>
                  <a:gd name="T58" fmla="*/ 34 w 125"/>
                  <a:gd name="T59" fmla="*/ 8 h 142"/>
                  <a:gd name="T60" fmla="*/ 23 w 125"/>
                  <a:gd name="T61" fmla="*/ 15 h 142"/>
                  <a:gd name="T62" fmla="*/ 15 w 125"/>
                  <a:gd name="T63" fmla="*/ 25 h 142"/>
                  <a:gd name="T64" fmla="*/ 7 w 125"/>
                  <a:gd name="T65" fmla="*/ 36 h 142"/>
                  <a:gd name="T66" fmla="*/ 2 w 125"/>
                  <a:gd name="T67" fmla="*/ 49 h 142"/>
                  <a:gd name="T68" fmla="*/ 0 w 125"/>
                  <a:gd name="T69" fmla="*/ 64 h 142"/>
                  <a:gd name="T70" fmla="*/ 27 w 125"/>
                  <a:gd name="T71" fmla="*/ 55 h 142"/>
                  <a:gd name="T72" fmla="*/ 32 w 125"/>
                  <a:gd name="T73" fmla="*/ 41 h 142"/>
                  <a:gd name="T74" fmla="*/ 41 w 125"/>
                  <a:gd name="T75" fmla="*/ 30 h 142"/>
                  <a:gd name="T76" fmla="*/ 53 w 125"/>
                  <a:gd name="T77" fmla="*/ 23 h 142"/>
                  <a:gd name="T78" fmla="*/ 67 w 125"/>
                  <a:gd name="T79" fmla="*/ 21 h 142"/>
                  <a:gd name="T80" fmla="*/ 79 w 125"/>
                  <a:gd name="T81" fmla="*/ 23 h 142"/>
                  <a:gd name="T82" fmla="*/ 88 w 125"/>
                  <a:gd name="T83" fmla="*/ 30 h 142"/>
                  <a:gd name="T84" fmla="*/ 96 w 125"/>
                  <a:gd name="T85" fmla="*/ 41 h 142"/>
                  <a:gd name="T86" fmla="*/ 99 w 125"/>
                  <a:gd name="T87"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42">
                    <a:moveTo>
                      <a:pt x="0" y="71"/>
                    </a:moveTo>
                    <a:lnTo>
                      <a:pt x="0" y="79"/>
                    </a:lnTo>
                    <a:lnTo>
                      <a:pt x="1" y="85"/>
                    </a:lnTo>
                    <a:lnTo>
                      <a:pt x="2" y="93"/>
                    </a:lnTo>
                    <a:lnTo>
                      <a:pt x="4" y="99"/>
                    </a:lnTo>
                    <a:lnTo>
                      <a:pt x="7" y="106"/>
                    </a:lnTo>
                    <a:lnTo>
                      <a:pt x="11" y="111"/>
                    </a:lnTo>
                    <a:lnTo>
                      <a:pt x="15" y="117"/>
                    </a:lnTo>
                    <a:lnTo>
                      <a:pt x="19" y="122"/>
                    </a:lnTo>
                    <a:lnTo>
                      <a:pt x="25" y="126"/>
                    </a:lnTo>
                    <a:lnTo>
                      <a:pt x="30" y="130"/>
                    </a:lnTo>
                    <a:lnTo>
                      <a:pt x="35" y="134"/>
                    </a:lnTo>
                    <a:lnTo>
                      <a:pt x="42" y="136"/>
                    </a:lnTo>
                    <a:lnTo>
                      <a:pt x="48" y="139"/>
                    </a:lnTo>
                    <a:lnTo>
                      <a:pt x="56" y="140"/>
                    </a:lnTo>
                    <a:lnTo>
                      <a:pt x="63" y="142"/>
                    </a:lnTo>
                    <a:lnTo>
                      <a:pt x="71" y="142"/>
                    </a:lnTo>
                    <a:lnTo>
                      <a:pt x="83" y="142"/>
                    </a:lnTo>
                    <a:lnTo>
                      <a:pt x="93" y="139"/>
                    </a:lnTo>
                    <a:lnTo>
                      <a:pt x="101" y="136"/>
                    </a:lnTo>
                    <a:lnTo>
                      <a:pt x="109" y="132"/>
                    </a:lnTo>
                    <a:lnTo>
                      <a:pt x="120" y="125"/>
                    </a:lnTo>
                    <a:lnTo>
                      <a:pt x="123" y="122"/>
                    </a:lnTo>
                    <a:lnTo>
                      <a:pt x="112" y="104"/>
                    </a:lnTo>
                    <a:lnTo>
                      <a:pt x="109" y="106"/>
                    </a:lnTo>
                    <a:lnTo>
                      <a:pt x="101" y="111"/>
                    </a:lnTo>
                    <a:lnTo>
                      <a:pt x="95" y="115"/>
                    </a:lnTo>
                    <a:lnTo>
                      <a:pt x="88" y="117"/>
                    </a:lnTo>
                    <a:lnTo>
                      <a:pt x="81" y="119"/>
                    </a:lnTo>
                    <a:lnTo>
                      <a:pt x="72" y="120"/>
                    </a:lnTo>
                    <a:lnTo>
                      <a:pt x="63" y="119"/>
                    </a:lnTo>
                    <a:lnTo>
                      <a:pt x="55" y="117"/>
                    </a:lnTo>
                    <a:lnTo>
                      <a:pt x="47" y="112"/>
                    </a:lnTo>
                    <a:lnTo>
                      <a:pt x="41" y="108"/>
                    </a:lnTo>
                    <a:lnTo>
                      <a:pt x="35" y="102"/>
                    </a:lnTo>
                    <a:lnTo>
                      <a:pt x="31" y="94"/>
                    </a:lnTo>
                    <a:lnTo>
                      <a:pt x="28" y="84"/>
                    </a:lnTo>
                    <a:lnTo>
                      <a:pt x="26" y="75"/>
                    </a:lnTo>
                    <a:lnTo>
                      <a:pt x="125" y="75"/>
                    </a:lnTo>
                    <a:lnTo>
                      <a:pt x="125" y="70"/>
                    </a:lnTo>
                    <a:lnTo>
                      <a:pt x="125" y="64"/>
                    </a:lnTo>
                    <a:lnTo>
                      <a:pt x="124" y="51"/>
                    </a:lnTo>
                    <a:lnTo>
                      <a:pt x="122" y="39"/>
                    </a:lnTo>
                    <a:lnTo>
                      <a:pt x="120" y="34"/>
                    </a:lnTo>
                    <a:lnTo>
                      <a:pt x="117" y="28"/>
                    </a:lnTo>
                    <a:lnTo>
                      <a:pt x="114" y="24"/>
                    </a:lnTo>
                    <a:lnTo>
                      <a:pt x="111" y="18"/>
                    </a:lnTo>
                    <a:lnTo>
                      <a:pt x="107" y="15"/>
                    </a:lnTo>
                    <a:lnTo>
                      <a:pt x="102" y="11"/>
                    </a:lnTo>
                    <a:lnTo>
                      <a:pt x="97" y="8"/>
                    </a:lnTo>
                    <a:lnTo>
                      <a:pt x="93" y="5"/>
                    </a:lnTo>
                    <a:lnTo>
                      <a:pt x="86" y="3"/>
                    </a:lnTo>
                    <a:lnTo>
                      <a:pt x="81" y="1"/>
                    </a:lnTo>
                    <a:lnTo>
                      <a:pt x="74" y="1"/>
                    </a:lnTo>
                    <a:lnTo>
                      <a:pt x="67" y="0"/>
                    </a:lnTo>
                    <a:lnTo>
                      <a:pt x="60" y="1"/>
                    </a:lnTo>
                    <a:lnTo>
                      <a:pt x="53" y="1"/>
                    </a:lnTo>
                    <a:lnTo>
                      <a:pt x="46" y="3"/>
                    </a:lnTo>
                    <a:lnTo>
                      <a:pt x="41" y="5"/>
                    </a:lnTo>
                    <a:lnTo>
                      <a:pt x="34" y="8"/>
                    </a:lnTo>
                    <a:lnTo>
                      <a:pt x="29" y="12"/>
                    </a:lnTo>
                    <a:lnTo>
                      <a:pt x="23" y="15"/>
                    </a:lnTo>
                    <a:lnTo>
                      <a:pt x="19" y="20"/>
                    </a:lnTo>
                    <a:lnTo>
                      <a:pt x="15" y="25"/>
                    </a:lnTo>
                    <a:lnTo>
                      <a:pt x="11" y="30"/>
                    </a:lnTo>
                    <a:lnTo>
                      <a:pt x="7" y="36"/>
                    </a:lnTo>
                    <a:lnTo>
                      <a:pt x="4" y="42"/>
                    </a:lnTo>
                    <a:lnTo>
                      <a:pt x="2" y="49"/>
                    </a:lnTo>
                    <a:lnTo>
                      <a:pt x="1" y="56"/>
                    </a:lnTo>
                    <a:lnTo>
                      <a:pt x="0" y="64"/>
                    </a:lnTo>
                    <a:lnTo>
                      <a:pt x="0" y="71"/>
                    </a:lnTo>
                    <a:close/>
                    <a:moveTo>
                      <a:pt x="27" y="55"/>
                    </a:moveTo>
                    <a:lnTo>
                      <a:pt x="29" y="48"/>
                    </a:lnTo>
                    <a:lnTo>
                      <a:pt x="32" y="41"/>
                    </a:lnTo>
                    <a:lnTo>
                      <a:pt x="36" y="35"/>
                    </a:lnTo>
                    <a:lnTo>
                      <a:pt x="41" y="30"/>
                    </a:lnTo>
                    <a:lnTo>
                      <a:pt x="46" y="26"/>
                    </a:lnTo>
                    <a:lnTo>
                      <a:pt x="53" y="23"/>
                    </a:lnTo>
                    <a:lnTo>
                      <a:pt x="59" y="22"/>
                    </a:lnTo>
                    <a:lnTo>
                      <a:pt x="67" y="21"/>
                    </a:lnTo>
                    <a:lnTo>
                      <a:pt x="73" y="22"/>
                    </a:lnTo>
                    <a:lnTo>
                      <a:pt x="79" y="23"/>
                    </a:lnTo>
                    <a:lnTo>
                      <a:pt x="84" y="26"/>
                    </a:lnTo>
                    <a:lnTo>
                      <a:pt x="88" y="30"/>
                    </a:lnTo>
                    <a:lnTo>
                      <a:pt x="93" y="35"/>
                    </a:lnTo>
                    <a:lnTo>
                      <a:pt x="96" y="41"/>
                    </a:lnTo>
                    <a:lnTo>
                      <a:pt x="98" y="48"/>
                    </a:lnTo>
                    <a:lnTo>
                      <a:pt x="99" y="55"/>
                    </a:lnTo>
                    <a:lnTo>
                      <a:pt x="27"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3" name="Freeform 11"/>
              <p:cNvSpPr>
                <a:spLocks/>
              </p:cNvSpPr>
              <p:nvPr/>
            </p:nvSpPr>
            <p:spPr bwMode="auto">
              <a:xfrm>
                <a:off x="3482976" y="2346275"/>
                <a:ext cx="36513" cy="53975"/>
              </a:xfrm>
              <a:custGeom>
                <a:avLst/>
                <a:gdLst>
                  <a:gd name="T0" fmla="*/ 17 w 92"/>
                  <a:gd name="T1" fmla="*/ 136 h 136"/>
                  <a:gd name="T2" fmla="*/ 43 w 92"/>
                  <a:gd name="T3" fmla="*/ 136 h 136"/>
                  <a:gd name="T4" fmla="*/ 43 w 92"/>
                  <a:gd name="T5" fmla="*/ 81 h 136"/>
                  <a:gd name="T6" fmla="*/ 44 w 92"/>
                  <a:gd name="T7" fmla="*/ 69 h 136"/>
                  <a:gd name="T8" fmla="*/ 46 w 92"/>
                  <a:gd name="T9" fmla="*/ 57 h 136"/>
                  <a:gd name="T10" fmla="*/ 49 w 92"/>
                  <a:gd name="T11" fmla="*/ 50 h 136"/>
                  <a:gd name="T12" fmla="*/ 52 w 92"/>
                  <a:gd name="T13" fmla="*/ 43 h 136"/>
                  <a:gd name="T14" fmla="*/ 57 w 92"/>
                  <a:gd name="T15" fmla="*/ 38 h 136"/>
                  <a:gd name="T16" fmla="*/ 61 w 92"/>
                  <a:gd name="T17" fmla="*/ 34 h 136"/>
                  <a:gd name="T18" fmla="*/ 66 w 92"/>
                  <a:gd name="T19" fmla="*/ 30 h 136"/>
                  <a:gd name="T20" fmla="*/ 72 w 92"/>
                  <a:gd name="T21" fmla="*/ 27 h 136"/>
                  <a:gd name="T22" fmla="*/ 78 w 92"/>
                  <a:gd name="T23" fmla="*/ 26 h 136"/>
                  <a:gd name="T24" fmla="*/ 84 w 92"/>
                  <a:gd name="T25" fmla="*/ 25 h 136"/>
                  <a:gd name="T26" fmla="*/ 89 w 92"/>
                  <a:gd name="T27" fmla="*/ 26 h 136"/>
                  <a:gd name="T28" fmla="*/ 92 w 92"/>
                  <a:gd name="T29" fmla="*/ 26 h 136"/>
                  <a:gd name="T30" fmla="*/ 92 w 92"/>
                  <a:gd name="T31" fmla="*/ 0 h 136"/>
                  <a:gd name="T32" fmla="*/ 90 w 92"/>
                  <a:gd name="T33" fmla="*/ 0 h 136"/>
                  <a:gd name="T34" fmla="*/ 85 w 92"/>
                  <a:gd name="T35" fmla="*/ 0 h 136"/>
                  <a:gd name="T36" fmla="*/ 77 w 92"/>
                  <a:gd name="T37" fmla="*/ 0 h 136"/>
                  <a:gd name="T38" fmla="*/ 71 w 92"/>
                  <a:gd name="T39" fmla="*/ 2 h 136"/>
                  <a:gd name="T40" fmla="*/ 64 w 92"/>
                  <a:gd name="T41" fmla="*/ 6 h 136"/>
                  <a:gd name="T42" fmla="*/ 58 w 92"/>
                  <a:gd name="T43" fmla="*/ 10 h 136"/>
                  <a:gd name="T44" fmla="*/ 53 w 92"/>
                  <a:gd name="T45" fmla="*/ 15 h 136"/>
                  <a:gd name="T46" fmla="*/ 49 w 92"/>
                  <a:gd name="T47" fmla="*/ 22 h 136"/>
                  <a:gd name="T48" fmla="*/ 45 w 92"/>
                  <a:gd name="T49" fmla="*/ 28 h 136"/>
                  <a:gd name="T50" fmla="*/ 43 w 92"/>
                  <a:gd name="T51" fmla="*/ 35 h 136"/>
                  <a:gd name="T52" fmla="*/ 41 w 92"/>
                  <a:gd name="T53" fmla="*/ 35 h 136"/>
                  <a:gd name="T54" fmla="*/ 41 w 92"/>
                  <a:gd name="T55" fmla="*/ 33 h 136"/>
                  <a:gd name="T56" fmla="*/ 43 w 92"/>
                  <a:gd name="T57" fmla="*/ 26 h 136"/>
                  <a:gd name="T58" fmla="*/ 43 w 92"/>
                  <a:gd name="T59" fmla="*/ 18 h 136"/>
                  <a:gd name="T60" fmla="*/ 41 w 92"/>
                  <a:gd name="T61" fmla="*/ 13 h 136"/>
                  <a:gd name="T62" fmla="*/ 41 w 92"/>
                  <a:gd name="T63" fmla="*/ 10 h 136"/>
                  <a:gd name="T64" fmla="*/ 39 w 92"/>
                  <a:gd name="T65" fmla="*/ 8 h 136"/>
                  <a:gd name="T66" fmla="*/ 38 w 92"/>
                  <a:gd name="T67" fmla="*/ 6 h 136"/>
                  <a:gd name="T68" fmla="*/ 35 w 92"/>
                  <a:gd name="T69" fmla="*/ 3 h 136"/>
                  <a:gd name="T70" fmla="*/ 33 w 92"/>
                  <a:gd name="T71" fmla="*/ 2 h 136"/>
                  <a:gd name="T72" fmla="*/ 28 w 92"/>
                  <a:gd name="T73" fmla="*/ 1 h 136"/>
                  <a:gd name="T74" fmla="*/ 24 w 92"/>
                  <a:gd name="T75" fmla="*/ 1 h 136"/>
                  <a:gd name="T76" fmla="*/ 0 w 92"/>
                  <a:gd name="T77" fmla="*/ 1 h 136"/>
                  <a:gd name="T78" fmla="*/ 0 w 92"/>
                  <a:gd name="T79" fmla="*/ 24 h 136"/>
                  <a:gd name="T80" fmla="*/ 11 w 92"/>
                  <a:gd name="T81" fmla="*/ 24 h 136"/>
                  <a:gd name="T82" fmla="*/ 13 w 92"/>
                  <a:gd name="T83" fmla="*/ 24 h 136"/>
                  <a:gd name="T84" fmla="*/ 16 w 92"/>
                  <a:gd name="T85" fmla="*/ 25 h 136"/>
                  <a:gd name="T86" fmla="*/ 17 w 92"/>
                  <a:gd name="T87" fmla="*/ 27 h 136"/>
                  <a:gd name="T88" fmla="*/ 17 w 92"/>
                  <a:gd name="T89" fmla="*/ 29 h 136"/>
                  <a:gd name="T90" fmla="*/ 17 w 92"/>
                  <a:gd name="T9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36">
                    <a:moveTo>
                      <a:pt x="17" y="136"/>
                    </a:moveTo>
                    <a:lnTo>
                      <a:pt x="43" y="136"/>
                    </a:lnTo>
                    <a:lnTo>
                      <a:pt x="43" y="81"/>
                    </a:lnTo>
                    <a:lnTo>
                      <a:pt x="44" y="69"/>
                    </a:lnTo>
                    <a:lnTo>
                      <a:pt x="46" y="57"/>
                    </a:lnTo>
                    <a:lnTo>
                      <a:pt x="49" y="50"/>
                    </a:lnTo>
                    <a:lnTo>
                      <a:pt x="52" y="43"/>
                    </a:lnTo>
                    <a:lnTo>
                      <a:pt x="57" y="38"/>
                    </a:lnTo>
                    <a:lnTo>
                      <a:pt x="61" y="34"/>
                    </a:lnTo>
                    <a:lnTo>
                      <a:pt x="66" y="30"/>
                    </a:lnTo>
                    <a:lnTo>
                      <a:pt x="72" y="27"/>
                    </a:lnTo>
                    <a:lnTo>
                      <a:pt x="78" y="26"/>
                    </a:lnTo>
                    <a:lnTo>
                      <a:pt x="84" y="25"/>
                    </a:lnTo>
                    <a:lnTo>
                      <a:pt x="89" y="26"/>
                    </a:lnTo>
                    <a:lnTo>
                      <a:pt x="92" y="26"/>
                    </a:lnTo>
                    <a:lnTo>
                      <a:pt x="92" y="0"/>
                    </a:lnTo>
                    <a:lnTo>
                      <a:pt x="90" y="0"/>
                    </a:lnTo>
                    <a:lnTo>
                      <a:pt x="85" y="0"/>
                    </a:lnTo>
                    <a:lnTo>
                      <a:pt x="77" y="0"/>
                    </a:lnTo>
                    <a:lnTo>
                      <a:pt x="71" y="2"/>
                    </a:lnTo>
                    <a:lnTo>
                      <a:pt x="64" y="6"/>
                    </a:lnTo>
                    <a:lnTo>
                      <a:pt x="58" y="10"/>
                    </a:lnTo>
                    <a:lnTo>
                      <a:pt x="53" y="15"/>
                    </a:lnTo>
                    <a:lnTo>
                      <a:pt x="49" y="22"/>
                    </a:lnTo>
                    <a:lnTo>
                      <a:pt x="45" y="28"/>
                    </a:lnTo>
                    <a:lnTo>
                      <a:pt x="43" y="35"/>
                    </a:lnTo>
                    <a:lnTo>
                      <a:pt x="41" y="35"/>
                    </a:lnTo>
                    <a:lnTo>
                      <a:pt x="41" y="33"/>
                    </a:lnTo>
                    <a:lnTo>
                      <a:pt x="43" y="26"/>
                    </a:lnTo>
                    <a:lnTo>
                      <a:pt x="43" y="18"/>
                    </a:lnTo>
                    <a:lnTo>
                      <a:pt x="41" y="13"/>
                    </a:lnTo>
                    <a:lnTo>
                      <a:pt x="41" y="10"/>
                    </a:lnTo>
                    <a:lnTo>
                      <a:pt x="39" y="8"/>
                    </a:lnTo>
                    <a:lnTo>
                      <a:pt x="38" y="6"/>
                    </a:lnTo>
                    <a:lnTo>
                      <a:pt x="35" y="3"/>
                    </a:lnTo>
                    <a:lnTo>
                      <a:pt x="33" y="2"/>
                    </a:lnTo>
                    <a:lnTo>
                      <a:pt x="28" y="1"/>
                    </a:lnTo>
                    <a:lnTo>
                      <a:pt x="24" y="1"/>
                    </a:lnTo>
                    <a:lnTo>
                      <a:pt x="0" y="1"/>
                    </a:lnTo>
                    <a:lnTo>
                      <a:pt x="0" y="24"/>
                    </a:lnTo>
                    <a:lnTo>
                      <a:pt x="11" y="24"/>
                    </a:lnTo>
                    <a:lnTo>
                      <a:pt x="13" y="24"/>
                    </a:lnTo>
                    <a:lnTo>
                      <a:pt x="16" y="25"/>
                    </a:lnTo>
                    <a:lnTo>
                      <a:pt x="17" y="27"/>
                    </a:lnTo>
                    <a:lnTo>
                      <a:pt x="17" y="29"/>
                    </a:lnTo>
                    <a:lnTo>
                      <a:pt x="17"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4" name="Freeform 12"/>
              <p:cNvSpPr>
                <a:spLocks/>
              </p:cNvSpPr>
              <p:nvPr/>
            </p:nvSpPr>
            <p:spPr bwMode="auto">
              <a:xfrm>
                <a:off x="3525838" y="2344688"/>
                <a:ext cx="39688" cy="57150"/>
              </a:xfrm>
              <a:custGeom>
                <a:avLst/>
                <a:gdLst>
                  <a:gd name="T0" fmla="*/ 3 w 104"/>
                  <a:gd name="T1" fmla="*/ 122 h 142"/>
                  <a:gd name="T2" fmla="*/ 21 w 104"/>
                  <a:gd name="T3" fmla="*/ 134 h 142"/>
                  <a:gd name="T4" fmla="*/ 41 w 104"/>
                  <a:gd name="T5" fmla="*/ 142 h 142"/>
                  <a:gd name="T6" fmla="*/ 64 w 104"/>
                  <a:gd name="T7" fmla="*/ 142 h 142"/>
                  <a:gd name="T8" fmla="*/ 82 w 104"/>
                  <a:gd name="T9" fmla="*/ 136 h 142"/>
                  <a:gd name="T10" fmla="*/ 95 w 104"/>
                  <a:gd name="T11" fmla="*/ 125 h 142"/>
                  <a:gd name="T12" fmla="*/ 103 w 104"/>
                  <a:gd name="T13" fmla="*/ 111 h 142"/>
                  <a:gd name="T14" fmla="*/ 103 w 104"/>
                  <a:gd name="T15" fmla="*/ 95 h 142"/>
                  <a:gd name="T16" fmla="*/ 96 w 104"/>
                  <a:gd name="T17" fmla="*/ 82 h 142"/>
                  <a:gd name="T18" fmla="*/ 87 w 104"/>
                  <a:gd name="T19" fmla="*/ 72 h 142"/>
                  <a:gd name="T20" fmla="*/ 74 w 104"/>
                  <a:gd name="T21" fmla="*/ 66 h 142"/>
                  <a:gd name="T22" fmla="*/ 53 w 104"/>
                  <a:gd name="T23" fmla="*/ 57 h 142"/>
                  <a:gd name="T24" fmla="*/ 37 w 104"/>
                  <a:gd name="T25" fmla="*/ 49 h 142"/>
                  <a:gd name="T26" fmla="*/ 30 w 104"/>
                  <a:gd name="T27" fmla="*/ 42 h 142"/>
                  <a:gd name="T28" fmla="*/ 30 w 104"/>
                  <a:gd name="T29" fmla="*/ 34 h 142"/>
                  <a:gd name="T30" fmla="*/ 34 w 104"/>
                  <a:gd name="T31" fmla="*/ 27 h 142"/>
                  <a:gd name="T32" fmla="*/ 40 w 104"/>
                  <a:gd name="T33" fmla="*/ 24 h 142"/>
                  <a:gd name="T34" fmla="*/ 50 w 104"/>
                  <a:gd name="T35" fmla="*/ 22 h 142"/>
                  <a:gd name="T36" fmla="*/ 62 w 104"/>
                  <a:gd name="T37" fmla="*/ 22 h 142"/>
                  <a:gd name="T38" fmla="*/ 71 w 104"/>
                  <a:gd name="T39" fmla="*/ 26 h 142"/>
                  <a:gd name="T40" fmla="*/ 75 w 104"/>
                  <a:gd name="T41" fmla="*/ 30 h 142"/>
                  <a:gd name="T42" fmla="*/ 75 w 104"/>
                  <a:gd name="T43" fmla="*/ 39 h 142"/>
                  <a:gd name="T44" fmla="*/ 98 w 104"/>
                  <a:gd name="T45" fmla="*/ 27 h 142"/>
                  <a:gd name="T46" fmla="*/ 97 w 104"/>
                  <a:gd name="T47" fmla="*/ 20 h 142"/>
                  <a:gd name="T48" fmla="*/ 94 w 104"/>
                  <a:gd name="T49" fmla="*/ 14 h 142"/>
                  <a:gd name="T50" fmla="*/ 82 w 104"/>
                  <a:gd name="T51" fmla="*/ 5 h 142"/>
                  <a:gd name="T52" fmla="*/ 68 w 104"/>
                  <a:gd name="T53" fmla="*/ 1 h 142"/>
                  <a:gd name="T54" fmla="*/ 54 w 104"/>
                  <a:gd name="T55" fmla="*/ 0 h 142"/>
                  <a:gd name="T56" fmla="*/ 35 w 104"/>
                  <a:gd name="T57" fmla="*/ 2 h 142"/>
                  <a:gd name="T58" fmla="*/ 19 w 104"/>
                  <a:gd name="T59" fmla="*/ 10 h 142"/>
                  <a:gd name="T60" fmla="*/ 8 w 104"/>
                  <a:gd name="T61" fmla="*/ 22 h 142"/>
                  <a:gd name="T62" fmla="*/ 4 w 104"/>
                  <a:gd name="T63" fmla="*/ 29 h 142"/>
                  <a:gd name="T64" fmla="*/ 3 w 104"/>
                  <a:gd name="T65" fmla="*/ 38 h 142"/>
                  <a:gd name="T66" fmla="*/ 7 w 104"/>
                  <a:gd name="T67" fmla="*/ 53 h 142"/>
                  <a:gd name="T68" fmla="*/ 15 w 104"/>
                  <a:gd name="T69" fmla="*/ 64 h 142"/>
                  <a:gd name="T70" fmla="*/ 27 w 104"/>
                  <a:gd name="T71" fmla="*/ 71 h 142"/>
                  <a:gd name="T72" fmla="*/ 41 w 104"/>
                  <a:gd name="T73" fmla="*/ 78 h 142"/>
                  <a:gd name="T74" fmla="*/ 66 w 104"/>
                  <a:gd name="T75" fmla="*/ 90 h 142"/>
                  <a:gd name="T76" fmla="*/ 75 w 104"/>
                  <a:gd name="T77" fmla="*/ 95 h 142"/>
                  <a:gd name="T78" fmla="*/ 78 w 104"/>
                  <a:gd name="T79" fmla="*/ 104 h 142"/>
                  <a:gd name="T80" fmla="*/ 76 w 104"/>
                  <a:gd name="T81" fmla="*/ 111 h 142"/>
                  <a:gd name="T82" fmla="*/ 70 w 104"/>
                  <a:gd name="T83" fmla="*/ 117 h 142"/>
                  <a:gd name="T84" fmla="*/ 63 w 104"/>
                  <a:gd name="T85" fmla="*/ 120 h 142"/>
                  <a:gd name="T86" fmla="*/ 54 w 104"/>
                  <a:gd name="T87" fmla="*/ 121 h 142"/>
                  <a:gd name="T88" fmla="*/ 37 w 104"/>
                  <a:gd name="T89" fmla="*/ 118 h 142"/>
                  <a:gd name="T90" fmla="*/ 24 w 104"/>
                  <a:gd name="T91" fmla="*/ 111 h 142"/>
                  <a:gd name="T92" fmla="*/ 13 w 104"/>
                  <a:gd name="T93"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42">
                    <a:moveTo>
                      <a:pt x="0" y="118"/>
                    </a:moveTo>
                    <a:lnTo>
                      <a:pt x="3" y="122"/>
                    </a:lnTo>
                    <a:lnTo>
                      <a:pt x="13" y="130"/>
                    </a:lnTo>
                    <a:lnTo>
                      <a:pt x="21" y="134"/>
                    </a:lnTo>
                    <a:lnTo>
                      <a:pt x="30" y="138"/>
                    </a:lnTo>
                    <a:lnTo>
                      <a:pt x="41" y="142"/>
                    </a:lnTo>
                    <a:lnTo>
                      <a:pt x="54" y="142"/>
                    </a:lnTo>
                    <a:lnTo>
                      <a:pt x="64" y="142"/>
                    </a:lnTo>
                    <a:lnTo>
                      <a:pt x="74" y="139"/>
                    </a:lnTo>
                    <a:lnTo>
                      <a:pt x="82" y="136"/>
                    </a:lnTo>
                    <a:lnTo>
                      <a:pt x="90" y="131"/>
                    </a:lnTo>
                    <a:lnTo>
                      <a:pt x="95" y="125"/>
                    </a:lnTo>
                    <a:lnTo>
                      <a:pt x="100" y="119"/>
                    </a:lnTo>
                    <a:lnTo>
                      <a:pt x="103" y="111"/>
                    </a:lnTo>
                    <a:lnTo>
                      <a:pt x="104" y="103"/>
                    </a:lnTo>
                    <a:lnTo>
                      <a:pt x="103" y="95"/>
                    </a:lnTo>
                    <a:lnTo>
                      <a:pt x="101" y="88"/>
                    </a:lnTo>
                    <a:lnTo>
                      <a:pt x="96" y="82"/>
                    </a:lnTo>
                    <a:lnTo>
                      <a:pt x="92" y="77"/>
                    </a:lnTo>
                    <a:lnTo>
                      <a:pt x="87" y="72"/>
                    </a:lnTo>
                    <a:lnTo>
                      <a:pt x="80" y="69"/>
                    </a:lnTo>
                    <a:lnTo>
                      <a:pt x="74" y="66"/>
                    </a:lnTo>
                    <a:lnTo>
                      <a:pt x="67" y="63"/>
                    </a:lnTo>
                    <a:lnTo>
                      <a:pt x="53" y="57"/>
                    </a:lnTo>
                    <a:lnTo>
                      <a:pt x="41" y="52"/>
                    </a:lnTo>
                    <a:lnTo>
                      <a:pt x="37" y="49"/>
                    </a:lnTo>
                    <a:lnTo>
                      <a:pt x="33" y="45"/>
                    </a:lnTo>
                    <a:lnTo>
                      <a:pt x="30" y="42"/>
                    </a:lnTo>
                    <a:lnTo>
                      <a:pt x="29" y="37"/>
                    </a:lnTo>
                    <a:lnTo>
                      <a:pt x="30" y="34"/>
                    </a:lnTo>
                    <a:lnTo>
                      <a:pt x="31" y="30"/>
                    </a:lnTo>
                    <a:lnTo>
                      <a:pt x="34" y="27"/>
                    </a:lnTo>
                    <a:lnTo>
                      <a:pt x="37" y="25"/>
                    </a:lnTo>
                    <a:lnTo>
                      <a:pt x="40" y="24"/>
                    </a:lnTo>
                    <a:lnTo>
                      <a:pt x="44" y="23"/>
                    </a:lnTo>
                    <a:lnTo>
                      <a:pt x="50" y="22"/>
                    </a:lnTo>
                    <a:lnTo>
                      <a:pt x="55" y="22"/>
                    </a:lnTo>
                    <a:lnTo>
                      <a:pt x="62" y="22"/>
                    </a:lnTo>
                    <a:lnTo>
                      <a:pt x="68" y="24"/>
                    </a:lnTo>
                    <a:lnTo>
                      <a:pt x="71" y="26"/>
                    </a:lnTo>
                    <a:lnTo>
                      <a:pt x="74" y="27"/>
                    </a:lnTo>
                    <a:lnTo>
                      <a:pt x="75" y="30"/>
                    </a:lnTo>
                    <a:lnTo>
                      <a:pt x="75" y="32"/>
                    </a:lnTo>
                    <a:lnTo>
                      <a:pt x="75" y="39"/>
                    </a:lnTo>
                    <a:lnTo>
                      <a:pt x="98" y="39"/>
                    </a:lnTo>
                    <a:lnTo>
                      <a:pt x="98" y="27"/>
                    </a:lnTo>
                    <a:lnTo>
                      <a:pt x="98" y="23"/>
                    </a:lnTo>
                    <a:lnTo>
                      <a:pt x="97" y="20"/>
                    </a:lnTo>
                    <a:lnTo>
                      <a:pt x="95" y="16"/>
                    </a:lnTo>
                    <a:lnTo>
                      <a:pt x="94" y="14"/>
                    </a:lnTo>
                    <a:lnTo>
                      <a:pt x="89" y="9"/>
                    </a:lnTo>
                    <a:lnTo>
                      <a:pt x="82" y="5"/>
                    </a:lnTo>
                    <a:lnTo>
                      <a:pt x="76" y="3"/>
                    </a:lnTo>
                    <a:lnTo>
                      <a:pt x="68" y="1"/>
                    </a:lnTo>
                    <a:lnTo>
                      <a:pt x="61" y="1"/>
                    </a:lnTo>
                    <a:lnTo>
                      <a:pt x="54" y="0"/>
                    </a:lnTo>
                    <a:lnTo>
                      <a:pt x="44" y="1"/>
                    </a:lnTo>
                    <a:lnTo>
                      <a:pt x="35" y="2"/>
                    </a:lnTo>
                    <a:lnTo>
                      <a:pt x="26" y="5"/>
                    </a:lnTo>
                    <a:lnTo>
                      <a:pt x="19" y="10"/>
                    </a:lnTo>
                    <a:lnTo>
                      <a:pt x="12" y="15"/>
                    </a:lnTo>
                    <a:lnTo>
                      <a:pt x="8" y="22"/>
                    </a:lnTo>
                    <a:lnTo>
                      <a:pt x="6" y="25"/>
                    </a:lnTo>
                    <a:lnTo>
                      <a:pt x="4" y="29"/>
                    </a:lnTo>
                    <a:lnTo>
                      <a:pt x="4" y="34"/>
                    </a:lnTo>
                    <a:lnTo>
                      <a:pt x="3" y="38"/>
                    </a:lnTo>
                    <a:lnTo>
                      <a:pt x="4" y="47"/>
                    </a:lnTo>
                    <a:lnTo>
                      <a:pt x="7" y="53"/>
                    </a:lnTo>
                    <a:lnTo>
                      <a:pt x="11" y="58"/>
                    </a:lnTo>
                    <a:lnTo>
                      <a:pt x="15" y="64"/>
                    </a:lnTo>
                    <a:lnTo>
                      <a:pt x="21" y="68"/>
                    </a:lnTo>
                    <a:lnTo>
                      <a:pt x="27" y="71"/>
                    </a:lnTo>
                    <a:lnTo>
                      <a:pt x="34" y="75"/>
                    </a:lnTo>
                    <a:lnTo>
                      <a:pt x="41" y="78"/>
                    </a:lnTo>
                    <a:lnTo>
                      <a:pt x="54" y="83"/>
                    </a:lnTo>
                    <a:lnTo>
                      <a:pt x="66" y="90"/>
                    </a:lnTo>
                    <a:lnTo>
                      <a:pt x="70" y="92"/>
                    </a:lnTo>
                    <a:lnTo>
                      <a:pt x="75" y="95"/>
                    </a:lnTo>
                    <a:lnTo>
                      <a:pt x="77" y="99"/>
                    </a:lnTo>
                    <a:lnTo>
                      <a:pt x="78" y="104"/>
                    </a:lnTo>
                    <a:lnTo>
                      <a:pt x="77" y="108"/>
                    </a:lnTo>
                    <a:lnTo>
                      <a:pt x="76" y="111"/>
                    </a:lnTo>
                    <a:lnTo>
                      <a:pt x="74" y="115"/>
                    </a:lnTo>
                    <a:lnTo>
                      <a:pt x="70" y="117"/>
                    </a:lnTo>
                    <a:lnTo>
                      <a:pt x="67" y="119"/>
                    </a:lnTo>
                    <a:lnTo>
                      <a:pt x="63" y="120"/>
                    </a:lnTo>
                    <a:lnTo>
                      <a:pt x="59" y="121"/>
                    </a:lnTo>
                    <a:lnTo>
                      <a:pt x="54" y="121"/>
                    </a:lnTo>
                    <a:lnTo>
                      <a:pt x="46" y="120"/>
                    </a:lnTo>
                    <a:lnTo>
                      <a:pt x="37" y="118"/>
                    </a:lnTo>
                    <a:lnTo>
                      <a:pt x="30" y="115"/>
                    </a:lnTo>
                    <a:lnTo>
                      <a:pt x="24" y="111"/>
                    </a:lnTo>
                    <a:lnTo>
                      <a:pt x="16" y="104"/>
                    </a:lnTo>
                    <a:lnTo>
                      <a:pt x="13" y="101"/>
                    </a:lnTo>
                    <a:lnTo>
                      <a:pt x="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5" name="Freeform 13"/>
              <p:cNvSpPr>
                <a:spLocks/>
              </p:cNvSpPr>
              <p:nvPr/>
            </p:nvSpPr>
            <p:spPr bwMode="auto">
              <a:xfrm>
                <a:off x="3571876" y="2325638"/>
                <a:ext cx="61913" cy="74613"/>
              </a:xfrm>
              <a:custGeom>
                <a:avLst/>
                <a:gdLst>
                  <a:gd name="T0" fmla="*/ 42 w 156"/>
                  <a:gd name="T1" fmla="*/ 188 h 188"/>
                  <a:gd name="T2" fmla="*/ 43 w 156"/>
                  <a:gd name="T3" fmla="*/ 116 h 188"/>
                  <a:gd name="T4" fmla="*/ 48 w 156"/>
                  <a:gd name="T5" fmla="*/ 101 h 188"/>
                  <a:gd name="T6" fmla="*/ 55 w 156"/>
                  <a:gd name="T7" fmla="*/ 89 h 188"/>
                  <a:gd name="T8" fmla="*/ 67 w 156"/>
                  <a:gd name="T9" fmla="*/ 79 h 188"/>
                  <a:gd name="T10" fmla="*/ 80 w 156"/>
                  <a:gd name="T11" fmla="*/ 75 h 188"/>
                  <a:gd name="T12" fmla="*/ 95 w 156"/>
                  <a:gd name="T13" fmla="*/ 75 h 188"/>
                  <a:gd name="T14" fmla="*/ 106 w 156"/>
                  <a:gd name="T15" fmla="*/ 80 h 188"/>
                  <a:gd name="T16" fmla="*/ 111 w 156"/>
                  <a:gd name="T17" fmla="*/ 89 h 188"/>
                  <a:gd name="T18" fmla="*/ 113 w 156"/>
                  <a:gd name="T19" fmla="*/ 101 h 188"/>
                  <a:gd name="T20" fmla="*/ 113 w 156"/>
                  <a:gd name="T21" fmla="*/ 172 h 188"/>
                  <a:gd name="T22" fmla="*/ 114 w 156"/>
                  <a:gd name="T23" fmla="*/ 180 h 188"/>
                  <a:gd name="T24" fmla="*/ 118 w 156"/>
                  <a:gd name="T25" fmla="*/ 185 h 188"/>
                  <a:gd name="T26" fmla="*/ 123 w 156"/>
                  <a:gd name="T27" fmla="*/ 188 h 188"/>
                  <a:gd name="T28" fmla="*/ 131 w 156"/>
                  <a:gd name="T29" fmla="*/ 188 h 188"/>
                  <a:gd name="T30" fmla="*/ 156 w 156"/>
                  <a:gd name="T31" fmla="*/ 167 h 188"/>
                  <a:gd name="T32" fmla="*/ 143 w 156"/>
                  <a:gd name="T33" fmla="*/ 167 h 188"/>
                  <a:gd name="T34" fmla="*/ 139 w 156"/>
                  <a:gd name="T35" fmla="*/ 163 h 188"/>
                  <a:gd name="T36" fmla="*/ 139 w 156"/>
                  <a:gd name="T37" fmla="*/ 102 h 188"/>
                  <a:gd name="T38" fmla="*/ 136 w 156"/>
                  <a:gd name="T39" fmla="*/ 79 h 188"/>
                  <a:gd name="T40" fmla="*/ 127 w 156"/>
                  <a:gd name="T41" fmla="*/ 63 h 188"/>
                  <a:gd name="T42" fmla="*/ 121 w 156"/>
                  <a:gd name="T43" fmla="*/ 58 h 188"/>
                  <a:gd name="T44" fmla="*/ 113 w 156"/>
                  <a:gd name="T45" fmla="*/ 53 h 188"/>
                  <a:gd name="T46" fmla="*/ 93 w 156"/>
                  <a:gd name="T47" fmla="*/ 50 h 188"/>
                  <a:gd name="T48" fmla="*/ 75 w 156"/>
                  <a:gd name="T49" fmla="*/ 53 h 188"/>
                  <a:gd name="T50" fmla="*/ 59 w 156"/>
                  <a:gd name="T51" fmla="*/ 61 h 188"/>
                  <a:gd name="T52" fmla="*/ 49 w 156"/>
                  <a:gd name="T53" fmla="*/ 71 h 188"/>
                  <a:gd name="T54" fmla="*/ 42 w 156"/>
                  <a:gd name="T55" fmla="*/ 80 h 188"/>
                  <a:gd name="T56" fmla="*/ 42 w 156"/>
                  <a:gd name="T57" fmla="*/ 77 h 188"/>
                  <a:gd name="T58" fmla="*/ 42 w 156"/>
                  <a:gd name="T59" fmla="*/ 17 h 188"/>
                  <a:gd name="T60" fmla="*/ 41 w 156"/>
                  <a:gd name="T61" fmla="*/ 9 h 188"/>
                  <a:gd name="T62" fmla="*/ 39 w 156"/>
                  <a:gd name="T63" fmla="*/ 4 h 188"/>
                  <a:gd name="T64" fmla="*/ 33 w 156"/>
                  <a:gd name="T65" fmla="*/ 1 h 188"/>
                  <a:gd name="T66" fmla="*/ 26 w 156"/>
                  <a:gd name="T67" fmla="*/ 0 h 188"/>
                  <a:gd name="T68" fmla="*/ 0 w 156"/>
                  <a:gd name="T69" fmla="*/ 22 h 188"/>
                  <a:gd name="T70" fmla="*/ 13 w 156"/>
                  <a:gd name="T71" fmla="*/ 23 h 188"/>
                  <a:gd name="T72" fmla="*/ 16 w 156"/>
                  <a:gd name="T73" fmla="*/ 25 h 188"/>
                  <a:gd name="T74" fmla="*/ 16 w 156"/>
                  <a:gd name="T7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88">
                    <a:moveTo>
                      <a:pt x="16" y="188"/>
                    </a:moveTo>
                    <a:lnTo>
                      <a:pt x="42" y="188"/>
                    </a:lnTo>
                    <a:lnTo>
                      <a:pt x="42" y="126"/>
                    </a:lnTo>
                    <a:lnTo>
                      <a:pt x="43" y="116"/>
                    </a:lnTo>
                    <a:lnTo>
                      <a:pt x="45" y="107"/>
                    </a:lnTo>
                    <a:lnTo>
                      <a:pt x="48" y="101"/>
                    </a:lnTo>
                    <a:lnTo>
                      <a:pt x="51" y="94"/>
                    </a:lnTo>
                    <a:lnTo>
                      <a:pt x="55" y="89"/>
                    </a:lnTo>
                    <a:lnTo>
                      <a:pt x="60" y="84"/>
                    </a:lnTo>
                    <a:lnTo>
                      <a:pt x="67" y="79"/>
                    </a:lnTo>
                    <a:lnTo>
                      <a:pt x="73" y="77"/>
                    </a:lnTo>
                    <a:lnTo>
                      <a:pt x="80" y="75"/>
                    </a:lnTo>
                    <a:lnTo>
                      <a:pt x="87" y="74"/>
                    </a:lnTo>
                    <a:lnTo>
                      <a:pt x="95" y="75"/>
                    </a:lnTo>
                    <a:lnTo>
                      <a:pt x="100" y="77"/>
                    </a:lnTo>
                    <a:lnTo>
                      <a:pt x="106" y="80"/>
                    </a:lnTo>
                    <a:lnTo>
                      <a:pt x="109" y="84"/>
                    </a:lnTo>
                    <a:lnTo>
                      <a:pt x="111" y="89"/>
                    </a:lnTo>
                    <a:lnTo>
                      <a:pt x="112" y="94"/>
                    </a:lnTo>
                    <a:lnTo>
                      <a:pt x="113" y="101"/>
                    </a:lnTo>
                    <a:lnTo>
                      <a:pt x="113" y="108"/>
                    </a:lnTo>
                    <a:lnTo>
                      <a:pt x="113" y="172"/>
                    </a:lnTo>
                    <a:lnTo>
                      <a:pt x="113" y="176"/>
                    </a:lnTo>
                    <a:lnTo>
                      <a:pt x="114" y="180"/>
                    </a:lnTo>
                    <a:lnTo>
                      <a:pt x="116" y="183"/>
                    </a:lnTo>
                    <a:lnTo>
                      <a:pt x="118" y="185"/>
                    </a:lnTo>
                    <a:lnTo>
                      <a:pt x="120" y="186"/>
                    </a:lnTo>
                    <a:lnTo>
                      <a:pt x="123" y="188"/>
                    </a:lnTo>
                    <a:lnTo>
                      <a:pt x="126" y="188"/>
                    </a:lnTo>
                    <a:lnTo>
                      <a:pt x="131" y="188"/>
                    </a:lnTo>
                    <a:lnTo>
                      <a:pt x="156" y="188"/>
                    </a:lnTo>
                    <a:lnTo>
                      <a:pt x="156" y="167"/>
                    </a:lnTo>
                    <a:lnTo>
                      <a:pt x="145" y="167"/>
                    </a:lnTo>
                    <a:lnTo>
                      <a:pt x="143" y="167"/>
                    </a:lnTo>
                    <a:lnTo>
                      <a:pt x="140" y="166"/>
                    </a:lnTo>
                    <a:lnTo>
                      <a:pt x="139" y="163"/>
                    </a:lnTo>
                    <a:lnTo>
                      <a:pt x="139" y="160"/>
                    </a:lnTo>
                    <a:lnTo>
                      <a:pt x="139" y="102"/>
                    </a:lnTo>
                    <a:lnTo>
                      <a:pt x="138" y="90"/>
                    </a:lnTo>
                    <a:lnTo>
                      <a:pt x="136" y="79"/>
                    </a:lnTo>
                    <a:lnTo>
                      <a:pt x="133" y="71"/>
                    </a:lnTo>
                    <a:lnTo>
                      <a:pt x="127" y="63"/>
                    </a:lnTo>
                    <a:lnTo>
                      <a:pt x="125" y="61"/>
                    </a:lnTo>
                    <a:lnTo>
                      <a:pt x="121" y="58"/>
                    </a:lnTo>
                    <a:lnTo>
                      <a:pt x="118" y="55"/>
                    </a:lnTo>
                    <a:lnTo>
                      <a:pt x="113" y="53"/>
                    </a:lnTo>
                    <a:lnTo>
                      <a:pt x="104" y="51"/>
                    </a:lnTo>
                    <a:lnTo>
                      <a:pt x="93" y="50"/>
                    </a:lnTo>
                    <a:lnTo>
                      <a:pt x="83" y="51"/>
                    </a:lnTo>
                    <a:lnTo>
                      <a:pt x="75" y="53"/>
                    </a:lnTo>
                    <a:lnTo>
                      <a:pt x="67" y="57"/>
                    </a:lnTo>
                    <a:lnTo>
                      <a:pt x="59" y="61"/>
                    </a:lnTo>
                    <a:lnTo>
                      <a:pt x="54" y="65"/>
                    </a:lnTo>
                    <a:lnTo>
                      <a:pt x="49" y="71"/>
                    </a:lnTo>
                    <a:lnTo>
                      <a:pt x="45" y="76"/>
                    </a:lnTo>
                    <a:lnTo>
                      <a:pt x="42" y="80"/>
                    </a:lnTo>
                    <a:lnTo>
                      <a:pt x="42" y="80"/>
                    </a:lnTo>
                    <a:lnTo>
                      <a:pt x="42" y="77"/>
                    </a:lnTo>
                    <a:lnTo>
                      <a:pt x="42" y="70"/>
                    </a:lnTo>
                    <a:lnTo>
                      <a:pt x="42" y="17"/>
                    </a:lnTo>
                    <a:lnTo>
                      <a:pt x="42" y="12"/>
                    </a:lnTo>
                    <a:lnTo>
                      <a:pt x="41" y="9"/>
                    </a:lnTo>
                    <a:lnTo>
                      <a:pt x="40" y="7"/>
                    </a:lnTo>
                    <a:lnTo>
                      <a:pt x="39" y="4"/>
                    </a:lnTo>
                    <a:lnTo>
                      <a:pt x="36" y="3"/>
                    </a:lnTo>
                    <a:lnTo>
                      <a:pt x="33" y="1"/>
                    </a:lnTo>
                    <a:lnTo>
                      <a:pt x="29" y="0"/>
                    </a:lnTo>
                    <a:lnTo>
                      <a:pt x="26" y="0"/>
                    </a:lnTo>
                    <a:lnTo>
                      <a:pt x="0" y="0"/>
                    </a:lnTo>
                    <a:lnTo>
                      <a:pt x="0" y="22"/>
                    </a:lnTo>
                    <a:lnTo>
                      <a:pt x="11" y="22"/>
                    </a:lnTo>
                    <a:lnTo>
                      <a:pt x="13" y="23"/>
                    </a:lnTo>
                    <a:lnTo>
                      <a:pt x="15" y="24"/>
                    </a:lnTo>
                    <a:lnTo>
                      <a:pt x="16" y="25"/>
                    </a:lnTo>
                    <a:lnTo>
                      <a:pt x="16" y="28"/>
                    </a:lnTo>
                    <a:lnTo>
                      <a:pt x="16"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6" name="Freeform 14"/>
              <p:cNvSpPr>
                <a:spLocks noEditPoints="1"/>
              </p:cNvSpPr>
              <p:nvPr/>
            </p:nvSpPr>
            <p:spPr bwMode="auto">
              <a:xfrm>
                <a:off x="3638551" y="2325638"/>
                <a:ext cx="23813" cy="74613"/>
              </a:xfrm>
              <a:custGeom>
                <a:avLst/>
                <a:gdLst>
                  <a:gd name="T0" fmla="*/ 17 w 59"/>
                  <a:gd name="T1" fmla="*/ 27 h 188"/>
                  <a:gd name="T2" fmla="*/ 41 w 59"/>
                  <a:gd name="T3" fmla="*/ 27 h 188"/>
                  <a:gd name="T4" fmla="*/ 41 w 59"/>
                  <a:gd name="T5" fmla="*/ 0 h 188"/>
                  <a:gd name="T6" fmla="*/ 17 w 59"/>
                  <a:gd name="T7" fmla="*/ 0 h 188"/>
                  <a:gd name="T8" fmla="*/ 17 w 59"/>
                  <a:gd name="T9" fmla="*/ 27 h 188"/>
                  <a:gd name="T10" fmla="*/ 17 w 59"/>
                  <a:gd name="T11" fmla="*/ 172 h 188"/>
                  <a:gd name="T12" fmla="*/ 17 w 59"/>
                  <a:gd name="T13" fmla="*/ 176 h 188"/>
                  <a:gd name="T14" fmla="*/ 17 w 59"/>
                  <a:gd name="T15" fmla="*/ 180 h 188"/>
                  <a:gd name="T16" fmla="*/ 19 w 59"/>
                  <a:gd name="T17" fmla="*/ 183 h 188"/>
                  <a:gd name="T18" fmla="*/ 20 w 59"/>
                  <a:gd name="T19" fmla="*/ 185 h 188"/>
                  <a:gd name="T20" fmla="*/ 22 w 59"/>
                  <a:gd name="T21" fmla="*/ 186 h 188"/>
                  <a:gd name="T22" fmla="*/ 25 w 59"/>
                  <a:gd name="T23" fmla="*/ 188 h 188"/>
                  <a:gd name="T24" fmla="*/ 29 w 59"/>
                  <a:gd name="T25" fmla="*/ 188 h 188"/>
                  <a:gd name="T26" fmla="*/ 33 w 59"/>
                  <a:gd name="T27" fmla="*/ 188 h 188"/>
                  <a:gd name="T28" fmla="*/ 59 w 59"/>
                  <a:gd name="T29" fmla="*/ 188 h 188"/>
                  <a:gd name="T30" fmla="*/ 59 w 59"/>
                  <a:gd name="T31" fmla="*/ 167 h 188"/>
                  <a:gd name="T32" fmla="*/ 48 w 59"/>
                  <a:gd name="T33" fmla="*/ 167 h 188"/>
                  <a:gd name="T34" fmla="*/ 45 w 59"/>
                  <a:gd name="T35" fmla="*/ 167 h 188"/>
                  <a:gd name="T36" fmla="*/ 44 w 59"/>
                  <a:gd name="T37" fmla="*/ 166 h 188"/>
                  <a:gd name="T38" fmla="*/ 43 w 59"/>
                  <a:gd name="T39" fmla="*/ 163 h 188"/>
                  <a:gd name="T40" fmla="*/ 42 w 59"/>
                  <a:gd name="T41" fmla="*/ 160 h 188"/>
                  <a:gd name="T42" fmla="*/ 42 w 59"/>
                  <a:gd name="T43" fmla="*/ 71 h 188"/>
                  <a:gd name="T44" fmla="*/ 42 w 59"/>
                  <a:gd name="T45" fmla="*/ 66 h 188"/>
                  <a:gd name="T46" fmla="*/ 41 w 59"/>
                  <a:gd name="T47" fmla="*/ 63 h 188"/>
                  <a:gd name="T48" fmla="*/ 39 w 59"/>
                  <a:gd name="T49" fmla="*/ 60 h 188"/>
                  <a:gd name="T50" fmla="*/ 38 w 59"/>
                  <a:gd name="T51" fmla="*/ 58 h 188"/>
                  <a:gd name="T52" fmla="*/ 35 w 59"/>
                  <a:gd name="T53" fmla="*/ 55 h 188"/>
                  <a:gd name="T54" fmla="*/ 33 w 59"/>
                  <a:gd name="T55" fmla="*/ 54 h 188"/>
                  <a:gd name="T56" fmla="*/ 29 w 59"/>
                  <a:gd name="T57" fmla="*/ 53 h 188"/>
                  <a:gd name="T58" fmla="*/ 24 w 59"/>
                  <a:gd name="T59" fmla="*/ 53 h 188"/>
                  <a:gd name="T60" fmla="*/ 0 w 59"/>
                  <a:gd name="T61" fmla="*/ 53 h 188"/>
                  <a:gd name="T62" fmla="*/ 0 w 59"/>
                  <a:gd name="T63" fmla="*/ 76 h 188"/>
                  <a:gd name="T64" fmla="*/ 10 w 59"/>
                  <a:gd name="T65" fmla="*/ 76 h 188"/>
                  <a:gd name="T66" fmla="*/ 12 w 59"/>
                  <a:gd name="T67" fmla="*/ 76 h 188"/>
                  <a:gd name="T68" fmla="*/ 15 w 59"/>
                  <a:gd name="T69" fmla="*/ 77 h 188"/>
                  <a:gd name="T70" fmla="*/ 16 w 59"/>
                  <a:gd name="T71" fmla="*/ 79 h 188"/>
                  <a:gd name="T72" fmla="*/ 17 w 59"/>
                  <a:gd name="T73" fmla="*/ 81 h 188"/>
                  <a:gd name="T74" fmla="*/ 17 w 59"/>
                  <a:gd name="T75" fmla="*/ 1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188">
                    <a:moveTo>
                      <a:pt x="17" y="27"/>
                    </a:moveTo>
                    <a:lnTo>
                      <a:pt x="41" y="27"/>
                    </a:lnTo>
                    <a:lnTo>
                      <a:pt x="41" y="0"/>
                    </a:lnTo>
                    <a:lnTo>
                      <a:pt x="17" y="0"/>
                    </a:lnTo>
                    <a:lnTo>
                      <a:pt x="17" y="27"/>
                    </a:lnTo>
                    <a:close/>
                    <a:moveTo>
                      <a:pt x="17" y="172"/>
                    </a:moveTo>
                    <a:lnTo>
                      <a:pt x="17" y="176"/>
                    </a:lnTo>
                    <a:lnTo>
                      <a:pt x="17" y="180"/>
                    </a:lnTo>
                    <a:lnTo>
                      <a:pt x="19" y="183"/>
                    </a:lnTo>
                    <a:lnTo>
                      <a:pt x="20" y="185"/>
                    </a:lnTo>
                    <a:lnTo>
                      <a:pt x="22" y="186"/>
                    </a:lnTo>
                    <a:lnTo>
                      <a:pt x="25" y="188"/>
                    </a:lnTo>
                    <a:lnTo>
                      <a:pt x="29" y="188"/>
                    </a:lnTo>
                    <a:lnTo>
                      <a:pt x="33" y="188"/>
                    </a:lnTo>
                    <a:lnTo>
                      <a:pt x="59" y="188"/>
                    </a:lnTo>
                    <a:lnTo>
                      <a:pt x="59" y="167"/>
                    </a:lnTo>
                    <a:lnTo>
                      <a:pt x="48" y="167"/>
                    </a:lnTo>
                    <a:lnTo>
                      <a:pt x="45" y="167"/>
                    </a:lnTo>
                    <a:lnTo>
                      <a:pt x="44" y="166"/>
                    </a:lnTo>
                    <a:lnTo>
                      <a:pt x="43" y="163"/>
                    </a:lnTo>
                    <a:lnTo>
                      <a:pt x="42" y="160"/>
                    </a:lnTo>
                    <a:lnTo>
                      <a:pt x="42" y="71"/>
                    </a:lnTo>
                    <a:lnTo>
                      <a:pt x="42" y="66"/>
                    </a:lnTo>
                    <a:lnTo>
                      <a:pt x="41" y="63"/>
                    </a:lnTo>
                    <a:lnTo>
                      <a:pt x="39" y="60"/>
                    </a:lnTo>
                    <a:lnTo>
                      <a:pt x="38" y="58"/>
                    </a:lnTo>
                    <a:lnTo>
                      <a:pt x="35" y="55"/>
                    </a:lnTo>
                    <a:lnTo>
                      <a:pt x="33" y="54"/>
                    </a:lnTo>
                    <a:lnTo>
                      <a:pt x="29" y="53"/>
                    </a:lnTo>
                    <a:lnTo>
                      <a:pt x="24" y="53"/>
                    </a:lnTo>
                    <a:lnTo>
                      <a:pt x="0" y="53"/>
                    </a:lnTo>
                    <a:lnTo>
                      <a:pt x="0" y="76"/>
                    </a:lnTo>
                    <a:lnTo>
                      <a:pt x="10" y="76"/>
                    </a:lnTo>
                    <a:lnTo>
                      <a:pt x="12" y="76"/>
                    </a:lnTo>
                    <a:lnTo>
                      <a:pt x="15" y="77"/>
                    </a:lnTo>
                    <a:lnTo>
                      <a:pt x="16" y="79"/>
                    </a:lnTo>
                    <a:lnTo>
                      <a:pt x="17" y="81"/>
                    </a:lnTo>
                    <a:lnTo>
                      <a:pt x="17"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7" name="Freeform 15"/>
              <p:cNvSpPr>
                <a:spLocks noEditPoints="1"/>
              </p:cNvSpPr>
              <p:nvPr/>
            </p:nvSpPr>
            <p:spPr bwMode="auto">
              <a:xfrm>
                <a:off x="3667126" y="2344688"/>
                <a:ext cx="58738" cy="76200"/>
              </a:xfrm>
              <a:custGeom>
                <a:avLst/>
                <a:gdLst>
                  <a:gd name="T0" fmla="*/ 42 w 146"/>
                  <a:gd name="T1" fmla="*/ 192 h 192"/>
                  <a:gd name="T2" fmla="*/ 42 w 146"/>
                  <a:gd name="T3" fmla="*/ 123 h 192"/>
                  <a:gd name="T4" fmla="*/ 42 w 146"/>
                  <a:gd name="T5" fmla="*/ 120 h 192"/>
                  <a:gd name="T6" fmla="*/ 52 w 146"/>
                  <a:gd name="T7" fmla="*/ 131 h 192"/>
                  <a:gd name="T8" fmla="*/ 65 w 146"/>
                  <a:gd name="T9" fmla="*/ 138 h 192"/>
                  <a:gd name="T10" fmla="*/ 84 w 146"/>
                  <a:gd name="T11" fmla="*/ 142 h 192"/>
                  <a:gd name="T12" fmla="*/ 96 w 146"/>
                  <a:gd name="T13" fmla="*/ 140 h 192"/>
                  <a:gd name="T14" fmla="*/ 108 w 146"/>
                  <a:gd name="T15" fmla="*/ 137 h 192"/>
                  <a:gd name="T16" fmla="*/ 119 w 146"/>
                  <a:gd name="T17" fmla="*/ 131 h 192"/>
                  <a:gd name="T18" fmla="*/ 127 w 146"/>
                  <a:gd name="T19" fmla="*/ 123 h 192"/>
                  <a:gd name="T20" fmla="*/ 135 w 146"/>
                  <a:gd name="T21" fmla="*/ 112 h 192"/>
                  <a:gd name="T22" fmla="*/ 140 w 146"/>
                  <a:gd name="T23" fmla="*/ 101 h 192"/>
                  <a:gd name="T24" fmla="*/ 144 w 146"/>
                  <a:gd name="T25" fmla="*/ 86 h 192"/>
                  <a:gd name="T26" fmla="*/ 146 w 146"/>
                  <a:gd name="T27" fmla="*/ 71 h 192"/>
                  <a:gd name="T28" fmla="*/ 145 w 146"/>
                  <a:gd name="T29" fmla="*/ 56 h 192"/>
                  <a:gd name="T30" fmla="*/ 141 w 146"/>
                  <a:gd name="T31" fmla="*/ 42 h 192"/>
                  <a:gd name="T32" fmla="*/ 136 w 146"/>
                  <a:gd name="T33" fmla="*/ 30 h 192"/>
                  <a:gd name="T34" fmla="*/ 130 w 146"/>
                  <a:gd name="T35" fmla="*/ 20 h 192"/>
                  <a:gd name="T36" fmla="*/ 121 w 146"/>
                  <a:gd name="T37" fmla="*/ 12 h 192"/>
                  <a:gd name="T38" fmla="*/ 110 w 146"/>
                  <a:gd name="T39" fmla="*/ 5 h 192"/>
                  <a:gd name="T40" fmla="*/ 98 w 146"/>
                  <a:gd name="T41" fmla="*/ 2 h 192"/>
                  <a:gd name="T42" fmla="*/ 85 w 146"/>
                  <a:gd name="T43" fmla="*/ 0 h 192"/>
                  <a:gd name="T44" fmla="*/ 65 w 146"/>
                  <a:gd name="T45" fmla="*/ 4 h 192"/>
                  <a:gd name="T46" fmla="*/ 51 w 146"/>
                  <a:gd name="T47" fmla="*/ 12 h 192"/>
                  <a:gd name="T48" fmla="*/ 41 w 146"/>
                  <a:gd name="T49" fmla="*/ 25 h 192"/>
                  <a:gd name="T50" fmla="*/ 40 w 146"/>
                  <a:gd name="T51" fmla="*/ 23 h 192"/>
                  <a:gd name="T52" fmla="*/ 40 w 146"/>
                  <a:gd name="T53" fmla="*/ 14 h 192"/>
                  <a:gd name="T54" fmla="*/ 39 w 146"/>
                  <a:gd name="T55" fmla="*/ 9 h 192"/>
                  <a:gd name="T56" fmla="*/ 34 w 146"/>
                  <a:gd name="T57" fmla="*/ 5 h 192"/>
                  <a:gd name="T58" fmla="*/ 28 w 146"/>
                  <a:gd name="T59" fmla="*/ 3 h 192"/>
                  <a:gd name="T60" fmla="*/ 0 w 146"/>
                  <a:gd name="T61" fmla="*/ 3 h 192"/>
                  <a:gd name="T62" fmla="*/ 11 w 146"/>
                  <a:gd name="T63" fmla="*/ 26 h 192"/>
                  <a:gd name="T64" fmla="*/ 15 w 146"/>
                  <a:gd name="T65" fmla="*/ 27 h 192"/>
                  <a:gd name="T66" fmla="*/ 16 w 146"/>
                  <a:gd name="T67" fmla="*/ 31 h 192"/>
                  <a:gd name="T68" fmla="*/ 42 w 146"/>
                  <a:gd name="T69" fmla="*/ 71 h 192"/>
                  <a:gd name="T70" fmla="*/ 45 w 146"/>
                  <a:gd name="T71" fmla="*/ 50 h 192"/>
                  <a:gd name="T72" fmla="*/ 54 w 146"/>
                  <a:gd name="T73" fmla="*/ 35 h 192"/>
                  <a:gd name="T74" fmla="*/ 66 w 146"/>
                  <a:gd name="T75" fmla="*/ 26 h 192"/>
                  <a:gd name="T76" fmla="*/ 81 w 146"/>
                  <a:gd name="T77" fmla="*/ 23 h 192"/>
                  <a:gd name="T78" fmla="*/ 96 w 146"/>
                  <a:gd name="T79" fmla="*/ 26 h 192"/>
                  <a:gd name="T80" fmla="*/ 108 w 146"/>
                  <a:gd name="T81" fmla="*/ 37 h 192"/>
                  <a:gd name="T82" fmla="*/ 115 w 146"/>
                  <a:gd name="T83" fmla="*/ 52 h 192"/>
                  <a:gd name="T84" fmla="*/ 119 w 146"/>
                  <a:gd name="T85" fmla="*/ 71 h 192"/>
                  <a:gd name="T86" fmla="*/ 115 w 146"/>
                  <a:gd name="T87" fmla="*/ 92 h 192"/>
                  <a:gd name="T88" fmla="*/ 107 w 146"/>
                  <a:gd name="T89" fmla="*/ 107 h 192"/>
                  <a:gd name="T90" fmla="*/ 95 w 146"/>
                  <a:gd name="T91" fmla="*/ 117 h 192"/>
                  <a:gd name="T92" fmla="*/ 80 w 146"/>
                  <a:gd name="T93" fmla="*/ 120 h 192"/>
                  <a:gd name="T94" fmla="*/ 71 w 146"/>
                  <a:gd name="T95" fmla="*/ 119 h 192"/>
                  <a:gd name="T96" fmla="*/ 64 w 146"/>
                  <a:gd name="T97" fmla="*/ 116 h 192"/>
                  <a:gd name="T98" fmla="*/ 52 w 146"/>
                  <a:gd name="T99" fmla="*/ 105 h 192"/>
                  <a:gd name="T100" fmla="*/ 44 w 146"/>
                  <a:gd name="T101" fmla="*/ 90 h 192"/>
                  <a:gd name="T102" fmla="*/ 42 w 146"/>
                  <a:gd name="T103"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92">
                    <a:moveTo>
                      <a:pt x="16" y="192"/>
                    </a:moveTo>
                    <a:lnTo>
                      <a:pt x="42" y="192"/>
                    </a:lnTo>
                    <a:lnTo>
                      <a:pt x="42" y="132"/>
                    </a:lnTo>
                    <a:lnTo>
                      <a:pt x="42" y="123"/>
                    </a:lnTo>
                    <a:lnTo>
                      <a:pt x="42" y="120"/>
                    </a:lnTo>
                    <a:lnTo>
                      <a:pt x="42" y="120"/>
                    </a:lnTo>
                    <a:lnTo>
                      <a:pt x="44" y="124"/>
                    </a:lnTo>
                    <a:lnTo>
                      <a:pt x="52" y="131"/>
                    </a:lnTo>
                    <a:lnTo>
                      <a:pt x="57" y="135"/>
                    </a:lnTo>
                    <a:lnTo>
                      <a:pt x="65" y="138"/>
                    </a:lnTo>
                    <a:lnTo>
                      <a:pt x="73" y="142"/>
                    </a:lnTo>
                    <a:lnTo>
                      <a:pt x="84" y="142"/>
                    </a:lnTo>
                    <a:lnTo>
                      <a:pt x="91" y="142"/>
                    </a:lnTo>
                    <a:lnTo>
                      <a:pt x="96" y="140"/>
                    </a:lnTo>
                    <a:lnTo>
                      <a:pt x="103" y="139"/>
                    </a:lnTo>
                    <a:lnTo>
                      <a:pt x="108" y="137"/>
                    </a:lnTo>
                    <a:lnTo>
                      <a:pt x="113" y="134"/>
                    </a:lnTo>
                    <a:lnTo>
                      <a:pt x="119" y="131"/>
                    </a:lnTo>
                    <a:lnTo>
                      <a:pt x="123" y="128"/>
                    </a:lnTo>
                    <a:lnTo>
                      <a:pt x="127" y="123"/>
                    </a:lnTo>
                    <a:lnTo>
                      <a:pt x="132" y="118"/>
                    </a:lnTo>
                    <a:lnTo>
                      <a:pt x="135" y="112"/>
                    </a:lnTo>
                    <a:lnTo>
                      <a:pt x="138" y="107"/>
                    </a:lnTo>
                    <a:lnTo>
                      <a:pt x="140" y="101"/>
                    </a:lnTo>
                    <a:lnTo>
                      <a:pt x="142" y="94"/>
                    </a:lnTo>
                    <a:lnTo>
                      <a:pt x="144" y="86"/>
                    </a:lnTo>
                    <a:lnTo>
                      <a:pt x="145" y="79"/>
                    </a:lnTo>
                    <a:lnTo>
                      <a:pt x="146" y="71"/>
                    </a:lnTo>
                    <a:lnTo>
                      <a:pt x="145" y="64"/>
                    </a:lnTo>
                    <a:lnTo>
                      <a:pt x="145" y="56"/>
                    </a:lnTo>
                    <a:lnTo>
                      <a:pt x="142" y="49"/>
                    </a:lnTo>
                    <a:lnTo>
                      <a:pt x="141" y="42"/>
                    </a:lnTo>
                    <a:lnTo>
                      <a:pt x="139" y="36"/>
                    </a:lnTo>
                    <a:lnTo>
                      <a:pt x="136" y="30"/>
                    </a:lnTo>
                    <a:lnTo>
                      <a:pt x="133" y="25"/>
                    </a:lnTo>
                    <a:lnTo>
                      <a:pt x="130" y="20"/>
                    </a:lnTo>
                    <a:lnTo>
                      <a:pt x="125" y="15"/>
                    </a:lnTo>
                    <a:lnTo>
                      <a:pt x="121" y="12"/>
                    </a:lnTo>
                    <a:lnTo>
                      <a:pt x="115" y="9"/>
                    </a:lnTo>
                    <a:lnTo>
                      <a:pt x="110" y="5"/>
                    </a:lnTo>
                    <a:lnTo>
                      <a:pt x="105" y="3"/>
                    </a:lnTo>
                    <a:lnTo>
                      <a:pt x="98" y="2"/>
                    </a:lnTo>
                    <a:lnTo>
                      <a:pt x="93" y="1"/>
                    </a:lnTo>
                    <a:lnTo>
                      <a:pt x="85" y="0"/>
                    </a:lnTo>
                    <a:lnTo>
                      <a:pt x="74" y="1"/>
                    </a:lnTo>
                    <a:lnTo>
                      <a:pt x="65" y="4"/>
                    </a:lnTo>
                    <a:lnTo>
                      <a:pt x="57" y="8"/>
                    </a:lnTo>
                    <a:lnTo>
                      <a:pt x="51" y="12"/>
                    </a:lnTo>
                    <a:lnTo>
                      <a:pt x="43" y="21"/>
                    </a:lnTo>
                    <a:lnTo>
                      <a:pt x="41" y="25"/>
                    </a:lnTo>
                    <a:lnTo>
                      <a:pt x="40" y="25"/>
                    </a:lnTo>
                    <a:lnTo>
                      <a:pt x="40" y="23"/>
                    </a:lnTo>
                    <a:lnTo>
                      <a:pt x="41" y="17"/>
                    </a:lnTo>
                    <a:lnTo>
                      <a:pt x="40" y="14"/>
                    </a:lnTo>
                    <a:lnTo>
                      <a:pt x="40" y="12"/>
                    </a:lnTo>
                    <a:lnTo>
                      <a:pt x="39" y="9"/>
                    </a:lnTo>
                    <a:lnTo>
                      <a:pt x="37" y="8"/>
                    </a:lnTo>
                    <a:lnTo>
                      <a:pt x="34" y="5"/>
                    </a:lnTo>
                    <a:lnTo>
                      <a:pt x="31" y="4"/>
                    </a:lnTo>
                    <a:lnTo>
                      <a:pt x="28" y="3"/>
                    </a:lnTo>
                    <a:lnTo>
                      <a:pt x="24" y="3"/>
                    </a:lnTo>
                    <a:lnTo>
                      <a:pt x="0" y="3"/>
                    </a:lnTo>
                    <a:lnTo>
                      <a:pt x="0" y="26"/>
                    </a:lnTo>
                    <a:lnTo>
                      <a:pt x="11" y="26"/>
                    </a:lnTo>
                    <a:lnTo>
                      <a:pt x="13" y="26"/>
                    </a:lnTo>
                    <a:lnTo>
                      <a:pt x="15" y="27"/>
                    </a:lnTo>
                    <a:lnTo>
                      <a:pt x="16" y="29"/>
                    </a:lnTo>
                    <a:lnTo>
                      <a:pt x="16" y="31"/>
                    </a:lnTo>
                    <a:lnTo>
                      <a:pt x="16" y="192"/>
                    </a:lnTo>
                    <a:close/>
                    <a:moveTo>
                      <a:pt x="42" y="71"/>
                    </a:moveTo>
                    <a:lnTo>
                      <a:pt x="42" y="59"/>
                    </a:lnTo>
                    <a:lnTo>
                      <a:pt x="45" y="50"/>
                    </a:lnTo>
                    <a:lnTo>
                      <a:pt x="48" y="41"/>
                    </a:lnTo>
                    <a:lnTo>
                      <a:pt x="54" y="35"/>
                    </a:lnTo>
                    <a:lnTo>
                      <a:pt x="59" y="29"/>
                    </a:lnTo>
                    <a:lnTo>
                      <a:pt x="66" y="26"/>
                    </a:lnTo>
                    <a:lnTo>
                      <a:pt x="73" y="24"/>
                    </a:lnTo>
                    <a:lnTo>
                      <a:pt x="81" y="23"/>
                    </a:lnTo>
                    <a:lnTo>
                      <a:pt x="88" y="24"/>
                    </a:lnTo>
                    <a:lnTo>
                      <a:pt x="96" y="26"/>
                    </a:lnTo>
                    <a:lnTo>
                      <a:pt x="103" y="30"/>
                    </a:lnTo>
                    <a:lnTo>
                      <a:pt x="108" y="37"/>
                    </a:lnTo>
                    <a:lnTo>
                      <a:pt x="112" y="43"/>
                    </a:lnTo>
                    <a:lnTo>
                      <a:pt x="115" y="52"/>
                    </a:lnTo>
                    <a:lnTo>
                      <a:pt x="118" y="61"/>
                    </a:lnTo>
                    <a:lnTo>
                      <a:pt x="119" y="71"/>
                    </a:lnTo>
                    <a:lnTo>
                      <a:pt x="118" y="82"/>
                    </a:lnTo>
                    <a:lnTo>
                      <a:pt x="115" y="92"/>
                    </a:lnTo>
                    <a:lnTo>
                      <a:pt x="112" y="101"/>
                    </a:lnTo>
                    <a:lnTo>
                      <a:pt x="107" y="107"/>
                    </a:lnTo>
                    <a:lnTo>
                      <a:pt x="101" y="112"/>
                    </a:lnTo>
                    <a:lnTo>
                      <a:pt x="95" y="117"/>
                    </a:lnTo>
                    <a:lnTo>
                      <a:pt x="87" y="119"/>
                    </a:lnTo>
                    <a:lnTo>
                      <a:pt x="80" y="120"/>
                    </a:lnTo>
                    <a:lnTo>
                      <a:pt x="75" y="120"/>
                    </a:lnTo>
                    <a:lnTo>
                      <a:pt x="71" y="119"/>
                    </a:lnTo>
                    <a:lnTo>
                      <a:pt x="67" y="118"/>
                    </a:lnTo>
                    <a:lnTo>
                      <a:pt x="64" y="116"/>
                    </a:lnTo>
                    <a:lnTo>
                      <a:pt x="57" y="111"/>
                    </a:lnTo>
                    <a:lnTo>
                      <a:pt x="52" y="105"/>
                    </a:lnTo>
                    <a:lnTo>
                      <a:pt x="47" y="97"/>
                    </a:lnTo>
                    <a:lnTo>
                      <a:pt x="44" y="90"/>
                    </a:lnTo>
                    <a:lnTo>
                      <a:pt x="42" y="81"/>
                    </a:lnTo>
                    <a:lnTo>
                      <a:pt x="4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8" name="Freeform 16"/>
              <p:cNvSpPr>
                <a:spLocks/>
              </p:cNvSpPr>
              <p:nvPr/>
            </p:nvSpPr>
            <p:spPr bwMode="auto">
              <a:xfrm>
                <a:off x="3760788" y="2325638"/>
                <a:ext cx="30163" cy="74613"/>
              </a:xfrm>
              <a:custGeom>
                <a:avLst/>
                <a:gdLst>
                  <a:gd name="T0" fmla="*/ 16 w 78"/>
                  <a:gd name="T1" fmla="*/ 189 h 189"/>
                  <a:gd name="T2" fmla="*/ 42 w 78"/>
                  <a:gd name="T3" fmla="*/ 189 h 189"/>
                  <a:gd name="T4" fmla="*/ 42 w 78"/>
                  <a:gd name="T5" fmla="*/ 76 h 189"/>
                  <a:gd name="T6" fmla="*/ 75 w 78"/>
                  <a:gd name="T7" fmla="*/ 76 h 189"/>
                  <a:gd name="T8" fmla="*/ 75 w 78"/>
                  <a:gd name="T9" fmla="*/ 54 h 189"/>
                  <a:gd name="T10" fmla="*/ 42 w 78"/>
                  <a:gd name="T11" fmla="*/ 54 h 189"/>
                  <a:gd name="T12" fmla="*/ 42 w 78"/>
                  <a:gd name="T13" fmla="*/ 51 h 189"/>
                  <a:gd name="T14" fmla="*/ 43 w 78"/>
                  <a:gd name="T15" fmla="*/ 42 h 189"/>
                  <a:gd name="T16" fmla="*/ 46 w 78"/>
                  <a:gd name="T17" fmla="*/ 36 h 189"/>
                  <a:gd name="T18" fmla="*/ 49 w 78"/>
                  <a:gd name="T19" fmla="*/ 31 h 189"/>
                  <a:gd name="T20" fmla="*/ 53 w 78"/>
                  <a:gd name="T21" fmla="*/ 27 h 189"/>
                  <a:gd name="T22" fmla="*/ 57 w 78"/>
                  <a:gd name="T23" fmla="*/ 24 h 189"/>
                  <a:gd name="T24" fmla="*/ 62 w 78"/>
                  <a:gd name="T25" fmla="*/ 23 h 189"/>
                  <a:gd name="T26" fmla="*/ 67 w 78"/>
                  <a:gd name="T27" fmla="*/ 22 h 189"/>
                  <a:gd name="T28" fmla="*/ 72 w 78"/>
                  <a:gd name="T29" fmla="*/ 22 h 189"/>
                  <a:gd name="T30" fmla="*/ 76 w 78"/>
                  <a:gd name="T31" fmla="*/ 23 h 189"/>
                  <a:gd name="T32" fmla="*/ 78 w 78"/>
                  <a:gd name="T33" fmla="*/ 23 h 189"/>
                  <a:gd name="T34" fmla="*/ 78 w 78"/>
                  <a:gd name="T35" fmla="*/ 0 h 189"/>
                  <a:gd name="T36" fmla="*/ 75 w 78"/>
                  <a:gd name="T37" fmla="*/ 0 h 189"/>
                  <a:gd name="T38" fmla="*/ 68 w 78"/>
                  <a:gd name="T39" fmla="*/ 0 h 189"/>
                  <a:gd name="T40" fmla="*/ 61 w 78"/>
                  <a:gd name="T41" fmla="*/ 0 h 189"/>
                  <a:gd name="T42" fmla="*/ 53 w 78"/>
                  <a:gd name="T43" fmla="*/ 1 h 189"/>
                  <a:gd name="T44" fmla="*/ 44 w 78"/>
                  <a:gd name="T45" fmla="*/ 4 h 189"/>
                  <a:gd name="T46" fmla="*/ 36 w 78"/>
                  <a:gd name="T47" fmla="*/ 8 h 189"/>
                  <a:gd name="T48" fmla="*/ 32 w 78"/>
                  <a:gd name="T49" fmla="*/ 11 h 189"/>
                  <a:gd name="T50" fmla="*/ 28 w 78"/>
                  <a:gd name="T51" fmla="*/ 14 h 189"/>
                  <a:gd name="T52" fmla="*/ 25 w 78"/>
                  <a:gd name="T53" fmla="*/ 19 h 189"/>
                  <a:gd name="T54" fmla="*/ 22 w 78"/>
                  <a:gd name="T55" fmla="*/ 23 h 189"/>
                  <a:gd name="T56" fmla="*/ 20 w 78"/>
                  <a:gd name="T57" fmla="*/ 28 h 189"/>
                  <a:gd name="T58" fmla="*/ 19 w 78"/>
                  <a:gd name="T59" fmla="*/ 35 h 189"/>
                  <a:gd name="T60" fmla="*/ 17 w 78"/>
                  <a:gd name="T61" fmla="*/ 42 h 189"/>
                  <a:gd name="T62" fmla="*/ 16 w 78"/>
                  <a:gd name="T63" fmla="*/ 50 h 189"/>
                  <a:gd name="T64" fmla="*/ 16 w 78"/>
                  <a:gd name="T65" fmla="*/ 54 h 189"/>
                  <a:gd name="T66" fmla="*/ 0 w 78"/>
                  <a:gd name="T67" fmla="*/ 54 h 189"/>
                  <a:gd name="T68" fmla="*/ 0 w 78"/>
                  <a:gd name="T69" fmla="*/ 76 h 189"/>
                  <a:gd name="T70" fmla="*/ 16 w 78"/>
                  <a:gd name="T71" fmla="*/ 76 h 189"/>
                  <a:gd name="T72" fmla="*/ 16 w 78"/>
                  <a:gd name="T7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89">
                    <a:moveTo>
                      <a:pt x="16" y="189"/>
                    </a:moveTo>
                    <a:lnTo>
                      <a:pt x="42" y="189"/>
                    </a:lnTo>
                    <a:lnTo>
                      <a:pt x="42" y="76"/>
                    </a:lnTo>
                    <a:lnTo>
                      <a:pt x="75" y="76"/>
                    </a:lnTo>
                    <a:lnTo>
                      <a:pt x="75" y="54"/>
                    </a:lnTo>
                    <a:lnTo>
                      <a:pt x="42" y="54"/>
                    </a:lnTo>
                    <a:lnTo>
                      <a:pt x="42" y="51"/>
                    </a:lnTo>
                    <a:lnTo>
                      <a:pt x="43" y="42"/>
                    </a:lnTo>
                    <a:lnTo>
                      <a:pt x="46" y="36"/>
                    </a:lnTo>
                    <a:lnTo>
                      <a:pt x="49" y="31"/>
                    </a:lnTo>
                    <a:lnTo>
                      <a:pt x="53" y="27"/>
                    </a:lnTo>
                    <a:lnTo>
                      <a:pt x="57" y="24"/>
                    </a:lnTo>
                    <a:lnTo>
                      <a:pt x="62" y="23"/>
                    </a:lnTo>
                    <a:lnTo>
                      <a:pt x="67" y="22"/>
                    </a:lnTo>
                    <a:lnTo>
                      <a:pt x="72" y="22"/>
                    </a:lnTo>
                    <a:lnTo>
                      <a:pt x="76" y="23"/>
                    </a:lnTo>
                    <a:lnTo>
                      <a:pt x="78" y="23"/>
                    </a:lnTo>
                    <a:lnTo>
                      <a:pt x="78" y="0"/>
                    </a:lnTo>
                    <a:lnTo>
                      <a:pt x="75" y="0"/>
                    </a:lnTo>
                    <a:lnTo>
                      <a:pt x="68" y="0"/>
                    </a:lnTo>
                    <a:lnTo>
                      <a:pt x="61" y="0"/>
                    </a:lnTo>
                    <a:lnTo>
                      <a:pt x="53" y="1"/>
                    </a:lnTo>
                    <a:lnTo>
                      <a:pt x="44" y="4"/>
                    </a:lnTo>
                    <a:lnTo>
                      <a:pt x="36" y="8"/>
                    </a:lnTo>
                    <a:lnTo>
                      <a:pt x="32" y="11"/>
                    </a:lnTo>
                    <a:lnTo>
                      <a:pt x="28" y="14"/>
                    </a:lnTo>
                    <a:lnTo>
                      <a:pt x="25" y="19"/>
                    </a:lnTo>
                    <a:lnTo>
                      <a:pt x="22" y="23"/>
                    </a:lnTo>
                    <a:lnTo>
                      <a:pt x="20" y="28"/>
                    </a:lnTo>
                    <a:lnTo>
                      <a:pt x="19" y="35"/>
                    </a:lnTo>
                    <a:lnTo>
                      <a:pt x="17" y="42"/>
                    </a:lnTo>
                    <a:lnTo>
                      <a:pt x="16" y="50"/>
                    </a:lnTo>
                    <a:lnTo>
                      <a:pt x="16" y="54"/>
                    </a:lnTo>
                    <a:lnTo>
                      <a:pt x="0" y="54"/>
                    </a:lnTo>
                    <a:lnTo>
                      <a:pt x="0" y="76"/>
                    </a:lnTo>
                    <a:lnTo>
                      <a:pt x="16" y="76"/>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9" name="Freeform 17"/>
              <p:cNvSpPr>
                <a:spLocks noEditPoints="1"/>
              </p:cNvSpPr>
              <p:nvPr/>
            </p:nvSpPr>
            <p:spPr bwMode="auto">
              <a:xfrm>
                <a:off x="3794126" y="2344688"/>
                <a:ext cx="57150" cy="57150"/>
              </a:xfrm>
              <a:custGeom>
                <a:avLst/>
                <a:gdLst>
                  <a:gd name="T0" fmla="*/ 2 w 146"/>
                  <a:gd name="T1" fmla="*/ 79 h 142"/>
                  <a:gd name="T2" fmla="*/ 4 w 146"/>
                  <a:gd name="T3" fmla="*/ 93 h 142"/>
                  <a:gd name="T4" fmla="*/ 9 w 146"/>
                  <a:gd name="T5" fmla="*/ 106 h 142"/>
                  <a:gd name="T6" fmla="*/ 17 w 146"/>
                  <a:gd name="T7" fmla="*/ 117 h 142"/>
                  <a:gd name="T8" fmla="*/ 27 w 146"/>
                  <a:gd name="T9" fmla="*/ 126 h 142"/>
                  <a:gd name="T10" fmla="*/ 38 w 146"/>
                  <a:gd name="T11" fmla="*/ 134 h 142"/>
                  <a:gd name="T12" fmla="*/ 51 w 146"/>
                  <a:gd name="T13" fmla="*/ 139 h 142"/>
                  <a:gd name="T14" fmla="*/ 66 w 146"/>
                  <a:gd name="T15" fmla="*/ 142 h 142"/>
                  <a:gd name="T16" fmla="*/ 80 w 146"/>
                  <a:gd name="T17" fmla="*/ 142 h 142"/>
                  <a:gd name="T18" fmla="*/ 96 w 146"/>
                  <a:gd name="T19" fmla="*/ 139 h 142"/>
                  <a:gd name="T20" fmla="*/ 108 w 146"/>
                  <a:gd name="T21" fmla="*/ 134 h 142"/>
                  <a:gd name="T22" fmla="*/ 119 w 146"/>
                  <a:gd name="T23" fmla="*/ 126 h 142"/>
                  <a:gd name="T24" fmla="*/ 130 w 146"/>
                  <a:gd name="T25" fmla="*/ 117 h 142"/>
                  <a:gd name="T26" fmla="*/ 138 w 146"/>
                  <a:gd name="T27" fmla="*/ 106 h 142"/>
                  <a:gd name="T28" fmla="*/ 143 w 146"/>
                  <a:gd name="T29" fmla="*/ 93 h 142"/>
                  <a:gd name="T30" fmla="*/ 146 w 146"/>
                  <a:gd name="T31" fmla="*/ 79 h 142"/>
                  <a:gd name="T32" fmla="*/ 146 w 146"/>
                  <a:gd name="T33" fmla="*/ 64 h 142"/>
                  <a:gd name="T34" fmla="*/ 143 w 146"/>
                  <a:gd name="T35" fmla="*/ 50 h 142"/>
                  <a:gd name="T36" fmla="*/ 138 w 146"/>
                  <a:gd name="T37" fmla="*/ 37 h 142"/>
                  <a:gd name="T38" fmla="*/ 130 w 146"/>
                  <a:gd name="T39" fmla="*/ 25 h 142"/>
                  <a:gd name="T40" fmla="*/ 119 w 146"/>
                  <a:gd name="T41" fmla="*/ 16 h 142"/>
                  <a:gd name="T42" fmla="*/ 108 w 146"/>
                  <a:gd name="T43" fmla="*/ 9 h 142"/>
                  <a:gd name="T44" fmla="*/ 96 w 146"/>
                  <a:gd name="T45" fmla="*/ 3 h 142"/>
                  <a:gd name="T46" fmla="*/ 80 w 146"/>
                  <a:gd name="T47" fmla="*/ 1 h 142"/>
                  <a:gd name="T48" fmla="*/ 66 w 146"/>
                  <a:gd name="T49" fmla="*/ 1 h 142"/>
                  <a:gd name="T50" fmla="*/ 51 w 146"/>
                  <a:gd name="T51" fmla="*/ 3 h 142"/>
                  <a:gd name="T52" fmla="*/ 38 w 146"/>
                  <a:gd name="T53" fmla="*/ 9 h 142"/>
                  <a:gd name="T54" fmla="*/ 27 w 146"/>
                  <a:gd name="T55" fmla="*/ 16 h 142"/>
                  <a:gd name="T56" fmla="*/ 17 w 146"/>
                  <a:gd name="T57" fmla="*/ 25 h 142"/>
                  <a:gd name="T58" fmla="*/ 9 w 146"/>
                  <a:gd name="T59" fmla="*/ 37 h 142"/>
                  <a:gd name="T60" fmla="*/ 4 w 146"/>
                  <a:gd name="T61" fmla="*/ 50 h 142"/>
                  <a:gd name="T62" fmla="*/ 2 w 146"/>
                  <a:gd name="T63" fmla="*/ 64 h 142"/>
                  <a:gd name="T64" fmla="*/ 27 w 146"/>
                  <a:gd name="T65" fmla="*/ 71 h 142"/>
                  <a:gd name="T66" fmla="*/ 31 w 146"/>
                  <a:gd name="T67" fmla="*/ 52 h 142"/>
                  <a:gd name="T68" fmla="*/ 40 w 146"/>
                  <a:gd name="T69" fmla="*/ 37 h 142"/>
                  <a:gd name="T70" fmla="*/ 56 w 146"/>
                  <a:gd name="T71" fmla="*/ 26 h 142"/>
                  <a:gd name="T72" fmla="*/ 73 w 146"/>
                  <a:gd name="T73" fmla="*/ 23 h 142"/>
                  <a:gd name="T74" fmla="*/ 91 w 146"/>
                  <a:gd name="T75" fmla="*/ 26 h 142"/>
                  <a:gd name="T76" fmla="*/ 106 w 146"/>
                  <a:gd name="T77" fmla="*/ 37 h 142"/>
                  <a:gd name="T78" fmla="*/ 116 w 146"/>
                  <a:gd name="T79" fmla="*/ 52 h 142"/>
                  <a:gd name="T80" fmla="*/ 120 w 146"/>
                  <a:gd name="T81" fmla="*/ 71 h 142"/>
                  <a:gd name="T82" fmla="*/ 116 w 146"/>
                  <a:gd name="T83" fmla="*/ 91 h 142"/>
                  <a:gd name="T84" fmla="*/ 106 w 146"/>
                  <a:gd name="T85" fmla="*/ 106 h 142"/>
                  <a:gd name="T86" fmla="*/ 91 w 146"/>
                  <a:gd name="T87" fmla="*/ 116 h 142"/>
                  <a:gd name="T88" fmla="*/ 73 w 146"/>
                  <a:gd name="T89" fmla="*/ 120 h 142"/>
                  <a:gd name="T90" fmla="*/ 56 w 146"/>
                  <a:gd name="T91" fmla="*/ 116 h 142"/>
                  <a:gd name="T92" fmla="*/ 40 w 146"/>
                  <a:gd name="T93" fmla="*/ 106 h 142"/>
                  <a:gd name="T94" fmla="*/ 31 w 146"/>
                  <a:gd name="T95" fmla="*/ 91 h 142"/>
                  <a:gd name="T96" fmla="*/ 27 w 146"/>
                  <a:gd name="T97"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42">
                    <a:moveTo>
                      <a:pt x="0" y="71"/>
                    </a:moveTo>
                    <a:lnTo>
                      <a:pt x="2" y="79"/>
                    </a:lnTo>
                    <a:lnTo>
                      <a:pt x="3" y="85"/>
                    </a:lnTo>
                    <a:lnTo>
                      <a:pt x="4" y="93"/>
                    </a:lnTo>
                    <a:lnTo>
                      <a:pt x="6" y="99"/>
                    </a:lnTo>
                    <a:lnTo>
                      <a:pt x="9" y="106"/>
                    </a:lnTo>
                    <a:lnTo>
                      <a:pt x="13" y="111"/>
                    </a:lnTo>
                    <a:lnTo>
                      <a:pt x="17" y="117"/>
                    </a:lnTo>
                    <a:lnTo>
                      <a:pt x="22" y="122"/>
                    </a:lnTo>
                    <a:lnTo>
                      <a:pt x="27" y="126"/>
                    </a:lnTo>
                    <a:lnTo>
                      <a:pt x="33" y="131"/>
                    </a:lnTo>
                    <a:lnTo>
                      <a:pt x="38" y="134"/>
                    </a:lnTo>
                    <a:lnTo>
                      <a:pt x="45" y="137"/>
                    </a:lnTo>
                    <a:lnTo>
                      <a:pt x="51" y="139"/>
                    </a:lnTo>
                    <a:lnTo>
                      <a:pt x="59" y="140"/>
                    </a:lnTo>
                    <a:lnTo>
                      <a:pt x="66" y="142"/>
                    </a:lnTo>
                    <a:lnTo>
                      <a:pt x="73" y="142"/>
                    </a:lnTo>
                    <a:lnTo>
                      <a:pt x="80" y="142"/>
                    </a:lnTo>
                    <a:lnTo>
                      <a:pt x="88" y="140"/>
                    </a:lnTo>
                    <a:lnTo>
                      <a:pt x="96" y="139"/>
                    </a:lnTo>
                    <a:lnTo>
                      <a:pt x="102" y="137"/>
                    </a:lnTo>
                    <a:lnTo>
                      <a:pt x="108" y="134"/>
                    </a:lnTo>
                    <a:lnTo>
                      <a:pt x="114" y="131"/>
                    </a:lnTo>
                    <a:lnTo>
                      <a:pt x="119" y="126"/>
                    </a:lnTo>
                    <a:lnTo>
                      <a:pt x="125" y="122"/>
                    </a:lnTo>
                    <a:lnTo>
                      <a:pt x="130" y="117"/>
                    </a:lnTo>
                    <a:lnTo>
                      <a:pt x="134" y="111"/>
                    </a:lnTo>
                    <a:lnTo>
                      <a:pt x="138" y="106"/>
                    </a:lnTo>
                    <a:lnTo>
                      <a:pt x="141" y="99"/>
                    </a:lnTo>
                    <a:lnTo>
                      <a:pt x="143" y="93"/>
                    </a:lnTo>
                    <a:lnTo>
                      <a:pt x="145" y="85"/>
                    </a:lnTo>
                    <a:lnTo>
                      <a:pt x="146" y="79"/>
                    </a:lnTo>
                    <a:lnTo>
                      <a:pt x="146" y="71"/>
                    </a:lnTo>
                    <a:lnTo>
                      <a:pt x="146" y="64"/>
                    </a:lnTo>
                    <a:lnTo>
                      <a:pt x="145" y="56"/>
                    </a:lnTo>
                    <a:lnTo>
                      <a:pt x="143" y="50"/>
                    </a:lnTo>
                    <a:lnTo>
                      <a:pt x="141" y="42"/>
                    </a:lnTo>
                    <a:lnTo>
                      <a:pt x="138" y="37"/>
                    </a:lnTo>
                    <a:lnTo>
                      <a:pt x="134" y="30"/>
                    </a:lnTo>
                    <a:lnTo>
                      <a:pt x="130" y="25"/>
                    </a:lnTo>
                    <a:lnTo>
                      <a:pt x="125" y="21"/>
                    </a:lnTo>
                    <a:lnTo>
                      <a:pt x="119" y="16"/>
                    </a:lnTo>
                    <a:lnTo>
                      <a:pt x="114" y="12"/>
                    </a:lnTo>
                    <a:lnTo>
                      <a:pt x="108" y="9"/>
                    </a:lnTo>
                    <a:lnTo>
                      <a:pt x="102" y="5"/>
                    </a:lnTo>
                    <a:lnTo>
                      <a:pt x="96" y="3"/>
                    </a:lnTo>
                    <a:lnTo>
                      <a:pt x="88" y="2"/>
                    </a:lnTo>
                    <a:lnTo>
                      <a:pt x="80" y="1"/>
                    </a:lnTo>
                    <a:lnTo>
                      <a:pt x="73" y="0"/>
                    </a:lnTo>
                    <a:lnTo>
                      <a:pt x="66" y="1"/>
                    </a:lnTo>
                    <a:lnTo>
                      <a:pt x="59" y="2"/>
                    </a:lnTo>
                    <a:lnTo>
                      <a:pt x="51" y="3"/>
                    </a:lnTo>
                    <a:lnTo>
                      <a:pt x="45" y="5"/>
                    </a:lnTo>
                    <a:lnTo>
                      <a:pt x="38" y="9"/>
                    </a:lnTo>
                    <a:lnTo>
                      <a:pt x="33" y="12"/>
                    </a:lnTo>
                    <a:lnTo>
                      <a:pt x="27" y="16"/>
                    </a:lnTo>
                    <a:lnTo>
                      <a:pt x="22" y="21"/>
                    </a:lnTo>
                    <a:lnTo>
                      <a:pt x="17" y="25"/>
                    </a:lnTo>
                    <a:lnTo>
                      <a:pt x="13" y="30"/>
                    </a:lnTo>
                    <a:lnTo>
                      <a:pt x="9" y="37"/>
                    </a:lnTo>
                    <a:lnTo>
                      <a:pt x="6" y="42"/>
                    </a:lnTo>
                    <a:lnTo>
                      <a:pt x="4" y="50"/>
                    </a:lnTo>
                    <a:lnTo>
                      <a:pt x="3" y="56"/>
                    </a:lnTo>
                    <a:lnTo>
                      <a:pt x="2" y="64"/>
                    </a:lnTo>
                    <a:lnTo>
                      <a:pt x="0" y="71"/>
                    </a:lnTo>
                    <a:close/>
                    <a:moveTo>
                      <a:pt x="27" y="71"/>
                    </a:moveTo>
                    <a:lnTo>
                      <a:pt x="29" y="61"/>
                    </a:lnTo>
                    <a:lnTo>
                      <a:pt x="31" y="52"/>
                    </a:lnTo>
                    <a:lnTo>
                      <a:pt x="35" y="43"/>
                    </a:lnTo>
                    <a:lnTo>
                      <a:pt x="40" y="37"/>
                    </a:lnTo>
                    <a:lnTo>
                      <a:pt x="48" y="30"/>
                    </a:lnTo>
                    <a:lnTo>
                      <a:pt x="56" y="26"/>
                    </a:lnTo>
                    <a:lnTo>
                      <a:pt x="64" y="24"/>
                    </a:lnTo>
                    <a:lnTo>
                      <a:pt x="73" y="23"/>
                    </a:lnTo>
                    <a:lnTo>
                      <a:pt x="83" y="24"/>
                    </a:lnTo>
                    <a:lnTo>
                      <a:pt x="91" y="26"/>
                    </a:lnTo>
                    <a:lnTo>
                      <a:pt x="100" y="30"/>
                    </a:lnTo>
                    <a:lnTo>
                      <a:pt x="106" y="37"/>
                    </a:lnTo>
                    <a:lnTo>
                      <a:pt x="112" y="43"/>
                    </a:lnTo>
                    <a:lnTo>
                      <a:pt x="116" y="52"/>
                    </a:lnTo>
                    <a:lnTo>
                      <a:pt x="119" y="61"/>
                    </a:lnTo>
                    <a:lnTo>
                      <a:pt x="120" y="71"/>
                    </a:lnTo>
                    <a:lnTo>
                      <a:pt x="119" y="81"/>
                    </a:lnTo>
                    <a:lnTo>
                      <a:pt x="116" y="91"/>
                    </a:lnTo>
                    <a:lnTo>
                      <a:pt x="112" y="98"/>
                    </a:lnTo>
                    <a:lnTo>
                      <a:pt x="106" y="106"/>
                    </a:lnTo>
                    <a:lnTo>
                      <a:pt x="100" y="111"/>
                    </a:lnTo>
                    <a:lnTo>
                      <a:pt x="91" y="116"/>
                    </a:lnTo>
                    <a:lnTo>
                      <a:pt x="83" y="119"/>
                    </a:lnTo>
                    <a:lnTo>
                      <a:pt x="73" y="120"/>
                    </a:lnTo>
                    <a:lnTo>
                      <a:pt x="64" y="119"/>
                    </a:lnTo>
                    <a:lnTo>
                      <a:pt x="56" y="116"/>
                    </a:lnTo>
                    <a:lnTo>
                      <a:pt x="48" y="111"/>
                    </a:lnTo>
                    <a:lnTo>
                      <a:pt x="40" y="106"/>
                    </a:lnTo>
                    <a:lnTo>
                      <a:pt x="35" y="98"/>
                    </a:lnTo>
                    <a:lnTo>
                      <a:pt x="31" y="91"/>
                    </a:lnTo>
                    <a:lnTo>
                      <a:pt x="29" y="81"/>
                    </a:lnTo>
                    <a:lnTo>
                      <a:pt x="2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0" name="Freeform 18"/>
              <p:cNvSpPr>
                <a:spLocks/>
              </p:cNvSpPr>
              <p:nvPr/>
            </p:nvSpPr>
            <p:spPr bwMode="auto">
              <a:xfrm>
                <a:off x="3857626" y="2346275"/>
                <a:ext cx="36513" cy="53975"/>
              </a:xfrm>
              <a:custGeom>
                <a:avLst/>
                <a:gdLst>
                  <a:gd name="T0" fmla="*/ 18 w 92"/>
                  <a:gd name="T1" fmla="*/ 136 h 136"/>
                  <a:gd name="T2" fmla="*/ 44 w 92"/>
                  <a:gd name="T3" fmla="*/ 136 h 136"/>
                  <a:gd name="T4" fmla="*/ 44 w 92"/>
                  <a:gd name="T5" fmla="*/ 81 h 136"/>
                  <a:gd name="T6" fmla="*/ 45 w 92"/>
                  <a:gd name="T7" fmla="*/ 69 h 136"/>
                  <a:gd name="T8" fmla="*/ 47 w 92"/>
                  <a:gd name="T9" fmla="*/ 57 h 136"/>
                  <a:gd name="T10" fmla="*/ 49 w 92"/>
                  <a:gd name="T11" fmla="*/ 50 h 136"/>
                  <a:gd name="T12" fmla="*/ 53 w 92"/>
                  <a:gd name="T13" fmla="*/ 43 h 136"/>
                  <a:gd name="T14" fmla="*/ 58 w 92"/>
                  <a:gd name="T15" fmla="*/ 38 h 136"/>
                  <a:gd name="T16" fmla="*/ 62 w 92"/>
                  <a:gd name="T17" fmla="*/ 34 h 136"/>
                  <a:gd name="T18" fmla="*/ 67 w 92"/>
                  <a:gd name="T19" fmla="*/ 30 h 136"/>
                  <a:gd name="T20" fmla="*/ 73 w 92"/>
                  <a:gd name="T21" fmla="*/ 27 h 136"/>
                  <a:gd name="T22" fmla="*/ 78 w 92"/>
                  <a:gd name="T23" fmla="*/ 26 h 136"/>
                  <a:gd name="T24" fmla="*/ 85 w 92"/>
                  <a:gd name="T25" fmla="*/ 25 h 136"/>
                  <a:gd name="T26" fmla="*/ 90 w 92"/>
                  <a:gd name="T27" fmla="*/ 26 h 136"/>
                  <a:gd name="T28" fmla="*/ 92 w 92"/>
                  <a:gd name="T29" fmla="*/ 26 h 136"/>
                  <a:gd name="T30" fmla="*/ 92 w 92"/>
                  <a:gd name="T31" fmla="*/ 0 h 136"/>
                  <a:gd name="T32" fmla="*/ 90 w 92"/>
                  <a:gd name="T33" fmla="*/ 0 h 136"/>
                  <a:gd name="T34" fmla="*/ 86 w 92"/>
                  <a:gd name="T35" fmla="*/ 0 h 136"/>
                  <a:gd name="T36" fmla="*/ 78 w 92"/>
                  <a:gd name="T37" fmla="*/ 0 h 136"/>
                  <a:gd name="T38" fmla="*/ 71 w 92"/>
                  <a:gd name="T39" fmla="*/ 2 h 136"/>
                  <a:gd name="T40" fmla="*/ 64 w 92"/>
                  <a:gd name="T41" fmla="*/ 6 h 136"/>
                  <a:gd name="T42" fmla="*/ 59 w 92"/>
                  <a:gd name="T43" fmla="*/ 10 h 136"/>
                  <a:gd name="T44" fmla="*/ 53 w 92"/>
                  <a:gd name="T45" fmla="*/ 15 h 136"/>
                  <a:gd name="T46" fmla="*/ 49 w 92"/>
                  <a:gd name="T47" fmla="*/ 22 h 136"/>
                  <a:gd name="T48" fmla="*/ 46 w 92"/>
                  <a:gd name="T49" fmla="*/ 28 h 136"/>
                  <a:gd name="T50" fmla="*/ 43 w 92"/>
                  <a:gd name="T51" fmla="*/ 35 h 136"/>
                  <a:gd name="T52" fmla="*/ 43 w 92"/>
                  <a:gd name="T53" fmla="*/ 35 h 136"/>
                  <a:gd name="T54" fmla="*/ 43 w 92"/>
                  <a:gd name="T55" fmla="*/ 33 h 136"/>
                  <a:gd name="T56" fmla="*/ 43 w 92"/>
                  <a:gd name="T57" fmla="*/ 26 h 136"/>
                  <a:gd name="T58" fmla="*/ 43 w 92"/>
                  <a:gd name="T59" fmla="*/ 18 h 136"/>
                  <a:gd name="T60" fmla="*/ 43 w 92"/>
                  <a:gd name="T61" fmla="*/ 13 h 136"/>
                  <a:gd name="T62" fmla="*/ 41 w 92"/>
                  <a:gd name="T63" fmla="*/ 10 h 136"/>
                  <a:gd name="T64" fmla="*/ 40 w 92"/>
                  <a:gd name="T65" fmla="*/ 8 h 136"/>
                  <a:gd name="T66" fmla="*/ 38 w 92"/>
                  <a:gd name="T67" fmla="*/ 6 h 136"/>
                  <a:gd name="T68" fmla="*/ 36 w 92"/>
                  <a:gd name="T69" fmla="*/ 3 h 136"/>
                  <a:gd name="T70" fmla="*/ 33 w 92"/>
                  <a:gd name="T71" fmla="*/ 2 h 136"/>
                  <a:gd name="T72" fmla="*/ 30 w 92"/>
                  <a:gd name="T73" fmla="*/ 1 h 136"/>
                  <a:gd name="T74" fmla="*/ 25 w 92"/>
                  <a:gd name="T75" fmla="*/ 1 h 136"/>
                  <a:gd name="T76" fmla="*/ 0 w 92"/>
                  <a:gd name="T77" fmla="*/ 1 h 136"/>
                  <a:gd name="T78" fmla="*/ 0 w 92"/>
                  <a:gd name="T79" fmla="*/ 24 h 136"/>
                  <a:gd name="T80" fmla="*/ 12 w 92"/>
                  <a:gd name="T81" fmla="*/ 24 h 136"/>
                  <a:gd name="T82" fmla="*/ 14 w 92"/>
                  <a:gd name="T83" fmla="*/ 24 h 136"/>
                  <a:gd name="T84" fmla="*/ 17 w 92"/>
                  <a:gd name="T85" fmla="*/ 25 h 136"/>
                  <a:gd name="T86" fmla="*/ 18 w 92"/>
                  <a:gd name="T87" fmla="*/ 27 h 136"/>
                  <a:gd name="T88" fmla="*/ 18 w 92"/>
                  <a:gd name="T89" fmla="*/ 29 h 136"/>
                  <a:gd name="T90" fmla="*/ 18 w 92"/>
                  <a:gd name="T9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36">
                    <a:moveTo>
                      <a:pt x="18" y="136"/>
                    </a:moveTo>
                    <a:lnTo>
                      <a:pt x="44" y="136"/>
                    </a:lnTo>
                    <a:lnTo>
                      <a:pt x="44" y="81"/>
                    </a:lnTo>
                    <a:lnTo>
                      <a:pt x="45" y="69"/>
                    </a:lnTo>
                    <a:lnTo>
                      <a:pt x="47" y="57"/>
                    </a:lnTo>
                    <a:lnTo>
                      <a:pt x="49" y="50"/>
                    </a:lnTo>
                    <a:lnTo>
                      <a:pt x="53" y="43"/>
                    </a:lnTo>
                    <a:lnTo>
                      <a:pt x="58" y="38"/>
                    </a:lnTo>
                    <a:lnTo>
                      <a:pt x="62" y="34"/>
                    </a:lnTo>
                    <a:lnTo>
                      <a:pt x="67" y="30"/>
                    </a:lnTo>
                    <a:lnTo>
                      <a:pt x="73" y="27"/>
                    </a:lnTo>
                    <a:lnTo>
                      <a:pt x="78" y="26"/>
                    </a:lnTo>
                    <a:lnTo>
                      <a:pt x="85" y="25"/>
                    </a:lnTo>
                    <a:lnTo>
                      <a:pt x="90" y="26"/>
                    </a:lnTo>
                    <a:lnTo>
                      <a:pt x="92" y="26"/>
                    </a:lnTo>
                    <a:lnTo>
                      <a:pt x="92" y="0"/>
                    </a:lnTo>
                    <a:lnTo>
                      <a:pt x="90" y="0"/>
                    </a:lnTo>
                    <a:lnTo>
                      <a:pt x="86" y="0"/>
                    </a:lnTo>
                    <a:lnTo>
                      <a:pt x="78" y="0"/>
                    </a:lnTo>
                    <a:lnTo>
                      <a:pt x="71" y="2"/>
                    </a:lnTo>
                    <a:lnTo>
                      <a:pt x="64" y="6"/>
                    </a:lnTo>
                    <a:lnTo>
                      <a:pt x="59" y="10"/>
                    </a:lnTo>
                    <a:lnTo>
                      <a:pt x="53" y="15"/>
                    </a:lnTo>
                    <a:lnTo>
                      <a:pt x="49" y="22"/>
                    </a:lnTo>
                    <a:lnTo>
                      <a:pt x="46" y="28"/>
                    </a:lnTo>
                    <a:lnTo>
                      <a:pt x="43" y="35"/>
                    </a:lnTo>
                    <a:lnTo>
                      <a:pt x="43" y="35"/>
                    </a:lnTo>
                    <a:lnTo>
                      <a:pt x="43" y="33"/>
                    </a:lnTo>
                    <a:lnTo>
                      <a:pt x="43" y="26"/>
                    </a:lnTo>
                    <a:lnTo>
                      <a:pt x="43" y="18"/>
                    </a:lnTo>
                    <a:lnTo>
                      <a:pt x="43" y="13"/>
                    </a:lnTo>
                    <a:lnTo>
                      <a:pt x="41" y="10"/>
                    </a:lnTo>
                    <a:lnTo>
                      <a:pt x="40" y="8"/>
                    </a:lnTo>
                    <a:lnTo>
                      <a:pt x="38" y="6"/>
                    </a:lnTo>
                    <a:lnTo>
                      <a:pt x="36" y="3"/>
                    </a:lnTo>
                    <a:lnTo>
                      <a:pt x="33" y="2"/>
                    </a:lnTo>
                    <a:lnTo>
                      <a:pt x="30" y="1"/>
                    </a:lnTo>
                    <a:lnTo>
                      <a:pt x="25" y="1"/>
                    </a:lnTo>
                    <a:lnTo>
                      <a:pt x="0" y="1"/>
                    </a:lnTo>
                    <a:lnTo>
                      <a:pt x="0" y="24"/>
                    </a:lnTo>
                    <a:lnTo>
                      <a:pt x="12" y="24"/>
                    </a:lnTo>
                    <a:lnTo>
                      <a:pt x="14" y="24"/>
                    </a:lnTo>
                    <a:lnTo>
                      <a:pt x="17" y="25"/>
                    </a:lnTo>
                    <a:lnTo>
                      <a:pt x="18" y="27"/>
                    </a:lnTo>
                    <a:lnTo>
                      <a:pt x="18" y="29"/>
                    </a:lnTo>
                    <a:lnTo>
                      <a:pt x="1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1" name="Freeform 19"/>
              <p:cNvSpPr>
                <a:spLocks/>
              </p:cNvSpPr>
              <p:nvPr/>
            </p:nvSpPr>
            <p:spPr bwMode="auto">
              <a:xfrm>
                <a:off x="3927476" y="2344688"/>
                <a:ext cx="61913" cy="55563"/>
              </a:xfrm>
              <a:custGeom>
                <a:avLst/>
                <a:gdLst>
                  <a:gd name="T0" fmla="*/ 43 w 156"/>
                  <a:gd name="T1" fmla="*/ 138 h 138"/>
                  <a:gd name="T2" fmla="*/ 44 w 156"/>
                  <a:gd name="T3" fmla="*/ 66 h 138"/>
                  <a:gd name="T4" fmla="*/ 48 w 156"/>
                  <a:gd name="T5" fmla="*/ 50 h 138"/>
                  <a:gd name="T6" fmla="*/ 56 w 156"/>
                  <a:gd name="T7" fmla="*/ 38 h 138"/>
                  <a:gd name="T8" fmla="*/ 66 w 156"/>
                  <a:gd name="T9" fmla="*/ 29 h 138"/>
                  <a:gd name="T10" fmla="*/ 80 w 156"/>
                  <a:gd name="T11" fmla="*/ 25 h 138"/>
                  <a:gd name="T12" fmla="*/ 96 w 156"/>
                  <a:gd name="T13" fmla="*/ 25 h 138"/>
                  <a:gd name="T14" fmla="*/ 105 w 156"/>
                  <a:gd name="T15" fmla="*/ 30 h 138"/>
                  <a:gd name="T16" fmla="*/ 111 w 156"/>
                  <a:gd name="T17" fmla="*/ 39 h 138"/>
                  <a:gd name="T18" fmla="*/ 113 w 156"/>
                  <a:gd name="T19" fmla="*/ 51 h 138"/>
                  <a:gd name="T20" fmla="*/ 114 w 156"/>
                  <a:gd name="T21" fmla="*/ 122 h 138"/>
                  <a:gd name="T22" fmla="*/ 115 w 156"/>
                  <a:gd name="T23" fmla="*/ 130 h 138"/>
                  <a:gd name="T24" fmla="*/ 117 w 156"/>
                  <a:gd name="T25" fmla="*/ 135 h 138"/>
                  <a:gd name="T26" fmla="*/ 123 w 156"/>
                  <a:gd name="T27" fmla="*/ 138 h 138"/>
                  <a:gd name="T28" fmla="*/ 130 w 156"/>
                  <a:gd name="T29" fmla="*/ 138 h 138"/>
                  <a:gd name="T30" fmla="*/ 156 w 156"/>
                  <a:gd name="T31" fmla="*/ 117 h 138"/>
                  <a:gd name="T32" fmla="*/ 143 w 156"/>
                  <a:gd name="T33" fmla="*/ 117 h 138"/>
                  <a:gd name="T34" fmla="*/ 140 w 156"/>
                  <a:gd name="T35" fmla="*/ 113 h 138"/>
                  <a:gd name="T36" fmla="*/ 140 w 156"/>
                  <a:gd name="T37" fmla="*/ 52 h 138"/>
                  <a:gd name="T38" fmla="*/ 137 w 156"/>
                  <a:gd name="T39" fmla="*/ 29 h 138"/>
                  <a:gd name="T40" fmla="*/ 128 w 156"/>
                  <a:gd name="T41" fmla="*/ 13 h 138"/>
                  <a:gd name="T42" fmla="*/ 121 w 156"/>
                  <a:gd name="T43" fmla="*/ 8 h 138"/>
                  <a:gd name="T44" fmla="*/ 114 w 156"/>
                  <a:gd name="T45" fmla="*/ 3 h 138"/>
                  <a:gd name="T46" fmla="*/ 93 w 156"/>
                  <a:gd name="T47" fmla="*/ 0 h 138"/>
                  <a:gd name="T48" fmla="*/ 73 w 156"/>
                  <a:gd name="T49" fmla="*/ 3 h 138"/>
                  <a:gd name="T50" fmla="*/ 59 w 156"/>
                  <a:gd name="T51" fmla="*/ 12 h 138"/>
                  <a:gd name="T52" fmla="*/ 48 w 156"/>
                  <a:gd name="T53" fmla="*/ 22 h 138"/>
                  <a:gd name="T54" fmla="*/ 43 w 156"/>
                  <a:gd name="T55" fmla="*/ 31 h 138"/>
                  <a:gd name="T56" fmla="*/ 42 w 156"/>
                  <a:gd name="T57" fmla="*/ 29 h 138"/>
                  <a:gd name="T58" fmla="*/ 43 w 156"/>
                  <a:gd name="T59" fmla="*/ 18 h 138"/>
                  <a:gd name="T60" fmla="*/ 42 w 156"/>
                  <a:gd name="T61" fmla="*/ 12 h 138"/>
                  <a:gd name="T62" fmla="*/ 38 w 156"/>
                  <a:gd name="T63" fmla="*/ 8 h 138"/>
                  <a:gd name="T64" fmla="*/ 33 w 156"/>
                  <a:gd name="T65" fmla="*/ 4 h 138"/>
                  <a:gd name="T66" fmla="*/ 25 w 156"/>
                  <a:gd name="T67" fmla="*/ 3 h 138"/>
                  <a:gd name="T68" fmla="*/ 0 w 156"/>
                  <a:gd name="T69" fmla="*/ 26 h 138"/>
                  <a:gd name="T70" fmla="*/ 13 w 156"/>
                  <a:gd name="T71" fmla="*/ 26 h 138"/>
                  <a:gd name="T72" fmla="*/ 17 w 156"/>
                  <a:gd name="T73" fmla="*/ 29 h 138"/>
                  <a:gd name="T74" fmla="*/ 17 w 156"/>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8">
                    <a:moveTo>
                      <a:pt x="17" y="138"/>
                    </a:moveTo>
                    <a:lnTo>
                      <a:pt x="43" y="138"/>
                    </a:lnTo>
                    <a:lnTo>
                      <a:pt x="43" y="76"/>
                    </a:lnTo>
                    <a:lnTo>
                      <a:pt x="44" y="66"/>
                    </a:lnTo>
                    <a:lnTo>
                      <a:pt x="46" y="57"/>
                    </a:lnTo>
                    <a:lnTo>
                      <a:pt x="48" y="50"/>
                    </a:lnTo>
                    <a:lnTo>
                      <a:pt x="51" y="44"/>
                    </a:lnTo>
                    <a:lnTo>
                      <a:pt x="56" y="38"/>
                    </a:lnTo>
                    <a:lnTo>
                      <a:pt x="61" y="34"/>
                    </a:lnTo>
                    <a:lnTo>
                      <a:pt x="66" y="29"/>
                    </a:lnTo>
                    <a:lnTo>
                      <a:pt x="73" y="27"/>
                    </a:lnTo>
                    <a:lnTo>
                      <a:pt x="80" y="25"/>
                    </a:lnTo>
                    <a:lnTo>
                      <a:pt x="88" y="24"/>
                    </a:lnTo>
                    <a:lnTo>
                      <a:pt x="96" y="25"/>
                    </a:lnTo>
                    <a:lnTo>
                      <a:pt x="101" y="27"/>
                    </a:lnTo>
                    <a:lnTo>
                      <a:pt x="105" y="30"/>
                    </a:lnTo>
                    <a:lnTo>
                      <a:pt x="109" y="34"/>
                    </a:lnTo>
                    <a:lnTo>
                      <a:pt x="111" y="39"/>
                    </a:lnTo>
                    <a:lnTo>
                      <a:pt x="113" y="44"/>
                    </a:lnTo>
                    <a:lnTo>
                      <a:pt x="113" y="51"/>
                    </a:lnTo>
                    <a:lnTo>
                      <a:pt x="114" y="58"/>
                    </a:lnTo>
                    <a:lnTo>
                      <a:pt x="114" y="122"/>
                    </a:lnTo>
                    <a:lnTo>
                      <a:pt x="114" y="126"/>
                    </a:lnTo>
                    <a:lnTo>
                      <a:pt x="115" y="130"/>
                    </a:lnTo>
                    <a:lnTo>
                      <a:pt x="116" y="133"/>
                    </a:lnTo>
                    <a:lnTo>
                      <a:pt x="117" y="135"/>
                    </a:lnTo>
                    <a:lnTo>
                      <a:pt x="120" y="136"/>
                    </a:lnTo>
                    <a:lnTo>
                      <a:pt x="123" y="138"/>
                    </a:lnTo>
                    <a:lnTo>
                      <a:pt x="127" y="138"/>
                    </a:lnTo>
                    <a:lnTo>
                      <a:pt x="130" y="138"/>
                    </a:lnTo>
                    <a:lnTo>
                      <a:pt x="156" y="138"/>
                    </a:lnTo>
                    <a:lnTo>
                      <a:pt x="156" y="117"/>
                    </a:lnTo>
                    <a:lnTo>
                      <a:pt x="145" y="117"/>
                    </a:lnTo>
                    <a:lnTo>
                      <a:pt x="143" y="117"/>
                    </a:lnTo>
                    <a:lnTo>
                      <a:pt x="141" y="116"/>
                    </a:lnTo>
                    <a:lnTo>
                      <a:pt x="140" y="113"/>
                    </a:lnTo>
                    <a:lnTo>
                      <a:pt x="140" y="110"/>
                    </a:lnTo>
                    <a:lnTo>
                      <a:pt x="140" y="52"/>
                    </a:lnTo>
                    <a:lnTo>
                      <a:pt x="139" y="40"/>
                    </a:lnTo>
                    <a:lnTo>
                      <a:pt x="137" y="29"/>
                    </a:lnTo>
                    <a:lnTo>
                      <a:pt x="133" y="21"/>
                    </a:lnTo>
                    <a:lnTo>
                      <a:pt x="128" y="13"/>
                    </a:lnTo>
                    <a:lnTo>
                      <a:pt x="125" y="11"/>
                    </a:lnTo>
                    <a:lnTo>
                      <a:pt x="121" y="8"/>
                    </a:lnTo>
                    <a:lnTo>
                      <a:pt x="118" y="5"/>
                    </a:lnTo>
                    <a:lnTo>
                      <a:pt x="114" y="3"/>
                    </a:lnTo>
                    <a:lnTo>
                      <a:pt x="104" y="1"/>
                    </a:lnTo>
                    <a:lnTo>
                      <a:pt x="93" y="0"/>
                    </a:lnTo>
                    <a:lnTo>
                      <a:pt x="83" y="1"/>
                    </a:lnTo>
                    <a:lnTo>
                      <a:pt x="73" y="3"/>
                    </a:lnTo>
                    <a:lnTo>
                      <a:pt x="65" y="7"/>
                    </a:lnTo>
                    <a:lnTo>
                      <a:pt x="59" y="12"/>
                    </a:lnTo>
                    <a:lnTo>
                      <a:pt x="52" y="16"/>
                    </a:lnTo>
                    <a:lnTo>
                      <a:pt x="48" y="22"/>
                    </a:lnTo>
                    <a:lnTo>
                      <a:pt x="45" y="27"/>
                    </a:lnTo>
                    <a:lnTo>
                      <a:pt x="43" y="31"/>
                    </a:lnTo>
                    <a:lnTo>
                      <a:pt x="42" y="31"/>
                    </a:lnTo>
                    <a:lnTo>
                      <a:pt x="42" y="29"/>
                    </a:lnTo>
                    <a:lnTo>
                      <a:pt x="43" y="24"/>
                    </a:lnTo>
                    <a:lnTo>
                      <a:pt x="43" y="18"/>
                    </a:lnTo>
                    <a:lnTo>
                      <a:pt x="42" y="15"/>
                    </a:lnTo>
                    <a:lnTo>
                      <a:pt x="42" y="12"/>
                    </a:lnTo>
                    <a:lnTo>
                      <a:pt x="39" y="10"/>
                    </a:lnTo>
                    <a:lnTo>
                      <a:pt x="38" y="8"/>
                    </a:lnTo>
                    <a:lnTo>
                      <a:pt x="35" y="5"/>
                    </a:lnTo>
                    <a:lnTo>
                      <a:pt x="33" y="4"/>
                    </a:lnTo>
                    <a:lnTo>
                      <a:pt x="29" y="3"/>
                    </a:lnTo>
                    <a:lnTo>
                      <a:pt x="25" y="3"/>
                    </a:lnTo>
                    <a:lnTo>
                      <a:pt x="0" y="3"/>
                    </a:lnTo>
                    <a:lnTo>
                      <a:pt x="0" y="26"/>
                    </a:lnTo>
                    <a:lnTo>
                      <a:pt x="11" y="26"/>
                    </a:lnTo>
                    <a:lnTo>
                      <a:pt x="13" y="26"/>
                    </a:lnTo>
                    <a:lnTo>
                      <a:pt x="16" y="27"/>
                    </a:lnTo>
                    <a:lnTo>
                      <a:pt x="17" y="29"/>
                    </a:lnTo>
                    <a:lnTo>
                      <a:pt x="17" y="31"/>
                    </a:lnTo>
                    <a:lnTo>
                      <a:pt x="17"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2" name="Freeform 20"/>
              <p:cNvSpPr>
                <a:spLocks noEditPoints="1"/>
              </p:cNvSpPr>
              <p:nvPr/>
            </p:nvSpPr>
            <p:spPr bwMode="auto">
              <a:xfrm>
                <a:off x="3995738" y="2344688"/>
                <a:ext cx="50800" cy="57150"/>
              </a:xfrm>
              <a:custGeom>
                <a:avLst/>
                <a:gdLst>
                  <a:gd name="T0" fmla="*/ 1 w 131"/>
                  <a:gd name="T1" fmla="*/ 110 h 142"/>
                  <a:gd name="T2" fmla="*/ 9 w 131"/>
                  <a:gd name="T3" fmla="*/ 125 h 142"/>
                  <a:gd name="T4" fmla="*/ 22 w 131"/>
                  <a:gd name="T5" fmla="*/ 136 h 142"/>
                  <a:gd name="T6" fmla="*/ 38 w 131"/>
                  <a:gd name="T7" fmla="*/ 142 h 142"/>
                  <a:gd name="T8" fmla="*/ 52 w 131"/>
                  <a:gd name="T9" fmla="*/ 142 h 142"/>
                  <a:gd name="T10" fmla="*/ 63 w 131"/>
                  <a:gd name="T11" fmla="*/ 139 h 142"/>
                  <a:gd name="T12" fmla="*/ 75 w 131"/>
                  <a:gd name="T13" fmla="*/ 134 h 142"/>
                  <a:gd name="T14" fmla="*/ 88 w 131"/>
                  <a:gd name="T15" fmla="*/ 120 h 142"/>
                  <a:gd name="T16" fmla="*/ 90 w 131"/>
                  <a:gd name="T17" fmla="*/ 116 h 142"/>
                  <a:gd name="T18" fmla="*/ 90 w 131"/>
                  <a:gd name="T19" fmla="*/ 123 h 142"/>
                  <a:gd name="T20" fmla="*/ 91 w 131"/>
                  <a:gd name="T21" fmla="*/ 130 h 142"/>
                  <a:gd name="T22" fmla="*/ 93 w 131"/>
                  <a:gd name="T23" fmla="*/ 135 h 142"/>
                  <a:gd name="T24" fmla="*/ 98 w 131"/>
                  <a:gd name="T25" fmla="*/ 137 h 142"/>
                  <a:gd name="T26" fmla="*/ 106 w 131"/>
                  <a:gd name="T27" fmla="*/ 138 h 142"/>
                  <a:gd name="T28" fmla="*/ 131 w 131"/>
                  <a:gd name="T29" fmla="*/ 117 h 142"/>
                  <a:gd name="T30" fmla="*/ 117 w 131"/>
                  <a:gd name="T31" fmla="*/ 117 h 142"/>
                  <a:gd name="T32" fmla="*/ 115 w 131"/>
                  <a:gd name="T33" fmla="*/ 113 h 142"/>
                  <a:gd name="T34" fmla="*/ 114 w 131"/>
                  <a:gd name="T35" fmla="*/ 53 h 142"/>
                  <a:gd name="T36" fmla="*/ 111 w 131"/>
                  <a:gd name="T37" fmla="*/ 32 h 142"/>
                  <a:gd name="T38" fmla="*/ 108 w 131"/>
                  <a:gd name="T39" fmla="*/ 24 h 142"/>
                  <a:gd name="T40" fmla="*/ 103 w 131"/>
                  <a:gd name="T41" fmla="*/ 15 h 142"/>
                  <a:gd name="T42" fmla="*/ 95 w 131"/>
                  <a:gd name="T43" fmla="*/ 9 h 142"/>
                  <a:gd name="T44" fmla="*/ 85 w 131"/>
                  <a:gd name="T45" fmla="*/ 4 h 142"/>
                  <a:gd name="T46" fmla="*/ 74 w 131"/>
                  <a:gd name="T47" fmla="*/ 1 h 142"/>
                  <a:gd name="T48" fmla="*/ 58 w 131"/>
                  <a:gd name="T49" fmla="*/ 0 h 142"/>
                  <a:gd name="T50" fmla="*/ 46 w 131"/>
                  <a:gd name="T51" fmla="*/ 1 h 142"/>
                  <a:gd name="T52" fmla="*/ 30 w 131"/>
                  <a:gd name="T53" fmla="*/ 4 h 142"/>
                  <a:gd name="T54" fmla="*/ 17 w 131"/>
                  <a:gd name="T55" fmla="*/ 12 h 142"/>
                  <a:gd name="T56" fmla="*/ 13 w 131"/>
                  <a:gd name="T57" fmla="*/ 18 h 142"/>
                  <a:gd name="T58" fmla="*/ 11 w 131"/>
                  <a:gd name="T59" fmla="*/ 26 h 142"/>
                  <a:gd name="T60" fmla="*/ 36 w 131"/>
                  <a:gd name="T61" fmla="*/ 39 h 142"/>
                  <a:gd name="T62" fmla="*/ 37 w 131"/>
                  <a:gd name="T63" fmla="*/ 28 h 142"/>
                  <a:gd name="T64" fmla="*/ 41 w 131"/>
                  <a:gd name="T65" fmla="*/ 24 h 142"/>
                  <a:gd name="T66" fmla="*/ 52 w 131"/>
                  <a:gd name="T67" fmla="*/ 22 h 142"/>
                  <a:gd name="T68" fmla="*/ 65 w 131"/>
                  <a:gd name="T69" fmla="*/ 22 h 142"/>
                  <a:gd name="T70" fmla="*/ 77 w 131"/>
                  <a:gd name="T71" fmla="*/ 25 h 142"/>
                  <a:gd name="T72" fmla="*/ 84 w 131"/>
                  <a:gd name="T73" fmla="*/ 32 h 142"/>
                  <a:gd name="T74" fmla="*/ 88 w 131"/>
                  <a:gd name="T75" fmla="*/ 45 h 142"/>
                  <a:gd name="T76" fmla="*/ 88 w 131"/>
                  <a:gd name="T77" fmla="*/ 55 h 142"/>
                  <a:gd name="T78" fmla="*/ 71 w 131"/>
                  <a:gd name="T79" fmla="*/ 55 h 142"/>
                  <a:gd name="T80" fmla="*/ 47 w 131"/>
                  <a:gd name="T81" fmla="*/ 57 h 142"/>
                  <a:gd name="T82" fmla="*/ 26 w 131"/>
                  <a:gd name="T83" fmla="*/ 64 h 142"/>
                  <a:gd name="T84" fmla="*/ 15 w 131"/>
                  <a:gd name="T85" fmla="*/ 71 h 142"/>
                  <a:gd name="T86" fmla="*/ 6 w 131"/>
                  <a:gd name="T87" fmla="*/ 80 h 142"/>
                  <a:gd name="T88" fmla="*/ 1 w 131"/>
                  <a:gd name="T89" fmla="*/ 93 h 142"/>
                  <a:gd name="T90" fmla="*/ 27 w 131"/>
                  <a:gd name="T91" fmla="*/ 99 h 142"/>
                  <a:gd name="T92" fmla="*/ 28 w 131"/>
                  <a:gd name="T93" fmla="*/ 91 h 142"/>
                  <a:gd name="T94" fmla="*/ 33 w 131"/>
                  <a:gd name="T95" fmla="*/ 85 h 142"/>
                  <a:gd name="T96" fmla="*/ 47 w 131"/>
                  <a:gd name="T97" fmla="*/ 77 h 142"/>
                  <a:gd name="T98" fmla="*/ 65 w 131"/>
                  <a:gd name="T99" fmla="*/ 75 h 142"/>
                  <a:gd name="T100" fmla="*/ 81 w 131"/>
                  <a:gd name="T101" fmla="*/ 74 h 142"/>
                  <a:gd name="T102" fmla="*/ 88 w 131"/>
                  <a:gd name="T103" fmla="*/ 78 h 142"/>
                  <a:gd name="T104" fmla="*/ 85 w 131"/>
                  <a:gd name="T105" fmla="*/ 93 h 142"/>
                  <a:gd name="T106" fmla="*/ 78 w 131"/>
                  <a:gd name="T107" fmla="*/ 107 h 142"/>
                  <a:gd name="T108" fmla="*/ 67 w 131"/>
                  <a:gd name="T109" fmla="*/ 118 h 142"/>
                  <a:gd name="T110" fmla="*/ 52 w 131"/>
                  <a:gd name="T111" fmla="*/ 121 h 142"/>
                  <a:gd name="T112" fmla="*/ 41 w 131"/>
                  <a:gd name="T113" fmla="*/ 119 h 142"/>
                  <a:gd name="T114" fmla="*/ 33 w 131"/>
                  <a:gd name="T115" fmla="*/ 115 h 142"/>
                  <a:gd name="T116" fmla="*/ 28 w 131"/>
                  <a:gd name="T117" fmla="*/ 107 h 142"/>
                  <a:gd name="T118" fmla="*/ 27 w 131"/>
                  <a:gd name="T119" fmla="*/ 9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2">
                    <a:moveTo>
                      <a:pt x="0" y="101"/>
                    </a:moveTo>
                    <a:lnTo>
                      <a:pt x="1" y="110"/>
                    </a:lnTo>
                    <a:lnTo>
                      <a:pt x="4" y="119"/>
                    </a:lnTo>
                    <a:lnTo>
                      <a:pt x="9" y="125"/>
                    </a:lnTo>
                    <a:lnTo>
                      <a:pt x="15" y="132"/>
                    </a:lnTo>
                    <a:lnTo>
                      <a:pt x="22" y="136"/>
                    </a:lnTo>
                    <a:lnTo>
                      <a:pt x="29" y="139"/>
                    </a:lnTo>
                    <a:lnTo>
                      <a:pt x="38" y="142"/>
                    </a:lnTo>
                    <a:lnTo>
                      <a:pt x="47" y="142"/>
                    </a:lnTo>
                    <a:lnTo>
                      <a:pt x="52" y="142"/>
                    </a:lnTo>
                    <a:lnTo>
                      <a:pt x="57" y="140"/>
                    </a:lnTo>
                    <a:lnTo>
                      <a:pt x="63" y="139"/>
                    </a:lnTo>
                    <a:lnTo>
                      <a:pt x="67" y="138"/>
                    </a:lnTo>
                    <a:lnTo>
                      <a:pt x="75" y="134"/>
                    </a:lnTo>
                    <a:lnTo>
                      <a:pt x="80" y="129"/>
                    </a:lnTo>
                    <a:lnTo>
                      <a:pt x="88" y="120"/>
                    </a:lnTo>
                    <a:lnTo>
                      <a:pt x="90" y="116"/>
                    </a:lnTo>
                    <a:lnTo>
                      <a:pt x="90" y="116"/>
                    </a:lnTo>
                    <a:lnTo>
                      <a:pt x="90" y="118"/>
                    </a:lnTo>
                    <a:lnTo>
                      <a:pt x="90" y="123"/>
                    </a:lnTo>
                    <a:lnTo>
                      <a:pt x="90" y="126"/>
                    </a:lnTo>
                    <a:lnTo>
                      <a:pt x="91" y="130"/>
                    </a:lnTo>
                    <a:lnTo>
                      <a:pt x="92" y="133"/>
                    </a:lnTo>
                    <a:lnTo>
                      <a:pt x="93" y="135"/>
                    </a:lnTo>
                    <a:lnTo>
                      <a:pt x="95" y="136"/>
                    </a:lnTo>
                    <a:lnTo>
                      <a:pt x="98" y="137"/>
                    </a:lnTo>
                    <a:lnTo>
                      <a:pt x="102" y="138"/>
                    </a:lnTo>
                    <a:lnTo>
                      <a:pt x="106" y="138"/>
                    </a:lnTo>
                    <a:lnTo>
                      <a:pt x="131" y="138"/>
                    </a:lnTo>
                    <a:lnTo>
                      <a:pt x="131" y="117"/>
                    </a:lnTo>
                    <a:lnTo>
                      <a:pt x="120" y="117"/>
                    </a:lnTo>
                    <a:lnTo>
                      <a:pt x="117" y="117"/>
                    </a:lnTo>
                    <a:lnTo>
                      <a:pt x="116" y="116"/>
                    </a:lnTo>
                    <a:lnTo>
                      <a:pt x="115" y="113"/>
                    </a:lnTo>
                    <a:lnTo>
                      <a:pt x="114" y="110"/>
                    </a:lnTo>
                    <a:lnTo>
                      <a:pt x="114" y="53"/>
                    </a:lnTo>
                    <a:lnTo>
                      <a:pt x="114" y="42"/>
                    </a:lnTo>
                    <a:lnTo>
                      <a:pt x="111" y="32"/>
                    </a:lnTo>
                    <a:lnTo>
                      <a:pt x="109" y="28"/>
                    </a:lnTo>
                    <a:lnTo>
                      <a:pt x="108" y="24"/>
                    </a:lnTo>
                    <a:lnTo>
                      <a:pt x="105" y="20"/>
                    </a:lnTo>
                    <a:lnTo>
                      <a:pt x="103" y="15"/>
                    </a:lnTo>
                    <a:lnTo>
                      <a:pt x="100" y="12"/>
                    </a:lnTo>
                    <a:lnTo>
                      <a:pt x="95" y="9"/>
                    </a:lnTo>
                    <a:lnTo>
                      <a:pt x="91" y="7"/>
                    </a:lnTo>
                    <a:lnTo>
                      <a:pt x="85" y="4"/>
                    </a:lnTo>
                    <a:lnTo>
                      <a:pt x="80" y="2"/>
                    </a:lnTo>
                    <a:lnTo>
                      <a:pt x="74" y="1"/>
                    </a:lnTo>
                    <a:lnTo>
                      <a:pt x="66" y="1"/>
                    </a:lnTo>
                    <a:lnTo>
                      <a:pt x="58" y="0"/>
                    </a:lnTo>
                    <a:lnTo>
                      <a:pt x="52" y="0"/>
                    </a:lnTo>
                    <a:lnTo>
                      <a:pt x="46" y="1"/>
                    </a:lnTo>
                    <a:lnTo>
                      <a:pt x="38" y="2"/>
                    </a:lnTo>
                    <a:lnTo>
                      <a:pt x="30" y="4"/>
                    </a:lnTo>
                    <a:lnTo>
                      <a:pt x="23" y="8"/>
                    </a:lnTo>
                    <a:lnTo>
                      <a:pt x="17" y="12"/>
                    </a:lnTo>
                    <a:lnTo>
                      <a:pt x="14" y="15"/>
                    </a:lnTo>
                    <a:lnTo>
                      <a:pt x="13" y="18"/>
                    </a:lnTo>
                    <a:lnTo>
                      <a:pt x="12" y="22"/>
                    </a:lnTo>
                    <a:lnTo>
                      <a:pt x="11" y="26"/>
                    </a:lnTo>
                    <a:lnTo>
                      <a:pt x="11" y="39"/>
                    </a:lnTo>
                    <a:lnTo>
                      <a:pt x="36" y="39"/>
                    </a:lnTo>
                    <a:lnTo>
                      <a:pt x="36" y="31"/>
                    </a:lnTo>
                    <a:lnTo>
                      <a:pt x="37" y="28"/>
                    </a:lnTo>
                    <a:lnTo>
                      <a:pt x="38" y="26"/>
                    </a:lnTo>
                    <a:lnTo>
                      <a:pt x="41" y="24"/>
                    </a:lnTo>
                    <a:lnTo>
                      <a:pt x="44" y="23"/>
                    </a:lnTo>
                    <a:lnTo>
                      <a:pt x="52" y="22"/>
                    </a:lnTo>
                    <a:lnTo>
                      <a:pt x="58" y="21"/>
                    </a:lnTo>
                    <a:lnTo>
                      <a:pt x="65" y="22"/>
                    </a:lnTo>
                    <a:lnTo>
                      <a:pt x="71" y="23"/>
                    </a:lnTo>
                    <a:lnTo>
                      <a:pt x="77" y="25"/>
                    </a:lnTo>
                    <a:lnTo>
                      <a:pt x="81" y="28"/>
                    </a:lnTo>
                    <a:lnTo>
                      <a:pt x="84" y="32"/>
                    </a:lnTo>
                    <a:lnTo>
                      <a:pt x="87" y="38"/>
                    </a:lnTo>
                    <a:lnTo>
                      <a:pt x="88" y="45"/>
                    </a:lnTo>
                    <a:lnTo>
                      <a:pt x="88" y="53"/>
                    </a:lnTo>
                    <a:lnTo>
                      <a:pt x="88" y="55"/>
                    </a:lnTo>
                    <a:lnTo>
                      <a:pt x="82" y="55"/>
                    </a:lnTo>
                    <a:lnTo>
                      <a:pt x="71" y="55"/>
                    </a:lnTo>
                    <a:lnTo>
                      <a:pt x="60" y="56"/>
                    </a:lnTo>
                    <a:lnTo>
                      <a:pt x="47" y="57"/>
                    </a:lnTo>
                    <a:lnTo>
                      <a:pt x="33" y="62"/>
                    </a:lnTo>
                    <a:lnTo>
                      <a:pt x="26" y="64"/>
                    </a:lnTo>
                    <a:lnTo>
                      <a:pt x="21" y="67"/>
                    </a:lnTo>
                    <a:lnTo>
                      <a:pt x="15" y="71"/>
                    </a:lnTo>
                    <a:lnTo>
                      <a:pt x="10" y="76"/>
                    </a:lnTo>
                    <a:lnTo>
                      <a:pt x="6" y="80"/>
                    </a:lnTo>
                    <a:lnTo>
                      <a:pt x="3" y="86"/>
                    </a:lnTo>
                    <a:lnTo>
                      <a:pt x="1" y="93"/>
                    </a:lnTo>
                    <a:lnTo>
                      <a:pt x="0" y="101"/>
                    </a:lnTo>
                    <a:close/>
                    <a:moveTo>
                      <a:pt x="27" y="99"/>
                    </a:moveTo>
                    <a:lnTo>
                      <a:pt x="27" y="95"/>
                    </a:lnTo>
                    <a:lnTo>
                      <a:pt x="28" y="91"/>
                    </a:lnTo>
                    <a:lnTo>
                      <a:pt x="30" y="88"/>
                    </a:lnTo>
                    <a:lnTo>
                      <a:pt x="33" y="85"/>
                    </a:lnTo>
                    <a:lnTo>
                      <a:pt x="39" y="80"/>
                    </a:lnTo>
                    <a:lnTo>
                      <a:pt x="47" y="77"/>
                    </a:lnTo>
                    <a:lnTo>
                      <a:pt x="55" y="76"/>
                    </a:lnTo>
                    <a:lnTo>
                      <a:pt x="65" y="75"/>
                    </a:lnTo>
                    <a:lnTo>
                      <a:pt x="74" y="74"/>
                    </a:lnTo>
                    <a:lnTo>
                      <a:pt x="81" y="74"/>
                    </a:lnTo>
                    <a:lnTo>
                      <a:pt x="88" y="74"/>
                    </a:lnTo>
                    <a:lnTo>
                      <a:pt x="88" y="78"/>
                    </a:lnTo>
                    <a:lnTo>
                      <a:pt x="88" y="85"/>
                    </a:lnTo>
                    <a:lnTo>
                      <a:pt x="85" y="93"/>
                    </a:lnTo>
                    <a:lnTo>
                      <a:pt x="82" y="101"/>
                    </a:lnTo>
                    <a:lnTo>
                      <a:pt x="78" y="107"/>
                    </a:lnTo>
                    <a:lnTo>
                      <a:pt x="74" y="112"/>
                    </a:lnTo>
                    <a:lnTo>
                      <a:pt x="67" y="118"/>
                    </a:lnTo>
                    <a:lnTo>
                      <a:pt x="60" y="120"/>
                    </a:lnTo>
                    <a:lnTo>
                      <a:pt x="52" y="121"/>
                    </a:lnTo>
                    <a:lnTo>
                      <a:pt x="47" y="121"/>
                    </a:lnTo>
                    <a:lnTo>
                      <a:pt x="41" y="119"/>
                    </a:lnTo>
                    <a:lnTo>
                      <a:pt x="37" y="117"/>
                    </a:lnTo>
                    <a:lnTo>
                      <a:pt x="33" y="115"/>
                    </a:lnTo>
                    <a:lnTo>
                      <a:pt x="30" y="111"/>
                    </a:lnTo>
                    <a:lnTo>
                      <a:pt x="28" y="107"/>
                    </a:lnTo>
                    <a:lnTo>
                      <a:pt x="27" y="104"/>
                    </a:lnTo>
                    <a:lnTo>
                      <a:pt x="2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3" name="Freeform 21"/>
              <p:cNvSpPr>
                <a:spLocks/>
              </p:cNvSpPr>
              <p:nvPr/>
            </p:nvSpPr>
            <p:spPr bwMode="auto">
              <a:xfrm>
                <a:off x="4051301" y="2331988"/>
                <a:ext cx="31750" cy="68263"/>
              </a:xfrm>
              <a:custGeom>
                <a:avLst/>
                <a:gdLst>
                  <a:gd name="T0" fmla="*/ 18 w 79"/>
                  <a:gd name="T1" fmla="*/ 123 h 172"/>
                  <a:gd name="T2" fmla="*/ 18 w 79"/>
                  <a:gd name="T3" fmla="*/ 130 h 172"/>
                  <a:gd name="T4" fmla="*/ 19 w 79"/>
                  <a:gd name="T5" fmla="*/ 138 h 172"/>
                  <a:gd name="T6" fmla="*/ 21 w 79"/>
                  <a:gd name="T7" fmla="*/ 144 h 172"/>
                  <a:gd name="T8" fmla="*/ 23 w 79"/>
                  <a:gd name="T9" fmla="*/ 150 h 172"/>
                  <a:gd name="T10" fmla="*/ 27 w 79"/>
                  <a:gd name="T11" fmla="*/ 154 h 172"/>
                  <a:gd name="T12" fmla="*/ 30 w 79"/>
                  <a:gd name="T13" fmla="*/ 158 h 172"/>
                  <a:gd name="T14" fmla="*/ 33 w 79"/>
                  <a:gd name="T15" fmla="*/ 162 h 172"/>
                  <a:gd name="T16" fmla="*/ 37 w 79"/>
                  <a:gd name="T17" fmla="*/ 165 h 172"/>
                  <a:gd name="T18" fmla="*/ 45 w 79"/>
                  <a:gd name="T19" fmla="*/ 169 h 172"/>
                  <a:gd name="T20" fmla="*/ 54 w 79"/>
                  <a:gd name="T21" fmla="*/ 171 h 172"/>
                  <a:gd name="T22" fmla="*/ 62 w 79"/>
                  <a:gd name="T23" fmla="*/ 172 h 172"/>
                  <a:gd name="T24" fmla="*/ 70 w 79"/>
                  <a:gd name="T25" fmla="*/ 172 h 172"/>
                  <a:gd name="T26" fmla="*/ 76 w 79"/>
                  <a:gd name="T27" fmla="*/ 172 h 172"/>
                  <a:gd name="T28" fmla="*/ 79 w 79"/>
                  <a:gd name="T29" fmla="*/ 172 h 172"/>
                  <a:gd name="T30" fmla="*/ 79 w 79"/>
                  <a:gd name="T31" fmla="*/ 150 h 172"/>
                  <a:gd name="T32" fmla="*/ 76 w 79"/>
                  <a:gd name="T33" fmla="*/ 150 h 172"/>
                  <a:gd name="T34" fmla="*/ 72 w 79"/>
                  <a:gd name="T35" fmla="*/ 150 h 172"/>
                  <a:gd name="T36" fmla="*/ 68 w 79"/>
                  <a:gd name="T37" fmla="*/ 150 h 172"/>
                  <a:gd name="T38" fmla="*/ 63 w 79"/>
                  <a:gd name="T39" fmla="*/ 149 h 172"/>
                  <a:gd name="T40" fmla="*/ 59 w 79"/>
                  <a:gd name="T41" fmla="*/ 148 h 172"/>
                  <a:gd name="T42" fmla="*/ 55 w 79"/>
                  <a:gd name="T43" fmla="*/ 144 h 172"/>
                  <a:gd name="T44" fmla="*/ 50 w 79"/>
                  <a:gd name="T45" fmla="*/ 141 h 172"/>
                  <a:gd name="T46" fmla="*/ 47 w 79"/>
                  <a:gd name="T47" fmla="*/ 136 h 172"/>
                  <a:gd name="T48" fmla="*/ 45 w 79"/>
                  <a:gd name="T49" fmla="*/ 128 h 172"/>
                  <a:gd name="T50" fmla="*/ 44 w 79"/>
                  <a:gd name="T51" fmla="*/ 119 h 172"/>
                  <a:gd name="T52" fmla="*/ 44 w 79"/>
                  <a:gd name="T53" fmla="*/ 58 h 172"/>
                  <a:gd name="T54" fmla="*/ 76 w 79"/>
                  <a:gd name="T55" fmla="*/ 58 h 172"/>
                  <a:gd name="T56" fmla="*/ 76 w 79"/>
                  <a:gd name="T57" fmla="*/ 36 h 172"/>
                  <a:gd name="T58" fmla="*/ 44 w 79"/>
                  <a:gd name="T59" fmla="*/ 36 h 172"/>
                  <a:gd name="T60" fmla="*/ 44 w 79"/>
                  <a:gd name="T61" fmla="*/ 0 h 172"/>
                  <a:gd name="T62" fmla="*/ 18 w 79"/>
                  <a:gd name="T63" fmla="*/ 0 h 172"/>
                  <a:gd name="T64" fmla="*/ 18 w 79"/>
                  <a:gd name="T65" fmla="*/ 36 h 172"/>
                  <a:gd name="T66" fmla="*/ 0 w 79"/>
                  <a:gd name="T67" fmla="*/ 36 h 172"/>
                  <a:gd name="T68" fmla="*/ 0 w 79"/>
                  <a:gd name="T69" fmla="*/ 58 h 172"/>
                  <a:gd name="T70" fmla="*/ 18 w 79"/>
                  <a:gd name="T71" fmla="*/ 58 h 172"/>
                  <a:gd name="T72" fmla="*/ 18 w 79"/>
                  <a:gd name="T73" fmla="*/ 1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72">
                    <a:moveTo>
                      <a:pt x="18" y="123"/>
                    </a:moveTo>
                    <a:lnTo>
                      <a:pt x="18" y="130"/>
                    </a:lnTo>
                    <a:lnTo>
                      <a:pt x="19" y="138"/>
                    </a:lnTo>
                    <a:lnTo>
                      <a:pt x="21" y="144"/>
                    </a:lnTo>
                    <a:lnTo>
                      <a:pt x="23" y="150"/>
                    </a:lnTo>
                    <a:lnTo>
                      <a:pt x="27" y="154"/>
                    </a:lnTo>
                    <a:lnTo>
                      <a:pt x="30" y="158"/>
                    </a:lnTo>
                    <a:lnTo>
                      <a:pt x="33" y="162"/>
                    </a:lnTo>
                    <a:lnTo>
                      <a:pt x="37" y="165"/>
                    </a:lnTo>
                    <a:lnTo>
                      <a:pt x="45" y="169"/>
                    </a:lnTo>
                    <a:lnTo>
                      <a:pt x="54" y="171"/>
                    </a:lnTo>
                    <a:lnTo>
                      <a:pt x="62" y="172"/>
                    </a:lnTo>
                    <a:lnTo>
                      <a:pt x="70" y="172"/>
                    </a:lnTo>
                    <a:lnTo>
                      <a:pt x="76" y="172"/>
                    </a:lnTo>
                    <a:lnTo>
                      <a:pt x="79" y="172"/>
                    </a:lnTo>
                    <a:lnTo>
                      <a:pt x="79" y="150"/>
                    </a:lnTo>
                    <a:lnTo>
                      <a:pt x="76" y="150"/>
                    </a:lnTo>
                    <a:lnTo>
                      <a:pt x="72" y="150"/>
                    </a:lnTo>
                    <a:lnTo>
                      <a:pt x="68" y="150"/>
                    </a:lnTo>
                    <a:lnTo>
                      <a:pt x="63" y="149"/>
                    </a:lnTo>
                    <a:lnTo>
                      <a:pt x="59" y="148"/>
                    </a:lnTo>
                    <a:lnTo>
                      <a:pt x="55" y="144"/>
                    </a:lnTo>
                    <a:lnTo>
                      <a:pt x="50" y="141"/>
                    </a:lnTo>
                    <a:lnTo>
                      <a:pt x="47" y="136"/>
                    </a:lnTo>
                    <a:lnTo>
                      <a:pt x="45" y="128"/>
                    </a:lnTo>
                    <a:lnTo>
                      <a:pt x="44" y="119"/>
                    </a:lnTo>
                    <a:lnTo>
                      <a:pt x="44" y="58"/>
                    </a:lnTo>
                    <a:lnTo>
                      <a:pt x="76" y="58"/>
                    </a:lnTo>
                    <a:lnTo>
                      <a:pt x="76" y="36"/>
                    </a:lnTo>
                    <a:lnTo>
                      <a:pt x="44" y="36"/>
                    </a:lnTo>
                    <a:lnTo>
                      <a:pt x="44" y="0"/>
                    </a:lnTo>
                    <a:lnTo>
                      <a:pt x="18" y="0"/>
                    </a:lnTo>
                    <a:lnTo>
                      <a:pt x="18" y="36"/>
                    </a:lnTo>
                    <a:lnTo>
                      <a:pt x="0" y="36"/>
                    </a:lnTo>
                    <a:lnTo>
                      <a:pt x="0" y="58"/>
                    </a:lnTo>
                    <a:lnTo>
                      <a:pt x="18" y="58"/>
                    </a:lnTo>
                    <a:lnTo>
                      <a:pt x="18"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4" name="Freeform 22"/>
              <p:cNvSpPr>
                <a:spLocks/>
              </p:cNvSpPr>
              <p:nvPr/>
            </p:nvSpPr>
            <p:spPr bwMode="auto">
              <a:xfrm>
                <a:off x="4089401" y="2346275"/>
                <a:ext cx="60325" cy="55563"/>
              </a:xfrm>
              <a:custGeom>
                <a:avLst/>
                <a:gdLst>
                  <a:gd name="T0" fmla="*/ 17 w 154"/>
                  <a:gd name="T1" fmla="*/ 100 h 139"/>
                  <a:gd name="T2" fmla="*/ 22 w 154"/>
                  <a:gd name="T3" fmla="*/ 119 h 139"/>
                  <a:gd name="T4" fmla="*/ 31 w 154"/>
                  <a:gd name="T5" fmla="*/ 130 h 139"/>
                  <a:gd name="T6" fmla="*/ 39 w 154"/>
                  <a:gd name="T7" fmla="*/ 134 h 139"/>
                  <a:gd name="T8" fmla="*/ 51 w 154"/>
                  <a:gd name="T9" fmla="*/ 139 h 139"/>
                  <a:gd name="T10" fmla="*/ 72 w 154"/>
                  <a:gd name="T11" fmla="*/ 139 h 139"/>
                  <a:gd name="T12" fmla="*/ 88 w 154"/>
                  <a:gd name="T13" fmla="*/ 133 h 139"/>
                  <a:gd name="T14" fmla="*/ 101 w 154"/>
                  <a:gd name="T15" fmla="*/ 123 h 139"/>
                  <a:gd name="T16" fmla="*/ 110 w 154"/>
                  <a:gd name="T17" fmla="*/ 114 h 139"/>
                  <a:gd name="T18" fmla="*/ 112 w 154"/>
                  <a:gd name="T19" fmla="*/ 108 h 139"/>
                  <a:gd name="T20" fmla="*/ 112 w 154"/>
                  <a:gd name="T21" fmla="*/ 116 h 139"/>
                  <a:gd name="T22" fmla="*/ 112 w 154"/>
                  <a:gd name="T23" fmla="*/ 125 h 139"/>
                  <a:gd name="T24" fmla="*/ 114 w 154"/>
                  <a:gd name="T25" fmla="*/ 130 h 139"/>
                  <a:gd name="T26" fmla="*/ 118 w 154"/>
                  <a:gd name="T27" fmla="*/ 133 h 139"/>
                  <a:gd name="T28" fmla="*/ 125 w 154"/>
                  <a:gd name="T29" fmla="*/ 135 h 139"/>
                  <a:gd name="T30" fmla="*/ 154 w 154"/>
                  <a:gd name="T31" fmla="*/ 135 h 139"/>
                  <a:gd name="T32" fmla="*/ 143 w 154"/>
                  <a:gd name="T33" fmla="*/ 114 h 139"/>
                  <a:gd name="T34" fmla="*/ 139 w 154"/>
                  <a:gd name="T35" fmla="*/ 113 h 139"/>
                  <a:gd name="T36" fmla="*/ 137 w 154"/>
                  <a:gd name="T37" fmla="*/ 107 h 139"/>
                  <a:gd name="T38" fmla="*/ 111 w 154"/>
                  <a:gd name="T39" fmla="*/ 0 h 139"/>
                  <a:gd name="T40" fmla="*/ 111 w 154"/>
                  <a:gd name="T41" fmla="*/ 74 h 139"/>
                  <a:gd name="T42" fmla="*/ 104 w 154"/>
                  <a:gd name="T43" fmla="*/ 92 h 139"/>
                  <a:gd name="T44" fmla="*/ 94 w 154"/>
                  <a:gd name="T45" fmla="*/ 106 h 139"/>
                  <a:gd name="T46" fmla="*/ 82 w 154"/>
                  <a:gd name="T47" fmla="*/ 113 h 139"/>
                  <a:gd name="T48" fmla="*/ 72 w 154"/>
                  <a:gd name="T49" fmla="*/ 115 h 139"/>
                  <a:gd name="T50" fmla="*/ 60 w 154"/>
                  <a:gd name="T51" fmla="*/ 115 h 139"/>
                  <a:gd name="T52" fmla="*/ 50 w 154"/>
                  <a:gd name="T53" fmla="*/ 109 h 139"/>
                  <a:gd name="T54" fmla="*/ 45 w 154"/>
                  <a:gd name="T55" fmla="*/ 100 h 139"/>
                  <a:gd name="T56" fmla="*/ 43 w 154"/>
                  <a:gd name="T57" fmla="*/ 88 h 139"/>
                  <a:gd name="T58" fmla="*/ 42 w 154"/>
                  <a:gd name="T59" fmla="*/ 18 h 139"/>
                  <a:gd name="T60" fmla="*/ 41 w 154"/>
                  <a:gd name="T61" fmla="*/ 10 h 139"/>
                  <a:gd name="T62" fmla="*/ 39 w 154"/>
                  <a:gd name="T63" fmla="*/ 5 h 139"/>
                  <a:gd name="T64" fmla="*/ 33 w 154"/>
                  <a:gd name="T65" fmla="*/ 1 h 139"/>
                  <a:gd name="T66" fmla="*/ 24 w 154"/>
                  <a:gd name="T67" fmla="*/ 0 h 139"/>
                  <a:gd name="T68" fmla="*/ 0 w 154"/>
                  <a:gd name="T69" fmla="*/ 23 h 139"/>
                  <a:gd name="T70" fmla="*/ 13 w 154"/>
                  <a:gd name="T71" fmla="*/ 23 h 139"/>
                  <a:gd name="T72" fmla="*/ 16 w 154"/>
                  <a:gd name="T73" fmla="*/ 26 h 139"/>
                  <a:gd name="T74" fmla="*/ 16 w 154"/>
                  <a:gd name="T75" fmla="*/ 8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39">
                    <a:moveTo>
                      <a:pt x="16" y="87"/>
                    </a:moveTo>
                    <a:lnTo>
                      <a:pt x="17" y="100"/>
                    </a:lnTo>
                    <a:lnTo>
                      <a:pt x="19" y="110"/>
                    </a:lnTo>
                    <a:lnTo>
                      <a:pt x="22" y="119"/>
                    </a:lnTo>
                    <a:lnTo>
                      <a:pt x="28" y="127"/>
                    </a:lnTo>
                    <a:lnTo>
                      <a:pt x="31" y="130"/>
                    </a:lnTo>
                    <a:lnTo>
                      <a:pt x="34" y="132"/>
                    </a:lnTo>
                    <a:lnTo>
                      <a:pt x="39" y="134"/>
                    </a:lnTo>
                    <a:lnTo>
                      <a:pt x="42" y="136"/>
                    </a:lnTo>
                    <a:lnTo>
                      <a:pt x="51" y="139"/>
                    </a:lnTo>
                    <a:lnTo>
                      <a:pt x="62" y="139"/>
                    </a:lnTo>
                    <a:lnTo>
                      <a:pt x="72" y="139"/>
                    </a:lnTo>
                    <a:lnTo>
                      <a:pt x="81" y="136"/>
                    </a:lnTo>
                    <a:lnTo>
                      <a:pt x="88" y="133"/>
                    </a:lnTo>
                    <a:lnTo>
                      <a:pt x="95" y="129"/>
                    </a:lnTo>
                    <a:lnTo>
                      <a:pt x="101" y="123"/>
                    </a:lnTo>
                    <a:lnTo>
                      <a:pt x="106" y="118"/>
                    </a:lnTo>
                    <a:lnTo>
                      <a:pt x="110" y="114"/>
                    </a:lnTo>
                    <a:lnTo>
                      <a:pt x="112" y="108"/>
                    </a:lnTo>
                    <a:lnTo>
                      <a:pt x="112" y="108"/>
                    </a:lnTo>
                    <a:lnTo>
                      <a:pt x="112" y="110"/>
                    </a:lnTo>
                    <a:lnTo>
                      <a:pt x="112" y="116"/>
                    </a:lnTo>
                    <a:lnTo>
                      <a:pt x="112" y="121"/>
                    </a:lnTo>
                    <a:lnTo>
                      <a:pt x="112" y="125"/>
                    </a:lnTo>
                    <a:lnTo>
                      <a:pt x="113" y="128"/>
                    </a:lnTo>
                    <a:lnTo>
                      <a:pt x="114" y="130"/>
                    </a:lnTo>
                    <a:lnTo>
                      <a:pt x="116" y="132"/>
                    </a:lnTo>
                    <a:lnTo>
                      <a:pt x="118" y="133"/>
                    </a:lnTo>
                    <a:lnTo>
                      <a:pt x="122" y="135"/>
                    </a:lnTo>
                    <a:lnTo>
                      <a:pt x="125" y="135"/>
                    </a:lnTo>
                    <a:lnTo>
                      <a:pt x="129" y="135"/>
                    </a:lnTo>
                    <a:lnTo>
                      <a:pt x="154" y="135"/>
                    </a:lnTo>
                    <a:lnTo>
                      <a:pt x="154" y="114"/>
                    </a:lnTo>
                    <a:lnTo>
                      <a:pt x="143" y="114"/>
                    </a:lnTo>
                    <a:lnTo>
                      <a:pt x="141" y="114"/>
                    </a:lnTo>
                    <a:lnTo>
                      <a:pt x="139" y="113"/>
                    </a:lnTo>
                    <a:lnTo>
                      <a:pt x="138" y="110"/>
                    </a:lnTo>
                    <a:lnTo>
                      <a:pt x="137" y="107"/>
                    </a:lnTo>
                    <a:lnTo>
                      <a:pt x="137" y="0"/>
                    </a:lnTo>
                    <a:lnTo>
                      <a:pt x="111" y="0"/>
                    </a:lnTo>
                    <a:lnTo>
                      <a:pt x="111" y="64"/>
                    </a:lnTo>
                    <a:lnTo>
                      <a:pt x="111" y="74"/>
                    </a:lnTo>
                    <a:lnTo>
                      <a:pt x="109" y="83"/>
                    </a:lnTo>
                    <a:lnTo>
                      <a:pt x="104" y="92"/>
                    </a:lnTo>
                    <a:lnTo>
                      <a:pt x="100" y="100"/>
                    </a:lnTo>
                    <a:lnTo>
                      <a:pt x="94" y="106"/>
                    </a:lnTo>
                    <a:lnTo>
                      <a:pt x="86" y="110"/>
                    </a:lnTo>
                    <a:lnTo>
                      <a:pt x="82" y="113"/>
                    </a:lnTo>
                    <a:lnTo>
                      <a:pt x="77" y="114"/>
                    </a:lnTo>
                    <a:lnTo>
                      <a:pt x="72" y="115"/>
                    </a:lnTo>
                    <a:lnTo>
                      <a:pt x="68" y="115"/>
                    </a:lnTo>
                    <a:lnTo>
                      <a:pt x="60" y="115"/>
                    </a:lnTo>
                    <a:lnTo>
                      <a:pt x="55" y="113"/>
                    </a:lnTo>
                    <a:lnTo>
                      <a:pt x="50" y="109"/>
                    </a:lnTo>
                    <a:lnTo>
                      <a:pt x="47" y="105"/>
                    </a:lnTo>
                    <a:lnTo>
                      <a:pt x="45" y="100"/>
                    </a:lnTo>
                    <a:lnTo>
                      <a:pt x="43" y="94"/>
                    </a:lnTo>
                    <a:lnTo>
                      <a:pt x="43" y="88"/>
                    </a:lnTo>
                    <a:lnTo>
                      <a:pt x="42" y="81"/>
                    </a:lnTo>
                    <a:lnTo>
                      <a:pt x="42" y="18"/>
                    </a:lnTo>
                    <a:lnTo>
                      <a:pt x="42" y="13"/>
                    </a:lnTo>
                    <a:lnTo>
                      <a:pt x="41" y="10"/>
                    </a:lnTo>
                    <a:lnTo>
                      <a:pt x="40" y="7"/>
                    </a:lnTo>
                    <a:lnTo>
                      <a:pt x="39" y="5"/>
                    </a:lnTo>
                    <a:lnTo>
                      <a:pt x="35" y="2"/>
                    </a:lnTo>
                    <a:lnTo>
                      <a:pt x="33" y="1"/>
                    </a:lnTo>
                    <a:lnTo>
                      <a:pt x="29" y="0"/>
                    </a:lnTo>
                    <a:lnTo>
                      <a:pt x="24" y="0"/>
                    </a:lnTo>
                    <a:lnTo>
                      <a:pt x="0" y="0"/>
                    </a:lnTo>
                    <a:lnTo>
                      <a:pt x="0" y="23"/>
                    </a:lnTo>
                    <a:lnTo>
                      <a:pt x="10" y="23"/>
                    </a:lnTo>
                    <a:lnTo>
                      <a:pt x="13" y="23"/>
                    </a:lnTo>
                    <a:lnTo>
                      <a:pt x="15" y="24"/>
                    </a:lnTo>
                    <a:lnTo>
                      <a:pt x="16" y="26"/>
                    </a:lnTo>
                    <a:lnTo>
                      <a:pt x="16" y="28"/>
                    </a:lnTo>
                    <a:lnTo>
                      <a:pt x="16"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5" name="Freeform 23"/>
              <p:cNvSpPr>
                <a:spLocks/>
              </p:cNvSpPr>
              <p:nvPr/>
            </p:nvSpPr>
            <p:spPr bwMode="auto">
              <a:xfrm>
                <a:off x="4154488" y="2346275"/>
                <a:ext cx="36513" cy="53975"/>
              </a:xfrm>
              <a:custGeom>
                <a:avLst/>
                <a:gdLst>
                  <a:gd name="T0" fmla="*/ 17 w 92"/>
                  <a:gd name="T1" fmla="*/ 136 h 136"/>
                  <a:gd name="T2" fmla="*/ 43 w 92"/>
                  <a:gd name="T3" fmla="*/ 136 h 136"/>
                  <a:gd name="T4" fmla="*/ 43 w 92"/>
                  <a:gd name="T5" fmla="*/ 81 h 136"/>
                  <a:gd name="T6" fmla="*/ 43 w 92"/>
                  <a:gd name="T7" fmla="*/ 69 h 136"/>
                  <a:gd name="T8" fmla="*/ 46 w 92"/>
                  <a:gd name="T9" fmla="*/ 57 h 136"/>
                  <a:gd name="T10" fmla="*/ 49 w 92"/>
                  <a:gd name="T11" fmla="*/ 50 h 136"/>
                  <a:gd name="T12" fmla="*/ 52 w 92"/>
                  <a:gd name="T13" fmla="*/ 43 h 136"/>
                  <a:gd name="T14" fmla="*/ 56 w 92"/>
                  <a:gd name="T15" fmla="*/ 38 h 136"/>
                  <a:gd name="T16" fmla="*/ 60 w 92"/>
                  <a:gd name="T17" fmla="*/ 34 h 136"/>
                  <a:gd name="T18" fmla="*/ 66 w 92"/>
                  <a:gd name="T19" fmla="*/ 30 h 136"/>
                  <a:gd name="T20" fmla="*/ 71 w 92"/>
                  <a:gd name="T21" fmla="*/ 27 h 136"/>
                  <a:gd name="T22" fmla="*/ 78 w 92"/>
                  <a:gd name="T23" fmla="*/ 26 h 136"/>
                  <a:gd name="T24" fmla="*/ 84 w 92"/>
                  <a:gd name="T25" fmla="*/ 25 h 136"/>
                  <a:gd name="T26" fmla="*/ 90 w 92"/>
                  <a:gd name="T27" fmla="*/ 26 h 136"/>
                  <a:gd name="T28" fmla="*/ 92 w 92"/>
                  <a:gd name="T29" fmla="*/ 26 h 136"/>
                  <a:gd name="T30" fmla="*/ 92 w 92"/>
                  <a:gd name="T31" fmla="*/ 0 h 136"/>
                  <a:gd name="T32" fmla="*/ 90 w 92"/>
                  <a:gd name="T33" fmla="*/ 0 h 136"/>
                  <a:gd name="T34" fmla="*/ 84 w 92"/>
                  <a:gd name="T35" fmla="*/ 0 h 136"/>
                  <a:gd name="T36" fmla="*/ 77 w 92"/>
                  <a:gd name="T37" fmla="*/ 0 h 136"/>
                  <a:gd name="T38" fmla="*/ 70 w 92"/>
                  <a:gd name="T39" fmla="*/ 2 h 136"/>
                  <a:gd name="T40" fmla="*/ 64 w 92"/>
                  <a:gd name="T41" fmla="*/ 6 h 136"/>
                  <a:gd name="T42" fmla="*/ 58 w 92"/>
                  <a:gd name="T43" fmla="*/ 10 h 136"/>
                  <a:gd name="T44" fmla="*/ 53 w 92"/>
                  <a:gd name="T45" fmla="*/ 15 h 136"/>
                  <a:gd name="T46" fmla="*/ 49 w 92"/>
                  <a:gd name="T47" fmla="*/ 22 h 136"/>
                  <a:gd name="T48" fmla="*/ 44 w 92"/>
                  <a:gd name="T49" fmla="*/ 28 h 136"/>
                  <a:gd name="T50" fmla="*/ 42 w 92"/>
                  <a:gd name="T51" fmla="*/ 35 h 136"/>
                  <a:gd name="T52" fmla="*/ 41 w 92"/>
                  <a:gd name="T53" fmla="*/ 35 h 136"/>
                  <a:gd name="T54" fmla="*/ 42 w 92"/>
                  <a:gd name="T55" fmla="*/ 33 h 136"/>
                  <a:gd name="T56" fmla="*/ 42 w 92"/>
                  <a:gd name="T57" fmla="*/ 26 h 136"/>
                  <a:gd name="T58" fmla="*/ 42 w 92"/>
                  <a:gd name="T59" fmla="*/ 18 h 136"/>
                  <a:gd name="T60" fmla="*/ 42 w 92"/>
                  <a:gd name="T61" fmla="*/ 13 h 136"/>
                  <a:gd name="T62" fmla="*/ 41 w 92"/>
                  <a:gd name="T63" fmla="*/ 10 h 136"/>
                  <a:gd name="T64" fmla="*/ 40 w 92"/>
                  <a:gd name="T65" fmla="*/ 8 h 136"/>
                  <a:gd name="T66" fmla="*/ 38 w 92"/>
                  <a:gd name="T67" fmla="*/ 6 h 136"/>
                  <a:gd name="T68" fmla="*/ 36 w 92"/>
                  <a:gd name="T69" fmla="*/ 3 h 136"/>
                  <a:gd name="T70" fmla="*/ 32 w 92"/>
                  <a:gd name="T71" fmla="*/ 2 h 136"/>
                  <a:gd name="T72" fmla="*/ 29 w 92"/>
                  <a:gd name="T73" fmla="*/ 1 h 136"/>
                  <a:gd name="T74" fmla="*/ 25 w 92"/>
                  <a:gd name="T75" fmla="*/ 1 h 136"/>
                  <a:gd name="T76" fmla="*/ 0 w 92"/>
                  <a:gd name="T77" fmla="*/ 1 h 136"/>
                  <a:gd name="T78" fmla="*/ 0 w 92"/>
                  <a:gd name="T79" fmla="*/ 24 h 136"/>
                  <a:gd name="T80" fmla="*/ 11 w 92"/>
                  <a:gd name="T81" fmla="*/ 24 h 136"/>
                  <a:gd name="T82" fmla="*/ 13 w 92"/>
                  <a:gd name="T83" fmla="*/ 24 h 136"/>
                  <a:gd name="T84" fmla="*/ 15 w 92"/>
                  <a:gd name="T85" fmla="*/ 25 h 136"/>
                  <a:gd name="T86" fmla="*/ 16 w 92"/>
                  <a:gd name="T87" fmla="*/ 27 h 136"/>
                  <a:gd name="T88" fmla="*/ 17 w 92"/>
                  <a:gd name="T89" fmla="*/ 29 h 136"/>
                  <a:gd name="T90" fmla="*/ 17 w 92"/>
                  <a:gd name="T9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36">
                    <a:moveTo>
                      <a:pt x="17" y="136"/>
                    </a:moveTo>
                    <a:lnTo>
                      <a:pt x="43" y="136"/>
                    </a:lnTo>
                    <a:lnTo>
                      <a:pt x="43" y="81"/>
                    </a:lnTo>
                    <a:lnTo>
                      <a:pt x="43" y="69"/>
                    </a:lnTo>
                    <a:lnTo>
                      <a:pt x="46" y="57"/>
                    </a:lnTo>
                    <a:lnTo>
                      <a:pt x="49" y="50"/>
                    </a:lnTo>
                    <a:lnTo>
                      <a:pt x="52" y="43"/>
                    </a:lnTo>
                    <a:lnTo>
                      <a:pt x="56" y="38"/>
                    </a:lnTo>
                    <a:lnTo>
                      <a:pt x="60" y="34"/>
                    </a:lnTo>
                    <a:lnTo>
                      <a:pt x="66" y="30"/>
                    </a:lnTo>
                    <a:lnTo>
                      <a:pt x="71" y="27"/>
                    </a:lnTo>
                    <a:lnTo>
                      <a:pt x="78" y="26"/>
                    </a:lnTo>
                    <a:lnTo>
                      <a:pt x="84" y="25"/>
                    </a:lnTo>
                    <a:lnTo>
                      <a:pt x="90" y="26"/>
                    </a:lnTo>
                    <a:lnTo>
                      <a:pt x="92" y="26"/>
                    </a:lnTo>
                    <a:lnTo>
                      <a:pt x="92" y="0"/>
                    </a:lnTo>
                    <a:lnTo>
                      <a:pt x="90" y="0"/>
                    </a:lnTo>
                    <a:lnTo>
                      <a:pt x="84" y="0"/>
                    </a:lnTo>
                    <a:lnTo>
                      <a:pt x="77" y="0"/>
                    </a:lnTo>
                    <a:lnTo>
                      <a:pt x="70" y="2"/>
                    </a:lnTo>
                    <a:lnTo>
                      <a:pt x="64" y="6"/>
                    </a:lnTo>
                    <a:lnTo>
                      <a:pt x="58" y="10"/>
                    </a:lnTo>
                    <a:lnTo>
                      <a:pt x="53" y="15"/>
                    </a:lnTo>
                    <a:lnTo>
                      <a:pt x="49" y="22"/>
                    </a:lnTo>
                    <a:lnTo>
                      <a:pt x="44" y="28"/>
                    </a:lnTo>
                    <a:lnTo>
                      <a:pt x="42" y="35"/>
                    </a:lnTo>
                    <a:lnTo>
                      <a:pt x="41" y="35"/>
                    </a:lnTo>
                    <a:lnTo>
                      <a:pt x="42" y="33"/>
                    </a:lnTo>
                    <a:lnTo>
                      <a:pt x="42" y="26"/>
                    </a:lnTo>
                    <a:lnTo>
                      <a:pt x="42" y="18"/>
                    </a:lnTo>
                    <a:lnTo>
                      <a:pt x="42" y="13"/>
                    </a:lnTo>
                    <a:lnTo>
                      <a:pt x="41" y="10"/>
                    </a:lnTo>
                    <a:lnTo>
                      <a:pt x="40" y="8"/>
                    </a:lnTo>
                    <a:lnTo>
                      <a:pt x="38" y="6"/>
                    </a:lnTo>
                    <a:lnTo>
                      <a:pt x="36" y="3"/>
                    </a:lnTo>
                    <a:lnTo>
                      <a:pt x="32" y="2"/>
                    </a:lnTo>
                    <a:lnTo>
                      <a:pt x="29" y="1"/>
                    </a:lnTo>
                    <a:lnTo>
                      <a:pt x="25" y="1"/>
                    </a:lnTo>
                    <a:lnTo>
                      <a:pt x="0" y="1"/>
                    </a:lnTo>
                    <a:lnTo>
                      <a:pt x="0" y="24"/>
                    </a:lnTo>
                    <a:lnTo>
                      <a:pt x="11" y="24"/>
                    </a:lnTo>
                    <a:lnTo>
                      <a:pt x="13" y="24"/>
                    </a:lnTo>
                    <a:lnTo>
                      <a:pt x="15" y="25"/>
                    </a:lnTo>
                    <a:lnTo>
                      <a:pt x="16" y="27"/>
                    </a:lnTo>
                    <a:lnTo>
                      <a:pt x="17" y="29"/>
                    </a:lnTo>
                    <a:lnTo>
                      <a:pt x="17"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6" name="Freeform 24"/>
              <p:cNvSpPr>
                <a:spLocks noEditPoints="1"/>
              </p:cNvSpPr>
              <p:nvPr/>
            </p:nvSpPr>
            <p:spPr bwMode="auto">
              <a:xfrm>
                <a:off x="4195763" y="2344688"/>
                <a:ext cx="49213" cy="57150"/>
              </a:xfrm>
              <a:custGeom>
                <a:avLst/>
                <a:gdLst>
                  <a:gd name="T0" fmla="*/ 1 w 126"/>
                  <a:gd name="T1" fmla="*/ 79 h 142"/>
                  <a:gd name="T2" fmla="*/ 3 w 126"/>
                  <a:gd name="T3" fmla="*/ 93 h 142"/>
                  <a:gd name="T4" fmla="*/ 8 w 126"/>
                  <a:gd name="T5" fmla="*/ 106 h 142"/>
                  <a:gd name="T6" fmla="*/ 16 w 126"/>
                  <a:gd name="T7" fmla="*/ 117 h 142"/>
                  <a:gd name="T8" fmla="*/ 24 w 126"/>
                  <a:gd name="T9" fmla="*/ 126 h 142"/>
                  <a:gd name="T10" fmla="*/ 36 w 126"/>
                  <a:gd name="T11" fmla="*/ 134 h 142"/>
                  <a:gd name="T12" fmla="*/ 49 w 126"/>
                  <a:gd name="T13" fmla="*/ 139 h 142"/>
                  <a:gd name="T14" fmla="*/ 64 w 126"/>
                  <a:gd name="T15" fmla="*/ 142 h 142"/>
                  <a:gd name="T16" fmla="*/ 83 w 126"/>
                  <a:gd name="T17" fmla="*/ 142 h 142"/>
                  <a:gd name="T18" fmla="*/ 102 w 126"/>
                  <a:gd name="T19" fmla="*/ 136 h 142"/>
                  <a:gd name="T20" fmla="*/ 121 w 126"/>
                  <a:gd name="T21" fmla="*/ 125 h 142"/>
                  <a:gd name="T22" fmla="*/ 113 w 126"/>
                  <a:gd name="T23" fmla="*/ 104 h 142"/>
                  <a:gd name="T24" fmla="*/ 101 w 126"/>
                  <a:gd name="T25" fmla="*/ 111 h 142"/>
                  <a:gd name="T26" fmla="*/ 89 w 126"/>
                  <a:gd name="T27" fmla="*/ 117 h 142"/>
                  <a:gd name="T28" fmla="*/ 73 w 126"/>
                  <a:gd name="T29" fmla="*/ 120 h 142"/>
                  <a:gd name="T30" fmla="*/ 56 w 126"/>
                  <a:gd name="T31" fmla="*/ 117 h 142"/>
                  <a:gd name="T32" fmla="*/ 42 w 126"/>
                  <a:gd name="T33" fmla="*/ 108 h 142"/>
                  <a:gd name="T34" fmla="*/ 31 w 126"/>
                  <a:gd name="T35" fmla="*/ 94 h 142"/>
                  <a:gd name="T36" fmla="*/ 27 w 126"/>
                  <a:gd name="T37" fmla="*/ 75 h 142"/>
                  <a:gd name="T38" fmla="*/ 126 w 126"/>
                  <a:gd name="T39" fmla="*/ 70 h 142"/>
                  <a:gd name="T40" fmla="*/ 125 w 126"/>
                  <a:gd name="T41" fmla="*/ 51 h 142"/>
                  <a:gd name="T42" fmla="*/ 121 w 126"/>
                  <a:gd name="T43" fmla="*/ 34 h 142"/>
                  <a:gd name="T44" fmla="*/ 114 w 126"/>
                  <a:gd name="T45" fmla="*/ 24 h 142"/>
                  <a:gd name="T46" fmla="*/ 108 w 126"/>
                  <a:gd name="T47" fmla="*/ 15 h 142"/>
                  <a:gd name="T48" fmla="*/ 98 w 126"/>
                  <a:gd name="T49" fmla="*/ 8 h 142"/>
                  <a:gd name="T50" fmla="*/ 87 w 126"/>
                  <a:gd name="T51" fmla="*/ 3 h 142"/>
                  <a:gd name="T52" fmla="*/ 74 w 126"/>
                  <a:gd name="T53" fmla="*/ 1 h 142"/>
                  <a:gd name="T54" fmla="*/ 61 w 126"/>
                  <a:gd name="T55" fmla="*/ 1 h 142"/>
                  <a:gd name="T56" fmla="*/ 47 w 126"/>
                  <a:gd name="T57" fmla="*/ 3 h 142"/>
                  <a:gd name="T58" fmla="*/ 35 w 126"/>
                  <a:gd name="T59" fmla="*/ 8 h 142"/>
                  <a:gd name="T60" fmla="*/ 24 w 126"/>
                  <a:gd name="T61" fmla="*/ 15 h 142"/>
                  <a:gd name="T62" fmla="*/ 15 w 126"/>
                  <a:gd name="T63" fmla="*/ 25 h 142"/>
                  <a:gd name="T64" fmla="*/ 8 w 126"/>
                  <a:gd name="T65" fmla="*/ 36 h 142"/>
                  <a:gd name="T66" fmla="*/ 3 w 126"/>
                  <a:gd name="T67" fmla="*/ 49 h 142"/>
                  <a:gd name="T68" fmla="*/ 1 w 126"/>
                  <a:gd name="T69" fmla="*/ 64 h 142"/>
                  <a:gd name="T70" fmla="*/ 28 w 126"/>
                  <a:gd name="T71" fmla="*/ 55 h 142"/>
                  <a:gd name="T72" fmla="*/ 33 w 126"/>
                  <a:gd name="T73" fmla="*/ 41 h 142"/>
                  <a:gd name="T74" fmla="*/ 42 w 126"/>
                  <a:gd name="T75" fmla="*/ 30 h 142"/>
                  <a:gd name="T76" fmla="*/ 54 w 126"/>
                  <a:gd name="T77" fmla="*/ 23 h 142"/>
                  <a:gd name="T78" fmla="*/ 68 w 126"/>
                  <a:gd name="T79" fmla="*/ 21 h 142"/>
                  <a:gd name="T80" fmla="*/ 79 w 126"/>
                  <a:gd name="T81" fmla="*/ 23 h 142"/>
                  <a:gd name="T82" fmla="*/ 89 w 126"/>
                  <a:gd name="T83" fmla="*/ 30 h 142"/>
                  <a:gd name="T84" fmla="*/ 97 w 126"/>
                  <a:gd name="T85" fmla="*/ 41 h 142"/>
                  <a:gd name="T86" fmla="*/ 99 w 126"/>
                  <a:gd name="T87"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42">
                    <a:moveTo>
                      <a:pt x="0" y="71"/>
                    </a:moveTo>
                    <a:lnTo>
                      <a:pt x="1" y="79"/>
                    </a:lnTo>
                    <a:lnTo>
                      <a:pt x="1" y="85"/>
                    </a:lnTo>
                    <a:lnTo>
                      <a:pt x="3" y="93"/>
                    </a:lnTo>
                    <a:lnTo>
                      <a:pt x="5" y="99"/>
                    </a:lnTo>
                    <a:lnTo>
                      <a:pt x="8" y="106"/>
                    </a:lnTo>
                    <a:lnTo>
                      <a:pt x="11" y="111"/>
                    </a:lnTo>
                    <a:lnTo>
                      <a:pt x="16" y="117"/>
                    </a:lnTo>
                    <a:lnTo>
                      <a:pt x="20" y="122"/>
                    </a:lnTo>
                    <a:lnTo>
                      <a:pt x="24" y="126"/>
                    </a:lnTo>
                    <a:lnTo>
                      <a:pt x="30" y="130"/>
                    </a:lnTo>
                    <a:lnTo>
                      <a:pt x="36" y="134"/>
                    </a:lnTo>
                    <a:lnTo>
                      <a:pt x="43" y="136"/>
                    </a:lnTo>
                    <a:lnTo>
                      <a:pt x="49" y="139"/>
                    </a:lnTo>
                    <a:lnTo>
                      <a:pt x="57" y="140"/>
                    </a:lnTo>
                    <a:lnTo>
                      <a:pt x="64" y="142"/>
                    </a:lnTo>
                    <a:lnTo>
                      <a:pt x="72" y="142"/>
                    </a:lnTo>
                    <a:lnTo>
                      <a:pt x="83" y="142"/>
                    </a:lnTo>
                    <a:lnTo>
                      <a:pt x="94" y="139"/>
                    </a:lnTo>
                    <a:lnTo>
                      <a:pt x="102" y="136"/>
                    </a:lnTo>
                    <a:lnTo>
                      <a:pt x="110" y="132"/>
                    </a:lnTo>
                    <a:lnTo>
                      <a:pt x="121" y="125"/>
                    </a:lnTo>
                    <a:lnTo>
                      <a:pt x="124" y="122"/>
                    </a:lnTo>
                    <a:lnTo>
                      <a:pt x="113" y="104"/>
                    </a:lnTo>
                    <a:lnTo>
                      <a:pt x="110" y="106"/>
                    </a:lnTo>
                    <a:lnTo>
                      <a:pt x="101" y="111"/>
                    </a:lnTo>
                    <a:lnTo>
                      <a:pt x="96" y="115"/>
                    </a:lnTo>
                    <a:lnTo>
                      <a:pt x="89" y="117"/>
                    </a:lnTo>
                    <a:lnTo>
                      <a:pt x="82" y="119"/>
                    </a:lnTo>
                    <a:lnTo>
                      <a:pt x="73" y="120"/>
                    </a:lnTo>
                    <a:lnTo>
                      <a:pt x="64" y="119"/>
                    </a:lnTo>
                    <a:lnTo>
                      <a:pt x="56" y="117"/>
                    </a:lnTo>
                    <a:lnTo>
                      <a:pt x="48" y="112"/>
                    </a:lnTo>
                    <a:lnTo>
                      <a:pt x="42" y="108"/>
                    </a:lnTo>
                    <a:lnTo>
                      <a:pt x="35" y="102"/>
                    </a:lnTo>
                    <a:lnTo>
                      <a:pt x="31" y="94"/>
                    </a:lnTo>
                    <a:lnTo>
                      <a:pt x="28" y="84"/>
                    </a:lnTo>
                    <a:lnTo>
                      <a:pt x="27" y="75"/>
                    </a:lnTo>
                    <a:lnTo>
                      <a:pt x="125" y="75"/>
                    </a:lnTo>
                    <a:lnTo>
                      <a:pt x="126" y="70"/>
                    </a:lnTo>
                    <a:lnTo>
                      <a:pt x="126" y="64"/>
                    </a:lnTo>
                    <a:lnTo>
                      <a:pt x="125" y="51"/>
                    </a:lnTo>
                    <a:lnTo>
                      <a:pt x="123" y="39"/>
                    </a:lnTo>
                    <a:lnTo>
                      <a:pt x="121" y="34"/>
                    </a:lnTo>
                    <a:lnTo>
                      <a:pt x="117" y="28"/>
                    </a:lnTo>
                    <a:lnTo>
                      <a:pt x="114" y="24"/>
                    </a:lnTo>
                    <a:lnTo>
                      <a:pt x="111" y="18"/>
                    </a:lnTo>
                    <a:lnTo>
                      <a:pt x="108" y="15"/>
                    </a:lnTo>
                    <a:lnTo>
                      <a:pt x="103" y="11"/>
                    </a:lnTo>
                    <a:lnTo>
                      <a:pt x="98" y="8"/>
                    </a:lnTo>
                    <a:lnTo>
                      <a:pt x="92" y="5"/>
                    </a:lnTo>
                    <a:lnTo>
                      <a:pt x="87" y="3"/>
                    </a:lnTo>
                    <a:lnTo>
                      <a:pt x="81" y="1"/>
                    </a:lnTo>
                    <a:lnTo>
                      <a:pt x="74" y="1"/>
                    </a:lnTo>
                    <a:lnTo>
                      <a:pt x="68" y="0"/>
                    </a:lnTo>
                    <a:lnTo>
                      <a:pt x="61" y="1"/>
                    </a:lnTo>
                    <a:lnTo>
                      <a:pt x="54" y="1"/>
                    </a:lnTo>
                    <a:lnTo>
                      <a:pt x="47" y="3"/>
                    </a:lnTo>
                    <a:lnTo>
                      <a:pt x="41" y="5"/>
                    </a:lnTo>
                    <a:lnTo>
                      <a:pt x="35" y="8"/>
                    </a:lnTo>
                    <a:lnTo>
                      <a:pt x="30" y="12"/>
                    </a:lnTo>
                    <a:lnTo>
                      <a:pt x="24" y="15"/>
                    </a:lnTo>
                    <a:lnTo>
                      <a:pt x="19" y="20"/>
                    </a:lnTo>
                    <a:lnTo>
                      <a:pt x="15" y="25"/>
                    </a:lnTo>
                    <a:lnTo>
                      <a:pt x="11" y="30"/>
                    </a:lnTo>
                    <a:lnTo>
                      <a:pt x="8" y="36"/>
                    </a:lnTo>
                    <a:lnTo>
                      <a:pt x="5" y="42"/>
                    </a:lnTo>
                    <a:lnTo>
                      <a:pt x="3" y="49"/>
                    </a:lnTo>
                    <a:lnTo>
                      <a:pt x="1" y="56"/>
                    </a:lnTo>
                    <a:lnTo>
                      <a:pt x="1" y="64"/>
                    </a:lnTo>
                    <a:lnTo>
                      <a:pt x="0" y="71"/>
                    </a:lnTo>
                    <a:close/>
                    <a:moveTo>
                      <a:pt x="28" y="55"/>
                    </a:moveTo>
                    <a:lnTo>
                      <a:pt x="30" y="48"/>
                    </a:lnTo>
                    <a:lnTo>
                      <a:pt x="33" y="41"/>
                    </a:lnTo>
                    <a:lnTo>
                      <a:pt x="36" y="35"/>
                    </a:lnTo>
                    <a:lnTo>
                      <a:pt x="42" y="30"/>
                    </a:lnTo>
                    <a:lnTo>
                      <a:pt x="47" y="26"/>
                    </a:lnTo>
                    <a:lnTo>
                      <a:pt x="54" y="23"/>
                    </a:lnTo>
                    <a:lnTo>
                      <a:pt x="60" y="22"/>
                    </a:lnTo>
                    <a:lnTo>
                      <a:pt x="68" y="21"/>
                    </a:lnTo>
                    <a:lnTo>
                      <a:pt x="74" y="22"/>
                    </a:lnTo>
                    <a:lnTo>
                      <a:pt x="79" y="23"/>
                    </a:lnTo>
                    <a:lnTo>
                      <a:pt x="85" y="26"/>
                    </a:lnTo>
                    <a:lnTo>
                      <a:pt x="89" y="30"/>
                    </a:lnTo>
                    <a:lnTo>
                      <a:pt x="94" y="35"/>
                    </a:lnTo>
                    <a:lnTo>
                      <a:pt x="97" y="41"/>
                    </a:lnTo>
                    <a:lnTo>
                      <a:pt x="98" y="48"/>
                    </a:lnTo>
                    <a:lnTo>
                      <a:pt x="99" y="55"/>
                    </a:lnTo>
                    <a:lnTo>
                      <a:pt x="2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7" name="Freeform 25"/>
              <p:cNvSpPr>
                <a:spLocks noEditPoints="1"/>
              </p:cNvSpPr>
              <p:nvPr/>
            </p:nvSpPr>
            <p:spPr bwMode="auto">
              <a:xfrm>
                <a:off x="4283076" y="2344688"/>
                <a:ext cx="50800" cy="57150"/>
              </a:xfrm>
              <a:custGeom>
                <a:avLst/>
                <a:gdLst>
                  <a:gd name="T0" fmla="*/ 1 w 130"/>
                  <a:gd name="T1" fmla="*/ 110 h 142"/>
                  <a:gd name="T2" fmla="*/ 7 w 130"/>
                  <a:gd name="T3" fmla="*/ 125 h 142"/>
                  <a:gd name="T4" fmla="*/ 20 w 130"/>
                  <a:gd name="T5" fmla="*/ 136 h 142"/>
                  <a:gd name="T6" fmla="*/ 37 w 130"/>
                  <a:gd name="T7" fmla="*/ 142 h 142"/>
                  <a:gd name="T8" fmla="*/ 52 w 130"/>
                  <a:gd name="T9" fmla="*/ 142 h 142"/>
                  <a:gd name="T10" fmla="*/ 61 w 130"/>
                  <a:gd name="T11" fmla="*/ 139 h 142"/>
                  <a:gd name="T12" fmla="*/ 73 w 130"/>
                  <a:gd name="T13" fmla="*/ 134 h 142"/>
                  <a:gd name="T14" fmla="*/ 86 w 130"/>
                  <a:gd name="T15" fmla="*/ 120 h 142"/>
                  <a:gd name="T16" fmla="*/ 90 w 130"/>
                  <a:gd name="T17" fmla="*/ 116 h 142"/>
                  <a:gd name="T18" fmla="*/ 88 w 130"/>
                  <a:gd name="T19" fmla="*/ 123 h 142"/>
                  <a:gd name="T20" fmla="*/ 90 w 130"/>
                  <a:gd name="T21" fmla="*/ 130 h 142"/>
                  <a:gd name="T22" fmla="*/ 93 w 130"/>
                  <a:gd name="T23" fmla="*/ 135 h 142"/>
                  <a:gd name="T24" fmla="*/ 97 w 130"/>
                  <a:gd name="T25" fmla="*/ 137 h 142"/>
                  <a:gd name="T26" fmla="*/ 106 w 130"/>
                  <a:gd name="T27" fmla="*/ 138 h 142"/>
                  <a:gd name="T28" fmla="*/ 130 w 130"/>
                  <a:gd name="T29" fmla="*/ 117 h 142"/>
                  <a:gd name="T30" fmla="*/ 117 w 130"/>
                  <a:gd name="T31" fmla="*/ 117 h 142"/>
                  <a:gd name="T32" fmla="*/ 113 w 130"/>
                  <a:gd name="T33" fmla="*/ 113 h 142"/>
                  <a:gd name="T34" fmla="*/ 113 w 130"/>
                  <a:gd name="T35" fmla="*/ 53 h 142"/>
                  <a:gd name="T36" fmla="*/ 110 w 130"/>
                  <a:gd name="T37" fmla="*/ 32 h 142"/>
                  <a:gd name="T38" fmla="*/ 107 w 130"/>
                  <a:gd name="T39" fmla="*/ 24 h 142"/>
                  <a:gd name="T40" fmla="*/ 101 w 130"/>
                  <a:gd name="T41" fmla="*/ 15 h 142"/>
                  <a:gd name="T42" fmla="*/ 94 w 130"/>
                  <a:gd name="T43" fmla="*/ 9 h 142"/>
                  <a:gd name="T44" fmla="*/ 84 w 130"/>
                  <a:gd name="T45" fmla="*/ 4 h 142"/>
                  <a:gd name="T46" fmla="*/ 72 w 130"/>
                  <a:gd name="T47" fmla="*/ 1 h 142"/>
                  <a:gd name="T48" fmla="*/ 57 w 130"/>
                  <a:gd name="T49" fmla="*/ 0 h 142"/>
                  <a:gd name="T50" fmla="*/ 44 w 130"/>
                  <a:gd name="T51" fmla="*/ 1 h 142"/>
                  <a:gd name="T52" fmla="*/ 29 w 130"/>
                  <a:gd name="T53" fmla="*/ 4 h 142"/>
                  <a:gd name="T54" fmla="*/ 16 w 130"/>
                  <a:gd name="T55" fmla="*/ 12 h 142"/>
                  <a:gd name="T56" fmla="*/ 12 w 130"/>
                  <a:gd name="T57" fmla="*/ 18 h 142"/>
                  <a:gd name="T58" fmla="*/ 11 w 130"/>
                  <a:gd name="T59" fmla="*/ 26 h 142"/>
                  <a:gd name="T60" fmla="*/ 34 w 130"/>
                  <a:gd name="T61" fmla="*/ 39 h 142"/>
                  <a:gd name="T62" fmla="*/ 36 w 130"/>
                  <a:gd name="T63" fmla="*/ 28 h 142"/>
                  <a:gd name="T64" fmla="*/ 40 w 130"/>
                  <a:gd name="T65" fmla="*/ 24 h 142"/>
                  <a:gd name="T66" fmla="*/ 51 w 130"/>
                  <a:gd name="T67" fmla="*/ 22 h 142"/>
                  <a:gd name="T68" fmla="*/ 65 w 130"/>
                  <a:gd name="T69" fmla="*/ 22 h 142"/>
                  <a:gd name="T70" fmla="*/ 76 w 130"/>
                  <a:gd name="T71" fmla="*/ 25 h 142"/>
                  <a:gd name="T72" fmla="*/ 83 w 130"/>
                  <a:gd name="T73" fmla="*/ 32 h 142"/>
                  <a:gd name="T74" fmla="*/ 86 w 130"/>
                  <a:gd name="T75" fmla="*/ 45 h 142"/>
                  <a:gd name="T76" fmla="*/ 87 w 130"/>
                  <a:gd name="T77" fmla="*/ 55 h 142"/>
                  <a:gd name="T78" fmla="*/ 71 w 130"/>
                  <a:gd name="T79" fmla="*/ 55 h 142"/>
                  <a:gd name="T80" fmla="*/ 45 w 130"/>
                  <a:gd name="T81" fmla="*/ 57 h 142"/>
                  <a:gd name="T82" fmla="*/ 26 w 130"/>
                  <a:gd name="T83" fmla="*/ 64 h 142"/>
                  <a:gd name="T84" fmla="*/ 14 w 130"/>
                  <a:gd name="T85" fmla="*/ 71 h 142"/>
                  <a:gd name="T86" fmla="*/ 5 w 130"/>
                  <a:gd name="T87" fmla="*/ 80 h 142"/>
                  <a:gd name="T88" fmla="*/ 0 w 130"/>
                  <a:gd name="T89" fmla="*/ 93 h 142"/>
                  <a:gd name="T90" fmla="*/ 26 w 130"/>
                  <a:gd name="T91" fmla="*/ 99 h 142"/>
                  <a:gd name="T92" fmla="*/ 27 w 130"/>
                  <a:gd name="T93" fmla="*/ 91 h 142"/>
                  <a:gd name="T94" fmla="*/ 31 w 130"/>
                  <a:gd name="T95" fmla="*/ 85 h 142"/>
                  <a:gd name="T96" fmla="*/ 45 w 130"/>
                  <a:gd name="T97" fmla="*/ 77 h 142"/>
                  <a:gd name="T98" fmla="*/ 64 w 130"/>
                  <a:gd name="T99" fmla="*/ 75 h 142"/>
                  <a:gd name="T100" fmla="*/ 81 w 130"/>
                  <a:gd name="T101" fmla="*/ 74 h 142"/>
                  <a:gd name="T102" fmla="*/ 87 w 130"/>
                  <a:gd name="T103" fmla="*/ 78 h 142"/>
                  <a:gd name="T104" fmla="*/ 84 w 130"/>
                  <a:gd name="T105" fmla="*/ 93 h 142"/>
                  <a:gd name="T106" fmla="*/ 78 w 130"/>
                  <a:gd name="T107" fmla="*/ 107 h 142"/>
                  <a:gd name="T108" fmla="*/ 66 w 130"/>
                  <a:gd name="T109" fmla="*/ 118 h 142"/>
                  <a:gd name="T110" fmla="*/ 51 w 130"/>
                  <a:gd name="T111" fmla="*/ 121 h 142"/>
                  <a:gd name="T112" fmla="*/ 40 w 130"/>
                  <a:gd name="T113" fmla="*/ 119 h 142"/>
                  <a:gd name="T114" fmla="*/ 32 w 130"/>
                  <a:gd name="T115" fmla="*/ 115 h 142"/>
                  <a:gd name="T116" fmla="*/ 27 w 130"/>
                  <a:gd name="T117" fmla="*/ 107 h 142"/>
                  <a:gd name="T118" fmla="*/ 26 w 130"/>
                  <a:gd name="T119" fmla="*/ 9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42">
                    <a:moveTo>
                      <a:pt x="0" y="101"/>
                    </a:moveTo>
                    <a:lnTo>
                      <a:pt x="1" y="110"/>
                    </a:lnTo>
                    <a:lnTo>
                      <a:pt x="3" y="119"/>
                    </a:lnTo>
                    <a:lnTo>
                      <a:pt x="7" y="125"/>
                    </a:lnTo>
                    <a:lnTo>
                      <a:pt x="14" y="132"/>
                    </a:lnTo>
                    <a:lnTo>
                      <a:pt x="20" y="136"/>
                    </a:lnTo>
                    <a:lnTo>
                      <a:pt x="28" y="139"/>
                    </a:lnTo>
                    <a:lnTo>
                      <a:pt x="37" y="142"/>
                    </a:lnTo>
                    <a:lnTo>
                      <a:pt x="45" y="142"/>
                    </a:lnTo>
                    <a:lnTo>
                      <a:pt x="52" y="142"/>
                    </a:lnTo>
                    <a:lnTo>
                      <a:pt x="56" y="140"/>
                    </a:lnTo>
                    <a:lnTo>
                      <a:pt x="61" y="139"/>
                    </a:lnTo>
                    <a:lnTo>
                      <a:pt x="66" y="138"/>
                    </a:lnTo>
                    <a:lnTo>
                      <a:pt x="73" y="134"/>
                    </a:lnTo>
                    <a:lnTo>
                      <a:pt x="79" y="129"/>
                    </a:lnTo>
                    <a:lnTo>
                      <a:pt x="86" y="120"/>
                    </a:lnTo>
                    <a:lnTo>
                      <a:pt x="88" y="116"/>
                    </a:lnTo>
                    <a:lnTo>
                      <a:pt x="90" y="116"/>
                    </a:lnTo>
                    <a:lnTo>
                      <a:pt x="88" y="118"/>
                    </a:lnTo>
                    <a:lnTo>
                      <a:pt x="88" y="123"/>
                    </a:lnTo>
                    <a:lnTo>
                      <a:pt x="88" y="126"/>
                    </a:lnTo>
                    <a:lnTo>
                      <a:pt x="90" y="130"/>
                    </a:lnTo>
                    <a:lnTo>
                      <a:pt x="91" y="133"/>
                    </a:lnTo>
                    <a:lnTo>
                      <a:pt x="93" y="135"/>
                    </a:lnTo>
                    <a:lnTo>
                      <a:pt x="95" y="136"/>
                    </a:lnTo>
                    <a:lnTo>
                      <a:pt x="97" y="137"/>
                    </a:lnTo>
                    <a:lnTo>
                      <a:pt x="101" y="138"/>
                    </a:lnTo>
                    <a:lnTo>
                      <a:pt x="106" y="138"/>
                    </a:lnTo>
                    <a:lnTo>
                      <a:pt x="130" y="138"/>
                    </a:lnTo>
                    <a:lnTo>
                      <a:pt x="130" y="117"/>
                    </a:lnTo>
                    <a:lnTo>
                      <a:pt x="119" y="117"/>
                    </a:lnTo>
                    <a:lnTo>
                      <a:pt x="117" y="117"/>
                    </a:lnTo>
                    <a:lnTo>
                      <a:pt x="114" y="116"/>
                    </a:lnTo>
                    <a:lnTo>
                      <a:pt x="113" y="113"/>
                    </a:lnTo>
                    <a:lnTo>
                      <a:pt x="113" y="110"/>
                    </a:lnTo>
                    <a:lnTo>
                      <a:pt x="113" y="53"/>
                    </a:lnTo>
                    <a:lnTo>
                      <a:pt x="112" y="42"/>
                    </a:lnTo>
                    <a:lnTo>
                      <a:pt x="110" y="32"/>
                    </a:lnTo>
                    <a:lnTo>
                      <a:pt x="109" y="28"/>
                    </a:lnTo>
                    <a:lnTo>
                      <a:pt x="107" y="24"/>
                    </a:lnTo>
                    <a:lnTo>
                      <a:pt x="105" y="20"/>
                    </a:lnTo>
                    <a:lnTo>
                      <a:pt x="101" y="15"/>
                    </a:lnTo>
                    <a:lnTo>
                      <a:pt x="98" y="12"/>
                    </a:lnTo>
                    <a:lnTo>
                      <a:pt x="94" y="9"/>
                    </a:lnTo>
                    <a:lnTo>
                      <a:pt x="90" y="7"/>
                    </a:lnTo>
                    <a:lnTo>
                      <a:pt x="84" y="4"/>
                    </a:lnTo>
                    <a:lnTo>
                      <a:pt x="79" y="2"/>
                    </a:lnTo>
                    <a:lnTo>
                      <a:pt x="72" y="1"/>
                    </a:lnTo>
                    <a:lnTo>
                      <a:pt x="65" y="1"/>
                    </a:lnTo>
                    <a:lnTo>
                      <a:pt x="57" y="0"/>
                    </a:lnTo>
                    <a:lnTo>
                      <a:pt x="52" y="0"/>
                    </a:lnTo>
                    <a:lnTo>
                      <a:pt x="44" y="1"/>
                    </a:lnTo>
                    <a:lnTo>
                      <a:pt x="37" y="2"/>
                    </a:lnTo>
                    <a:lnTo>
                      <a:pt x="29" y="4"/>
                    </a:lnTo>
                    <a:lnTo>
                      <a:pt x="22" y="8"/>
                    </a:lnTo>
                    <a:lnTo>
                      <a:pt x="16" y="12"/>
                    </a:lnTo>
                    <a:lnTo>
                      <a:pt x="14" y="15"/>
                    </a:lnTo>
                    <a:lnTo>
                      <a:pt x="12" y="18"/>
                    </a:lnTo>
                    <a:lnTo>
                      <a:pt x="11" y="22"/>
                    </a:lnTo>
                    <a:lnTo>
                      <a:pt x="11" y="26"/>
                    </a:lnTo>
                    <a:lnTo>
                      <a:pt x="11" y="39"/>
                    </a:lnTo>
                    <a:lnTo>
                      <a:pt x="34" y="39"/>
                    </a:lnTo>
                    <a:lnTo>
                      <a:pt x="34" y="31"/>
                    </a:lnTo>
                    <a:lnTo>
                      <a:pt x="36" y="28"/>
                    </a:lnTo>
                    <a:lnTo>
                      <a:pt x="38" y="26"/>
                    </a:lnTo>
                    <a:lnTo>
                      <a:pt x="40" y="24"/>
                    </a:lnTo>
                    <a:lnTo>
                      <a:pt x="43" y="23"/>
                    </a:lnTo>
                    <a:lnTo>
                      <a:pt x="51" y="22"/>
                    </a:lnTo>
                    <a:lnTo>
                      <a:pt x="57" y="21"/>
                    </a:lnTo>
                    <a:lnTo>
                      <a:pt x="65" y="22"/>
                    </a:lnTo>
                    <a:lnTo>
                      <a:pt x="70" y="23"/>
                    </a:lnTo>
                    <a:lnTo>
                      <a:pt x="76" y="25"/>
                    </a:lnTo>
                    <a:lnTo>
                      <a:pt x="80" y="28"/>
                    </a:lnTo>
                    <a:lnTo>
                      <a:pt x="83" y="32"/>
                    </a:lnTo>
                    <a:lnTo>
                      <a:pt x="85" y="38"/>
                    </a:lnTo>
                    <a:lnTo>
                      <a:pt x="86" y="45"/>
                    </a:lnTo>
                    <a:lnTo>
                      <a:pt x="87" y="53"/>
                    </a:lnTo>
                    <a:lnTo>
                      <a:pt x="87" y="55"/>
                    </a:lnTo>
                    <a:lnTo>
                      <a:pt x="81" y="55"/>
                    </a:lnTo>
                    <a:lnTo>
                      <a:pt x="71" y="55"/>
                    </a:lnTo>
                    <a:lnTo>
                      <a:pt x="58" y="56"/>
                    </a:lnTo>
                    <a:lnTo>
                      <a:pt x="45" y="57"/>
                    </a:lnTo>
                    <a:lnTo>
                      <a:pt x="31" y="62"/>
                    </a:lnTo>
                    <a:lnTo>
                      <a:pt x="26" y="64"/>
                    </a:lnTo>
                    <a:lnTo>
                      <a:pt x="19" y="67"/>
                    </a:lnTo>
                    <a:lnTo>
                      <a:pt x="14" y="71"/>
                    </a:lnTo>
                    <a:lnTo>
                      <a:pt x="9" y="76"/>
                    </a:lnTo>
                    <a:lnTo>
                      <a:pt x="5" y="80"/>
                    </a:lnTo>
                    <a:lnTo>
                      <a:pt x="2" y="86"/>
                    </a:lnTo>
                    <a:lnTo>
                      <a:pt x="0" y="93"/>
                    </a:lnTo>
                    <a:lnTo>
                      <a:pt x="0" y="101"/>
                    </a:lnTo>
                    <a:close/>
                    <a:moveTo>
                      <a:pt x="26" y="99"/>
                    </a:moveTo>
                    <a:lnTo>
                      <a:pt x="26" y="95"/>
                    </a:lnTo>
                    <a:lnTo>
                      <a:pt x="27" y="91"/>
                    </a:lnTo>
                    <a:lnTo>
                      <a:pt x="29" y="88"/>
                    </a:lnTo>
                    <a:lnTo>
                      <a:pt x="31" y="85"/>
                    </a:lnTo>
                    <a:lnTo>
                      <a:pt x="38" y="80"/>
                    </a:lnTo>
                    <a:lnTo>
                      <a:pt x="45" y="77"/>
                    </a:lnTo>
                    <a:lnTo>
                      <a:pt x="55" y="76"/>
                    </a:lnTo>
                    <a:lnTo>
                      <a:pt x="64" y="75"/>
                    </a:lnTo>
                    <a:lnTo>
                      <a:pt x="72" y="74"/>
                    </a:lnTo>
                    <a:lnTo>
                      <a:pt x="81" y="74"/>
                    </a:lnTo>
                    <a:lnTo>
                      <a:pt x="87" y="74"/>
                    </a:lnTo>
                    <a:lnTo>
                      <a:pt x="87" y="78"/>
                    </a:lnTo>
                    <a:lnTo>
                      <a:pt x="86" y="85"/>
                    </a:lnTo>
                    <a:lnTo>
                      <a:pt x="84" y="93"/>
                    </a:lnTo>
                    <a:lnTo>
                      <a:pt x="82" y="101"/>
                    </a:lnTo>
                    <a:lnTo>
                      <a:pt x="78" y="107"/>
                    </a:lnTo>
                    <a:lnTo>
                      <a:pt x="72" y="112"/>
                    </a:lnTo>
                    <a:lnTo>
                      <a:pt x="66" y="118"/>
                    </a:lnTo>
                    <a:lnTo>
                      <a:pt x="59" y="120"/>
                    </a:lnTo>
                    <a:lnTo>
                      <a:pt x="51" y="121"/>
                    </a:lnTo>
                    <a:lnTo>
                      <a:pt x="45" y="121"/>
                    </a:lnTo>
                    <a:lnTo>
                      <a:pt x="40" y="119"/>
                    </a:lnTo>
                    <a:lnTo>
                      <a:pt x="36" y="117"/>
                    </a:lnTo>
                    <a:lnTo>
                      <a:pt x="32" y="115"/>
                    </a:lnTo>
                    <a:lnTo>
                      <a:pt x="29" y="111"/>
                    </a:lnTo>
                    <a:lnTo>
                      <a:pt x="27" y="107"/>
                    </a:lnTo>
                    <a:lnTo>
                      <a:pt x="26" y="104"/>
                    </a:lnTo>
                    <a:lnTo>
                      <a:pt x="2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8" name="Freeform 26"/>
              <p:cNvSpPr>
                <a:spLocks/>
              </p:cNvSpPr>
              <p:nvPr/>
            </p:nvSpPr>
            <p:spPr bwMode="auto">
              <a:xfrm>
                <a:off x="4338638" y="2344688"/>
                <a:ext cx="61913" cy="55563"/>
              </a:xfrm>
              <a:custGeom>
                <a:avLst/>
                <a:gdLst>
                  <a:gd name="T0" fmla="*/ 43 w 156"/>
                  <a:gd name="T1" fmla="*/ 138 h 138"/>
                  <a:gd name="T2" fmla="*/ 44 w 156"/>
                  <a:gd name="T3" fmla="*/ 66 h 138"/>
                  <a:gd name="T4" fmla="*/ 48 w 156"/>
                  <a:gd name="T5" fmla="*/ 50 h 138"/>
                  <a:gd name="T6" fmla="*/ 56 w 156"/>
                  <a:gd name="T7" fmla="*/ 38 h 138"/>
                  <a:gd name="T8" fmla="*/ 66 w 156"/>
                  <a:gd name="T9" fmla="*/ 29 h 138"/>
                  <a:gd name="T10" fmla="*/ 80 w 156"/>
                  <a:gd name="T11" fmla="*/ 25 h 138"/>
                  <a:gd name="T12" fmla="*/ 95 w 156"/>
                  <a:gd name="T13" fmla="*/ 25 h 138"/>
                  <a:gd name="T14" fmla="*/ 105 w 156"/>
                  <a:gd name="T15" fmla="*/ 30 h 138"/>
                  <a:gd name="T16" fmla="*/ 111 w 156"/>
                  <a:gd name="T17" fmla="*/ 39 h 138"/>
                  <a:gd name="T18" fmla="*/ 113 w 156"/>
                  <a:gd name="T19" fmla="*/ 51 h 138"/>
                  <a:gd name="T20" fmla="*/ 113 w 156"/>
                  <a:gd name="T21" fmla="*/ 122 h 138"/>
                  <a:gd name="T22" fmla="*/ 114 w 156"/>
                  <a:gd name="T23" fmla="*/ 130 h 138"/>
                  <a:gd name="T24" fmla="*/ 117 w 156"/>
                  <a:gd name="T25" fmla="*/ 135 h 138"/>
                  <a:gd name="T26" fmla="*/ 122 w 156"/>
                  <a:gd name="T27" fmla="*/ 138 h 138"/>
                  <a:gd name="T28" fmla="*/ 130 w 156"/>
                  <a:gd name="T29" fmla="*/ 138 h 138"/>
                  <a:gd name="T30" fmla="*/ 156 w 156"/>
                  <a:gd name="T31" fmla="*/ 117 h 138"/>
                  <a:gd name="T32" fmla="*/ 143 w 156"/>
                  <a:gd name="T33" fmla="*/ 117 h 138"/>
                  <a:gd name="T34" fmla="*/ 140 w 156"/>
                  <a:gd name="T35" fmla="*/ 113 h 138"/>
                  <a:gd name="T36" fmla="*/ 139 w 156"/>
                  <a:gd name="T37" fmla="*/ 52 h 138"/>
                  <a:gd name="T38" fmla="*/ 137 w 156"/>
                  <a:gd name="T39" fmla="*/ 29 h 138"/>
                  <a:gd name="T40" fmla="*/ 128 w 156"/>
                  <a:gd name="T41" fmla="*/ 13 h 138"/>
                  <a:gd name="T42" fmla="*/ 121 w 156"/>
                  <a:gd name="T43" fmla="*/ 8 h 138"/>
                  <a:gd name="T44" fmla="*/ 114 w 156"/>
                  <a:gd name="T45" fmla="*/ 3 h 138"/>
                  <a:gd name="T46" fmla="*/ 92 w 156"/>
                  <a:gd name="T47" fmla="*/ 0 h 138"/>
                  <a:gd name="T48" fmla="*/ 73 w 156"/>
                  <a:gd name="T49" fmla="*/ 3 h 138"/>
                  <a:gd name="T50" fmla="*/ 59 w 156"/>
                  <a:gd name="T51" fmla="*/ 12 h 138"/>
                  <a:gd name="T52" fmla="*/ 48 w 156"/>
                  <a:gd name="T53" fmla="*/ 22 h 138"/>
                  <a:gd name="T54" fmla="*/ 41 w 156"/>
                  <a:gd name="T55" fmla="*/ 31 h 138"/>
                  <a:gd name="T56" fmla="*/ 41 w 156"/>
                  <a:gd name="T57" fmla="*/ 29 h 138"/>
                  <a:gd name="T58" fmla="*/ 41 w 156"/>
                  <a:gd name="T59" fmla="*/ 18 h 138"/>
                  <a:gd name="T60" fmla="*/ 40 w 156"/>
                  <a:gd name="T61" fmla="*/ 12 h 138"/>
                  <a:gd name="T62" fmla="*/ 37 w 156"/>
                  <a:gd name="T63" fmla="*/ 8 h 138"/>
                  <a:gd name="T64" fmla="*/ 32 w 156"/>
                  <a:gd name="T65" fmla="*/ 4 h 138"/>
                  <a:gd name="T66" fmla="*/ 25 w 156"/>
                  <a:gd name="T67" fmla="*/ 3 h 138"/>
                  <a:gd name="T68" fmla="*/ 0 w 156"/>
                  <a:gd name="T69" fmla="*/ 26 h 138"/>
                  <a:gd name="T70" fmla="*/ 13 w 156"/>
                  <a:gd name="T71" fmla="*/ 26 h 138"/>
                  <a:gd name="T72" fmla="*/ 17 w 156"/>
                  <a:gd name="T73" fmla="*/ 29 h 138"/>
                  <a:gd name="T74" fmla="*/ 17 w 156"/>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8">
                    <a:moveTo>
                      <a:pt x="17" y="138"/>
                    </a:moveTo>
                    <a:lnTo>
                      <a:pt x="43" y="138"/>
                    </a:lnTo>
                    <a:lnTo>
                      <a:pt x="43" y="76"/>
                    </a:lnTo>
                    <a:lnTo>
                      <a:pt x="44" y="66"/>
                    </a:lnTo>
                    <a:lnTo>
                      <a:pt x="45" y="57"/>
                    </a:lnTo>
                    <a:lnTo>
                      <a:pt x="48" y="50"/>
                    </a:lnTo>
                    <a:lnTo>
                      <a:pt x="51" y="44"/>
                    </a:lnTo>
                    <a:lnTo>
                      <a:pt x="56" y="38"/>
                    </a:lnTo>
                    <a:lnTo>
                      <a:pt x="61" y="34"/>
                    </a:lnTo>
                    <a:lnTo>
                      <a:pt x="66" y="29"/>
                    </a:lnTo>
                    <a:lnTo>
                      <a:pt x="73" y="27"/>
                    </a:lnTo>
                    <a:lnTo>
                      <a:pt x="80" y="25"/>
                    </a:lnTo>
                    <a:lnTo>
                      <a:pt x="88" y="24"/>
                    </a:lnTo>
                    <a:lnTo>
                      <a:pt x="95" y="25"/>
                    </a:lnTo>
                    <a:lnTo>
                      <a:pt x="101" y="27"/>
                    </a:lnTo>
                    <a:lnTo>
                      <a:pt x="105" y="30"/>
                    </a:lnTo>
                    <a:lnTo>
                      <a:pt x="108" y="34"/>
                    </a:lnTo>
                    <a:lnTo>
                      <a:pt x="111" y="39"/>
                    </a:lnTo>
                    <a:lnTo>
                      <a:pt x="113" y="44"/>
                    </a:lnTo>
                    <a:lnTo>
                      <a:pt x="113" y="51"/>
                    </a:lnTo>
                    <a:lnTo>
                      <a:pt x="113" y="58"/>
                    </a:lnTo>
                    <a:lnTo>
                      <a:pt x="113" y="122"/>
                    </a:lnTo>
                    <a:lnTo>
                      <a:pt x="114" y="126"/>
                    </a:lnTo>
                    <a:lnTo>
                      <a:pt x="114" y="130"/>
                    </a:lnTo>
                    <a:lnTo>
                      <a:pt x="116" y="133"/>
                    </a:lnTo>
                    <a:lnTo>
                      <a:pt x="117" y="135"/>
                    </a:lnTo>
                    <a:lnTo>
                      <a:pt x="119" y="136"/>
                    </a:lnTo>
                    <a:lnTo>
                      <a:pt x="122" y="138"/>
                    </a:lnTo>
                    <a:lnTo>
                      <a:pt x="126" y="138"/>
                    </a:lnTo>
                    <a:lnTo>
                      <a:pt x="130" y="138"/>
                    </a:lnTo>
                    <a:lnTo>
                      <a:pt x="156" y="138"/>
                    </a:lnTo>
                    <a:lnTo>
                      <a:pt x="156" y="117"/>
                    </a:lnTo>
                    <a:lnTo>
                      <a:pt x="145" y="117"/>
                    </a:lnTo>
                    <a:lnTo>
                      <a:pt x="143" y="117"/>
                    </a:lnTo>
                    <a:lnTo>
                      <a:pt x="141" y="116"/>
                    </a:lnTo>
                    <a:lnTo>
                      <a:pt x="140" y="113"/>
                    </a:lnTo>
                    <a:lnTo>
                      <a:pt x="139" y="110"/>
                    </a:lnTo>
                    <a:lnTo>
                      <a:pt x="139" y="52"/>
                    </a:lnTo>
                    <a:lnTo>
                      <a:pt x="139" y="40"/>
                    </a:lnTo>
                    <a:lnTo>
                      <a:pt x="137" y="29"/>
                    </a:lnTo>
                    <a:lnTo>
                      <a:pt x="133" y="21"/>
                    </a:lnTo>
                    <a:lnTo>
                      <a:pt x="128" y="13"/>
                    </a:lnTo>
                    <a:lnTo>
                      <a:pt x="125" y="11"/>
                    </a:lnTo>
                    <a:lnTo>
                      <a:pt x="121" y="8"/>
                    </a:lnTo>
                    <a:lnTo>
                      <a:pt x="118" y="5"/>
                    </a:lnTo>
                    <a:lnTo>
                      <a:pt x="114" y="3"/>
                    </a:lnTo>
                    <a:lnTo>
                      <a:pt x="104" y="1"/>
                    </a:lnTo>
                    <a:lnTo>
                      <a:pt x="92" y="0"/>
                    </a:lnTo>
                    <a:lnTo>
                      <a:pt x="83" y="1"/>
                    </a:lnTo>
                    <a:lnTo>
                      <a:pt x="73" y="3"/>
                    </a:lnTo>
                    <a:lnTo>
                      <a:pt x="65" y="7"/>
                    </a:lnTo>
                    <a:lnTo>
                      <a:pt x="59" y="12"/>
                    </a:lnTo>
                    <a:lnTo>
                      <a:pt x="52" y="16"/>
                    </a:lnTo>
                    <a:lnTo>
                      <a:pt x="48" y="22"/>
                    </a:lnTo>
                    <a:lnTo>
                      <a:pt x="45" y="27"/>
                    </a:lnTo>
                    <a:lnTo>
                      <a:pt x="41" y="31"/>
                    </a:lnTo>
                    <a:lnTo>
                      <a:pt x="41" y="31"/>
                    </a:lnTo>
                    <a:lnTo>
                      <a:pt x="41" y="29"/>
                    </a:lnTo>
                    <a:lnTo>
                      <a:pt x="41" y="24"/>
                    </a:lnTo>
                    <a:lnTo>
                      <a:pt x="41" y="18"/>
                    </a:lnTo>
                    <a:lnTo>
                      <a:pt x="41" y="15"/>
                    </a:lnTo>
                    <a:lnTo>
                      <a:pt x="40" y="12"/>
                    </a:lnTo>
                    <a:lnTo>
                      <a:pt x="39" y="10"/>
                    </a:lnTo>
                    <a:lnTo>
                      <a:pt x="37" y="8"/>
                    </a:lnTo>
                    <a:lnTo>
                      <a:pt x="35" y="5"/>
                    </a:lnTo>
                    <a:lnTo>
                      <a:pt x="32" y="4"/>
                    </a:lnTo>
                    <a:lnTo>
                      <a:pt x="28" y="3"/>
                    </a:lnTo>
                    <a:lnTo>
                      <a:pt x="25" y="3"/>
                    </a:lnTo>
                    <a:lnTo>
                      <a:pt x="0" y="3"/>
                    </a:lnTo>
                    <a:lnTo>
                      <a:pt x="0" y="26"/>
                    </a:lnTo>
                    <a:lnTo>
                      <a:pt x="11" y="26"/>
                    </a:lnTo>
                    <a:lnTo>
                      <a:pt x="13" y="26"/>
                    </a:lnTo>
                    <a:lnTo>
                      <a:pt x="16" y="27"/>
                    </a:lnTo>
                    <a:lnTo>
                      <a:pt x="17" y="29"/>
                    </a:lnTo>
                    <a:lnTo>
                      <a:pt x="17" y="31"/>
                    </a:lnTo>
                    <a:lnTo>
                      <a:pt x="17"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9" name="Freeform 27"/>
              <p:cNvSpPr>
                <a:spLocks noEditPoints="1"/>
              </p:cNvSpPr>
              <p:nvPr/>
            </p:nvSpPr>
            <p:spPr bwMode="auto">
              <a:xfrm>
                <a:off x="4406901" y="2325638"/>
                <a:ext cx="57150" cy="76200"/>
              </a:xfrm>
              <a:custGeom>
                <a:avLst/>
                <a:gdLst>
                  <a:gd name="T0" fmla="*/ 0 w 146"/>
                  <a:gd name="T1" fmla="*/ 129 h 192"/>
                  <a:gd name="T2" fmla="*/ 2 w 146"/>
                  <a:gd name="T3" fmla="*/ 143 h 192"/>
                  <a:gd name="T4" fmla="*/ 7 w 146"/>
                  <a:gd name="T5" fmla="*/ 156 h 192"/>
                  <a:gd name="T6" fmla="*/ 13 w 146"/>
                  <a:gd name="T7" fmla="*/ 168 h 192"/>
                  <a:gd name="T8" fmla="*/ 21 w 146"/>
                  <a:gd name="T9" fmla="*/ 176 h 192"/>
                  <a:gd name="T10" fmla="*/ 29 w 146"/>
                  <a:gd name="T11" fmla="*/ 184 h 192"/>
                  <a:gd name="T12" fmla="*/ 41 w 146"/>
                  <a:gd name="T13" fmla="*/ 189 h 192"/>
                  <a:gd name="T14" fmla="*/ 53 w 146"/>
                  <a:gd name="T15" fmla="*/ 192 h 192"/>
                  <a:gd name="T16" fmla="*/ 71 w 146"/>
                  <a:gd name="T17" fmla="*/ 190 h 192"/>
                  <a:gd name="T18" fmla="*/ 89 w 146"/>
                  <a:gd name="T19" fmla="*/ 184 h 192"/>
                  <a:gd name="T20" fmla="*/ 102 w 146"/>
                  <a:gd name="T21" fmla="*/ 171 h 192"/>
                  <a:gd name="T22" fmla="*/ 105 w 146"/>
                  <a:gd name="T23" fmla="*/ 168 h 192"/>
                  <a:gd name="T24" fmla="*/ 105 w 146"/>
                  <a:gd name="T25" fmla="*/ 174 h 192"/>
                  <a:gd name="T26" fmla="*/ 105 w 146"/>
                  <a:gd name="T27" fmla="*/ 181 h 192"/>
                  <a:gd name="T28" fmla="*/ 108 w 146"/>
                  <a:gd name="T29" fmla="*/ 185 h 192"/>
                  <a:gd name="T30" fmla="*/ 114 w 146"/>
                  <a:gd name="T31" fmla="*/ 188 h 192"/>
                  <a:gd name="T32" fmla="*/ 121 w 146"/>
                  <a:gd name="T33" fmla="*/ 188 h 192"/>
                  <a:gd name="T34" fmla="*/ 146 w 146"/>
                  <a:gd name="T35" fmla="*/ 167 h 192"/>
                  <a:gd name="T36" fmla="*/ 133 w 146"/>
                  <a:gd name="T37" fmla="*/ 167 h 192"/>
                  <a:gd name="T38" fmla="*/ 130 w 146"/>
                  <a:gd name="T39" fmla="*/ 163 h 192"/>
                  <a:gd name="T40" fmla="*/ 129 w 146"/>
                  <a:gd name="T41" fmla="*/ 18 h 192"/>
                  <a:gd name="T42" fmla="*/ 128 w 146"/>
                  <a:gd name="T43" fmla="*/ 9 h 192"/>
                  <a:gd name="T44" fmla="*/ 125 w 146"/>
                  <a:gd name="T45" fmla="*/ 5 h 192"/>
                  <a:gd name="T46" fmla="*/ 120 w 146"/>
                  <a:gd name="T47" fmla="*/ 1 h 192"/>
                  <a:gd name="T48" fmla="*/ 112 w 146"/>
                  <a:gd name="T49" fmla="*/ 0 h 192"/>
                  <a:gd name="T50" fmla="*/ 87 w 146"/>
                  <a:gd name="T51" fmla="*/ 22 h 192"/>
                  <a:gd name="T52" fmla="*/ 99 w 146"/>
                  <a:gd name="T53" fmla="*/ 23 h 192"/>
                  <a:gd name="T54" fmla="*/ 103 w 146"/>
                  <a:gd name="T55" fmla="*/ 25 h 192"/>
                  <a:gd name="T56" fmla="*/ 103 w 146"/>
                  <a:gd name="T57" fmla="*/ 62 h 192"/>
                  <a:gd name="T58" fmla="*/ 104 w 146"/>
                  <a:gd name="T59" fmla="*/ 72 h 192"/>
                  <a:gd name="T60" fmla="*/ 101 w 146"/>
                  <a:gd name="T61" fmla="*/ 68 h 192"/>
                  <a:gd name="T62" fmla="*/ 89 w 146"/>
                  <a:gd name="T63" fmla="*/ 57 h 192"/>
                  <a:gd name="T64" fmla="*/ 72 w 146"/>
                  <a:gd name="T65" fmla="*/ 51 h 192"/>
                  <a:gd name="T66" fmla="*/ 55 w 146"/>
                  <a:gd name="T67" fmla="*/ 51 h 192"/>
                  <a:gd name="T68" fmla="*/ 42 w 146"/>
                  <a:gd name="T69" fmla="*/ 53 h 192"/>
                  <a:gd name="T70" fmla="*/ 31 w 146"/>
                  <a:gd name="T71" fmla="*/ 58 h 192"/>
                  <a:gd name="T72" fmla="*/ 22 w 146"/>
                  <a:gd name="T73" fmla="*/ 65 h 192"/>
                  <a:gd name="T74" fmla="*/ 13 w 146"/>
                  <a:gd name="T75" fmla="*/ 75 h 192"/>
                  <a:gd name="T76" fmla="*/ 8 w 146"/>
                  <a:gd name="T77" fmla="*/ 86 h 192"/>
                  <a:gd name="T78" fmla="*/ 3 w 146"/>
                  <a:gd name="T79" fmla="*/ 99 h 192"/>
                  <a:gd name="T80" fmla="*/ 0 w 146"/>
                  <a:gd name="T81" fmla="*/ 114 h 192"/>
                  <a:gd name="T82" fmla="*/ 65 w 146"/>
                  <a:gd name="T83" fmla="*/ 170 h 192"/>
                  <a:gd name="T84" fmla="*/ 50 w 146"/>
                  <a:gd name="T85" fmla="*/ 166 h 192"/>
                  <a:gd name="T86" fmla="*/ 38 w 146"/>
                  <a:gd name="T87" fmla="*/ 156 h 192"/>
                  <a:gd name="T88" fmla="*/ 29 w 146"/>
                  <a:gd name="T89" fmla="*/ 141 h 192"/>
                  <a:gd name="T90" fmla="*/ 27 w 146"/>
                  <a:gd name="T91" fmla="*/ 121 h 192"/>
                  <a:gd name="T92" fmla="*/ 29 w 146"/>
                  <a:gd name="T93" fmla="*/ 101 h 192"/>
                  <a:gd name="T94" fmla="*/ 38 w 146"/>
                  <a:gd name="T95" fmla="*/ 86 h 192"/>
                  <a:gd name="T96" fmla="*/ 51 w 146"/>
                  <a:gd name="T97" fmla="*/ 76 h 192"/>
                  <a:gd name="T98" fmla="*/ 66 w 146"/>
                  <a:gd name="T99" fmla="*/ 73 h 192"/>
                  <a:gd name="T100" fmla="*/ 75 w 146"/>
                  <a:gd name="T101" fmla="*/ 74 h 192"/>
                  <a:gd name="T102" fmla="*/ 82 w 146"/>
                  <a:gd name="T103" fmla="*/ 77 h 192"/>
                  <a:gd name="T104" fmla="*/ 94 w 146"/>
                  <a:gd name="T105" fmla="*/ 88 h 192"/>
                  <a:gd name="T106" fmla="*/ 102 w 146"/>
                  <a:gd name="T107" fmla="*/ 103 h 192"/>
                  <a:gd name="T108" fmla="*/ 104 w 146"/>
                  <a:gd name="T109" fmla="*/ 121 h 192"/>
                  <a:gd name="T110" fmla="*/ 101 w 146"/>
                  <a:gd name="T111" fmla="*/ 143 h 192"/>
                  <a:gd name="T112" fmla="*/ 92 w 146"/>
                  <a:gd name="T113" fmla="*/ 158 h 192"/>
                  <a:gd name="T114" fmla="*/ 79 w 146"/>
                  <a:gd name="T115" fmla="*/ 167 h 192"/>
                  <a:gd name="T116" fmla="*/ 65 w 146"/>
                  <a:gd name="T117" fmla="*/ 1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2">
                    <a:moveTo>
                      <a:pt x="0" y="121"/>
                    </a:moveTo>
                    <a:lnTo>
                      <a:pt x="0" y="129"/>
                    </a:lnTo>
                    <a:lnTo>
                      <a:pt x="1" y="136"/>
                    </a:lnTo>
                    <a:lnTo>
                      <a:pt x="2" y="143"/>
                    </a:lnTo>
                    <a:lnTo>
                      <a:pt x="4" y="151"/>
                    </a:lnTo>
                    <a:lnTo>
                      <a:pt x="7" y="156"/>
                    </a:lnTo>
                    <a:lnTo>
                      <a:pt x="10" y="162"/>
                    </a:lnTo>
                    <a:lnTo>
                      <a:pt x="13" y="168"/>
                    </a:lnTo>
                    <a:lnTo>
                      <a:pt x="16" y="172"/>
                    </a:lnTo>
                    <a:lnTo>
                      <a:pt x="21" y="176"/>
                    </a:lnTo>
                    <a:lnTo>
                      <a:pt x="25" y="181"/>
                    </a:lnTo>
                    <a:lnTo>
                      <a:pt x="29" y="184"/>
                    </a:lnTo>
                    <a:lnTo>
                      <a:pt x="35" y="187"/>
                    </a:lnTo>
                    <a:lnTo>
                      <a:pt x="41" y="189"/>
                    </a:lnTo>
                    <a:lnTo>
                      <a:pt x="47" y="190"/>
                    </a:lnTo>
                    <a:lnTo>
                      <a:pt x="53" y="192"/>
                    </a:lnTo>
                    <a:lnTo>
                      <a:pt x="59" y="192"/>
                    </a:lnTo>
                    <a:lnTo>
                      <a:pt x="71" y="190"/>
                    </a:lnTo>
                    <a:lnTo>
                      <a:pt x="81" y="188"/>
                    </a:lnTo>
                    <a:lnTo>
                      <a:pt x="89" y="184"/>
                    </a:lnTo>
                    <a:lnTo>
                      <a:pt x="94" y="180"/>
                    </a:lnTo>
                    <a:lnTo>
                      <a:pt x="102" y="171"/>
                    </a:lnTo>
                    <a:lnTo>
                      <a:pt x="104" y="168"/>
                    </a:lnTo>
                    <a:lnTo>
                      <a:pt x="105" y="168"/>
                    </a:lnTo>
                    <a:lnTo>
                      <a:pt x="105" y="169"/>
                    </a:lnTo>
                    <a:lnTo>
                      <a:pt x="105" y="174"/>
                    </a:lnTo>
                    <a:lnTo>
                      <a:pt x="105" y="178"/>
                    </a:lnTo>
                    <a:lnTo>
                      <a:pt x="105" y="181"/>
                    </a:lnTo>
                    <a:lnTo>
                      <a:pt x="107" y="183"/>
                    </a:lnTo>
                    <a:lnTo>
                      <a:pt x="108" y="185"/>
                    </a:lnTo>
                    <a:lnTo>
                      <a:pt x="110" y="186"/>
                    </a:lnTo>
                    <a:lnTo>
                      <a:pt x="114" y="188"/>
                    </a:lnTo>
                    <a:lnTo>
                      <a:pt x="117" y="188"/>
                    </a:lnTo>
                    <a:lnTo>
                      <a:pt x="121" y="188"/>
                    </a:lnTo>
                    <a:lnTo>
                      <a:pt x="146" y="188"/>
                    </a:lnTo>
                    <a:lnTo>
                      <a:pt x="146" y="167"/>
                    </a:lnTo>
                    <a:lnTo>
                      <a:pt x="135" y="167"/>
                    </a:lnTo>
                    <a:lnTo>
                      <a:pt x="133" y="167"/>
                    </a:lnTo>
                    <a:lnTo>
                      <a:pt x="131" y="166"/>
                    </a:lnTo>
                    <a:lnTo>
                      <a:pt x="130" y="163"/>
                    </a:lnTo>
                    <a:lnTo>
                      <a:pt x="129" y="160"/>
                    </a:lnTo>
                    <a:lnTo>
                      <a:pt x="129" y="18"/>
                    </a:lnTo>
                    <a:lnTo>
                      <a:pt x="129" y="13"/>
                    </a:lnTo>
                    <a:lnTo>
                      <a:pt x="128" y="9"/>
                    </a:lnTo>
                    <a:lnTo>
                      <a:pt x="126" y="7"/>
                    </a:lnTo>
                    <a:lnTo>
                      <a:pt x="125" y="5"/>
                    </a:lnTo>
                    <a:lnTo>
                      <a:pt x="122" y="3"/>
                    </a:lnTo>
                    <a:lnTo>
                      <a:pt x="120" y="1"/>
                    </a:lnTo>
                    <a:lnTo>
                      <a:pt x="116" y="0"/>
                    </a:lnTo>
                    <a:lnTo>
                      <a:pt x="112" y="0"/>
                    </a:lnTo>
                    <a:lnTo>
                      <a:pt x="87" y="0"/>
                    </a:lnTo>
                    <a:lnTo>
                      <a:pt x="87" y="22"/>
                    </a:lnTo>
                    <a:lnTo>
                      <a:pt x="97" y="22"/>
                    </a:lnTo>
                    <a:lnTo>
                      <a:pt x="99" y="23"/>
                    </a:lnTo>
                    <a:lnTo>
                      <a:pt x="102" y="24"/>
                    </a:lnTo>
                    <a:lnTo>
                      <a:pt x="103" y="25"/>
                    </a:lnTo>
                    <a:lnTo>
                      <a:pt x="103" y="28"/>
                    </a:lnTo>
                    <a:lnTo>
                      <a:pt x="103" y="62"/>
                    </a:lnTo>
                    <a:lnTo>
                      <a:pt x="104" y="68"/>
                    </a:lnTo>
                    <a:lnTo>
                      <a:pt x="104" y="72"/>
                    </a:lnTo>
                    <a:lnTo>
                      <a:pt x="103" y="72"/>
                    </a:lnTo>
                    <a:lnTo>
                      <a:pt x="101" y="68"/>
                    </a:lnTo>
                    <a:lnTo>
                      <a:pt x="94" y="61"/>
                    </a:lnTo>
                    <a:lnTo>
                      <a:pt x="89" y="57"/>
                    </a:lnTo>
                    <a:lnTo>
                      <a:pt x="81" y="53"/>
                    </a:lnTo>
                    <a:lnTo>
                      <a:pt x="72" y="51"/>
                    </a:lnTo>
                    <a:lnTo>
                      <a:pt x="62" y="50"/>
                    </a:lnTo>
                    <a:lnTo>
                      <a:pt x="55" y="51"/>
                    </a:lnTo>
                    <a:lnTo>
                      <a:pt x="49" y="51"/>
                    </a:lnTo>
                    <a:lnTo>
                      <a:pt x="42" y="53"/>
                    </a:lnTo>
                    <a:lnTo>
                      <a:pt x="37" y="55"/>
                    </a:lnTo>
                    <a:lnTo>
                      <a:pt x="31" y="58"/>
                    </a:lnTo>
                    <a:lnTo>
                      <a:pt x="26" y="62"/>
                    </a:lnTo>
                    <a:lnTo>
                      <a:pt x="22" y="65"/>
                    </a:lnTo>
                    <a:lnTo>
                      <a:pt x="17" y="70"/>
                    </a:lnTo>
                    <a:lnTo>
                      <a:pt x="13" y="75"/>
                    </a:lnTo>
                    <a:lnTo>
                      <a:pt x="10" y="80"/>
                    </a:lnTo>
                    <a:lnTo>
                      <a:pt x="8" y="86"/>
                    </a:lnTo>
                    <a:lnTo>
                      <a:pt x="4" y="92"/>
                    </a:lnTo>
                    <a:lnTo>
                      <a:pt x="3" y="99"/>
                    </a:lnTo>
                    <a:lnTo>
                      <a:pt x="1" y="106"/>
                    </a:lnTo>
                    <a:lnTo>
                      <a:pt x="0" y="114"/>
                    </a:lnTo>
                    <a:lnTo>
                      <a:pt x="0" y="121"/>
                    </a:lnTo>
                    <a:close/>
                    <a:moveTo>
                      <a:pt x="65" y="170"/>
                    </a:moveTo>
                    <a:lnTo>
                      <a:pt x="57" y="169"/>
                    </a:lnTo>
                    <a:lnTo>
                      <a:pt x="50" y="166"/>
                    </a:lnTo>
                    <a:lnTo>
                      <a:pt x="43" y="162"/>
                    </a:lnTo>
                    <a:lnTo>
                      <a:pt x="38" y="156"/>
                    </a:lnTo>
                    <a:lnTo>
                      <a:pt x="32" y="149"/>
                    </a:lnTo>
                    <a:lnTo>
                      <a:pt x="29" y="141"/>
                    </a:lnTo>
                    <a:lnTo>
                      <a:pt x="27" y="132"/>
                    </a:lnTo>
                    <a:lnTo>
                      <a:pt x="27" y="121"/>
                    </a:lnTo>
                    <a:lnTo>
                      <a:pt x="27" y="111"/>
                    </a:lnTo>
                    <a:lnTo>
                      <a:pt x="29" y="101"/>
                    </a:lnTo>
                    <a:lnTo>
                      <a:pt x="34" y="92"/>
                    </a:lnTo>
                    <a:lnTo>
                      <a:pt x="38" y="86"/>
                    </a:lnTo>
                    <a:lnTo>
                      <a:pt x="44" y="80"/>
                    </a:lnTo>
                    <a:lnTo>
                      <a:pt x="51" y="76"/>
                    </a:lnTo>
                    <a:lnTo>
                      <a:pt x="57" y="74"/>
                    </a:lnTo>
                    <a:lnTo>
                      <a:pt x="66" y="73"/>
                    </a:lnTo>
                    <a:lnTo>
                      <a:pt x="70" y="73"/>
                    </a:lnTo>
                    <a:lnTo>
                      <a:pt x="75" y="74"/>
                    </a:lnTo>
                    <a:lnTo>
                      <a:pt x="79" y="75"/>
                    </a:lnTo>
                    <a:lnTo>
                      <a:pt x="82" y="77"/>
                    </a:lnTo>
                    <a:lnTo>
                      <a:pt x="89" y="81"/>
                    </a:lnTo>
                    <a:lnTo>
                      <a:pt x="94" y="88"/>
                    </a:lnTo>
                    <a:lnTo>
                      <a:pt x="98" y="95"/>
                    </a:lnTo>
                    <a:lnTo>
                      <a:pt x="102" y="103"/>
                    </a:lnTo>
                    <a:lnTo>
                      <a:pt x="104" y="112"/>
                    </a:lnTo>
                    <a:lnTo>
                      <a:pt x="104" y="121"/>
                    </a:lnTo>
                    <a:lnTo>
                      <a:pt x="103" y="133"/>
                    </a:lnTo>
                    <a:lnTo>
                      <a:pt x="101" y="143"/>
                    </a:lnTo>
                    <a:lnTo>
                      <a:pt x="97" y="152"/>
                    </a:lnTo>
                    <a:lnTo>
                      <a:pt x="92" y="158"/>
                    </a:lnTo>
                    <a:lnTo>
                      <a:pt x="87" y="163"/>
                    </a:lnTo>
                    <a:lnTo>
                      <a:pt x="79" y="167"/>
                    </a:lnTo>
                    <a:lnTo>
                      <a:pt x="72" y="169"/>
                    </a:lnTo>
                    <a:lnTo>
                      <a:pt x="6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0" name="Freeform 28"/>
              <p:cNvSpPr>
                <a:spLocks noEditPoints="1"/>
              </p:cNvSpPr>
              <p:nvPr/>
            </p:nvSpPr>
            <p:spPr bwMode="auto">
              <a:xfrm>
                <a:off x="4497388" y="2344688"/>
                <a:ext cx="58738" cy="76200"/>
              </a:xfrm>
              <a:custGeom>
                <a:avLst/>
                <a:gdLst>
                  <a:gd name="T0" fmla="*/ 42 w 146"/>
                  <a:gd name="T1" fmla="*/ 192 h 192"/>
                  <a:gd name="T2" fmla="*/ 42 w 146"/>
                  <a:gd name="T3" fmla="*/ 123 h 192"/>
                  <a:gd name="T4" fmla="*/ 42 w 146"/>
                  <a:gd name="T5" fmla="*/ 120 h 192"/>
                  <a:gd name="T6" fmla="*/ 52 w 146"/>
                  <a:gd name="T7" fmla="*/ 131 h 192"/>
                  <a:gd name="T8" fmla="*/ 65 w 146"/>
                  <a:gd name="T9" fmla="*/ 138 h 192"/>
                  <a:gd name="T10" fmla="*/ 84 w 146"/>
                  <a:gd name="T11" fmla="*/ 142 h 192"/>
                  <a:gd name="T12" fmla="*/ 96 w 146"/>
                  <a:gd name="T13" fmla="*/ 140 h 192"/>
                  <a:gd name="T14" fmla="*/ 108 w 146"/>
                  <a:gd name="T15" fmla="*/ 137 h 192"/>
                  <a:gd name="T16" fmla="*/ 119 w 146"/>
                  <a:gd name="T17" fmla="*/ 131 h 192"/>
                  <a:gd name="T18" fmla="*/ 128 w 146"/>
                  <a:gd name="T19" fmla="*/ 123 h 192"/>
                  <a:gd name="T20" fmla="*/ 135 w 146"/>
                  <a:gd name="T21" fmla="*/ 112 h 192"/>
                  <a:gd name="T22" fmla="*/ 141 w 146"/>
                  <a:gd name="T23" fmla="*/ 101 h 192"/>
                  <a:gd name="T24" fmla="*/ 144 w 146"/>
                  <a:gd name="T25" fmla="*/ 86 h 192"/>
                  <a:gd name="T26" fmla="*/ 146 w 146"/>
                  <a:gd name="T27" fmla="*/ 71 h 192"/>
                  <a:gd name="T28" fmla="*/ 145 w 146"/>
                  <a:gd name="T29" fmla="*/ 56 h 192"/>
                  <a:gd name="T30" fmla="*/ 142 w 146"/>
                  <a:gd name="T31" fmla="*/ 42 h 192"/>
                  <a:gd name="T32" fmla="*/ 136 w 146"/>
                  <a:gd name="T33" fmla="*/ 30 h 192"/>
                  <a:gd name="T34" fmla="*/ 130 w 146"/>
                  <a:gd name="T35" fmla="*/ 20 h 192"/>
                  <a:gd name="T36" fmla="*/ 121 w 146"/>
                  <a:gd name="T37" fmla="*/ 12 h 192"/>
                  <a:gd name="T38" fmla="*/ 110 w 146"/>
                  <a:gd name="T39" fmla="*/ 5 h 192"/>
                  <a:gd name="T40" fmla="*/ 98 w 146"/>
                  <a:gd name="T41" fmla="*/ 2 h 192"/>
                  <a:gd name="T42" fmla="*/ 86 w 146"/>
                  <a:gd name="T43" fmla="*/ 0 h 192"/>
                  <a:gd name="T44" fmla="*/ 65 w 146"/>
                  <a:gd name="T45" fmla="*/ 4 h 192"/>
                  <a:gd name="T46" fmla="*/ 51 w 146"/>
                  <a:gd name="T47" fmla="*/ 12 h 192"/>
                  <a:gd name="T48" fmla="*/ 41 w 146"/>
                  <a:gd name="T49" fmla="*/ 25 h 192"/>
                  <a:gd name="T50" fmla="*/ 40 w 146"/>
                  <a:gd name="T51" fmla="*/ 23 h 192"/>
                  <a:gd name="T52" fmla="*/ 40 w 146"/>
                  <a:gd name="T53" fmla="*/ 14 h 192"/>
                  <a:gd name="T54" fmla="*/ 39 w 146"/>
                  <a:gd name="T55" fmla="*/ 9 h 192"/>
                  <a:gd name="T56" fmla="*/ 35 w 146"/>
                  <a:gd name="T57" fmla="*/ 5 h 192"/>
                  <a:gd name="T58" fmla="*/ 28 w 146"/>
                  <a:gd name="T59" fmla="*/ 3 h 192"/>
                  <a:gd name="T60" fmla="*/ 0 w 146"/>
                  <a:gd name="T61" fmla="*/ 3 h 192"/>
                  <a:gd name="T62" fmla="*/ 11 w 146"/>
                  <a:gd name="T63" fmla="*/ 26 h 192"/>
                  <a:gd name="T64" fmla="*/ 15 w 146"/>
                  <a:gd name="T65" fmla="*/ 27 h 192"/>
                  <a:gd name="T66" fmla="*/ 16 w 146"/>
                  <a:gd name="T67" fmla="*/ 31 h 192"/>
                  <a:gd name="T68" fmla="*/ 42 w 146"/>
                  <a:gd name="T69" fmla="*/ 71 h 192"/>
                  <a:gd name="T70" fmla="*/ 46 w 146"/>
                  <a:gd name="T71" fmla="*/ 50 h 192"/>
                  <a:gd name="T72" fmla="*/ 54 w 146"/>
                  <a:gd name="T73" fmla="*/ 35 h 192"/>
                  <a:gd name="T74" fmla="*/ 66 w 146"/>
                  <a:gd name="T75" fmla="*/ 26 h 192"/>
                  <a:gd name="T76" fmla="*/ 81 w 146"/>
                  <a:gd name="T77" fmla="*/ 23 h 192"/>
                  <a:gd name="T78" fmla="*/ 96 w 146"/>
                  <a:gd name="T79" fmla="*/ 26 h 192"/>
                  <a:gd name="T80" fmla="*/ 108 w 146"/>
                  <a:gd name="T81" fmla="*/ 37 h 192"/>
                  <a:gd name="T82" fmla="*/ 116 w 146"/>
                  <a:gd name="T83" fmla="*/ 52 h 192"/>
                  <a:gd name="T84" fmla="*/ 119 w 146"/>
                  <a:gd name="T85" fmla="*/ 71 h 192"/>
                  <a:gd name="T86" fmla="*/ 116 w 146"/>
                  <a:gd name="T87" fmla="*/ 92 h 192"/>
                  <a:gd name="T88" fmla="*/ 107 w 146"/>
                  <a:gd name="T89" fmla="*/ 107 h 192"/>
                  <a:gd name="T90" fmla="*/ 95 w 146"/>
                  <a:gd name="T91" fmla="*/ 117 h 192"/>
                  <a:gd name="T92" fmla="*/ 80 w 146"/>
                  <a:gd name="T93" fmla="*/ 120 h 192"/>
                  <a:gd name="T94" fmla="*/ 71 w 146"/>
                  <a:gd name="T95" fmla="*/ 119 h 192"/>
                  <a:gd name="T96" fmla="*/ 64 w 146"/>
                  <a:gd name="T97" fmla="*/ 116 h 192"/>
                  <a:gd name="T98" fmla="*/ 52 w 146"/>
                  <a:gd name="T99" fmla="*/ 105 h 192"/>
                  <a:gd name="T100" fmla="*/ 44 w 146"/>
                  <a:gd name="T101" fmla="*/ 90 h 192"/>
                  <a:gd name="T102" fmla="*/ 42 w 146"/>
                  <a:gd name="T103"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92">
                    <a:moveTo>
                      <a:pt x="16" y="192"/>
                    </a:moveTo>
                    <a:lnTo>
                      <a:pt x="42" y="192"/>
                    </a:lnTo>
                    <a:lnTo>
                      <a:pt x="42" y="132"/>
                    </a:lnTo>
                    <a:lnTo>
                      <a:pt x="42" y="123"/>
                    </a:lnTo>
                    <a:lnTo>
                      <a:pt x="42" y="120"/>
                    </a:lnTo>
                    <a:lnTo>
                      <a:pt x="42" y="120"/>
                    </a:lnTo>
                    <a:lnTo>
                      <a:pt x="44" y="124"/>
                    </a:lnTo>
                    <a:lnTo>
                      <a:pt x="52" y="131"/>
                    </a:lnTo>
                    <a:lnTo>
                      <a:pt x="57" y="135"/>
                    </a:lnTo>
                    <a:lnTo>
                      <a:pt x="65" y="138"/>
                    </a:lnTo>
                    <a:lnTo>
                      <a:pt x="74" y="142"/>
                    </a:lnTo>
                    <a:lnTo>
                      <a:pt x="84" y="142"/>
                    </a:lnTo>
                    <a:lnTo>
                      <a:pt x="91" y="142"/>
                    </a:lnTo>
                    <a:lnTo>
                      <a:pt x="96" y="140"/>
                    </a:lnTo>
                    <a:lnTo>
                      <a:pt x="103" y="139"/>
                    </a:lnTo>
                    <a:lnTo>
                      <a:pt x="108" y="137"/>
                    </a:lnTo>
                    <a:lnTo>
                      <a:pt x="114" y="134"/>
                    </a:lnTo>
                    <a:lnTo>
                      <a:pt x="119" y="131"/>
                    </a:lnTo>
                    <a:lnTo>
                      <a:pt x="123" y="128"/>
                    </a:lnTo>
                    <a:lnTo>
                      <a:pt x="128" y="123"/>
                    </a:lnTo>
                    <a:lnTo>
                      <a:pt x="132" y="118"/>
                    </a:lnTo>
                    <a:lnTo>
                      <a:pt x="135" y="112"/>
                    </a:lnTo>
                    <a:lnTo>
                      <a:pt x="138" y="107"/>
                    </a:lnTo>
                    <a:lnTo>
                      <a:pt x="141" y="101"/>
                    </a:lnTo>
                    <a:lnTo>
                      <a:pt x="143" y="94"/>
                    </a:lnTo>
                    <a:lnTo>
                      <a:pt x="144" y="86"/>
                    </a:lnTo>
                    <a:lnTo>
                      <a:pt x="145" y="79"/>
                    </a:lnTo>
                    <a:lnTo>
                      <a:pt x="146" y="71"/>
                    </a:lnTo>
                    <a:lnTo>
                      <a:pt x="145" y="64"/>
                    </a:lnTo>
                    <a:lnTo>
                      <a:pt x="145" y="56"/>
                    </a:lnTo>
                    <a:lnTo>
                      <a:pt x="143" y="49"/>
                    </a:lnTo>
                    <a:lnTo>
                      <a:pt x="142" y="42"/>
                    </a:lnTo>
                    <a:lnTo>
                      <a:pt x="140" y="36"/>
                    </a:lnTo>
                    <a:lnTo>
                      <a:pt x="136" y="30"/>
                    </a:lnTo>
                    <a:lnTo>
                      <a:pt x="133" y="25"/>
                    </a:lnTo>
                    <a:lnTo>
                      <a:pt x="130" y="20"/>
                    </a:lnTo>
                    <a:lnTo>
                      <a:pt x="125" y="15"/>
                    </a:lnTo>
                    <a:lnTo>
                      <a:pt x="121" y="12"/>
                    </a:lnTo>
                    <a:lnTo>
                      <a:pt x="116" y="9"/>
                    </a:lnTo>
                    <a:lnTo>
                      <a:pt x="110" y="5"/>
                    </a:lnTo>
                    <a:lnTo>
                      <a:pt x="105" y="3"/>
                    </a:lnTo>
                    <a:lnTo>
                      <a:pt x="98" y="2"/>
                    </a:lnTo>
                    <a:lnTo>
                      <a:pt x="93" y="1"/>
                    </a:lnTo>
                    <a:lnTo>
                      <a:pt x="86" y="0"/>
                    </a:lnTo>
                    <a:lnTo>
                      <a:pt x="75" y="1"/>
                    </a:lnTo>
                    <a:lnTo>
                      <a:pt x="65" y="4"/>
                    </a:lnTo>
                    <a:lnTo>
                      <a:pt x="56" y="8"/>
                    </a:lnTo>
                    <a:lnTo>
                      <a:pt x="51" y="12"/>
                    </a:lnTo>
                    <a:lnTo>
                      <a:pt x="43" y="21"/>
                    </a:lnTo>
                    <a:lnTo>
                      <a:pt x="41" y="25"/>
                    </a:lnTo>
                    <a:lnTo>
                      <a:pt x="40" y="25"/>
                    </a:lnTo>
                    <a:lnTo>
                      <a:pt x="40" y="23"/>
                    </a:lnTo>
                    <a:lnTo>
                      <a:pt x="41" y="17"/>
                    </a:lnTo>
                    <a:lnTo>
                      <a:pt x="40" y="14"/>
                    </a:lnTo>
                    <a:lnTo>
                      <a:pt x="40" y="12"/>
                    </a:lnTo>
                    <a:lnTo>
                      <a:pt x="39" y="9"/>
                    </a:lnTo>
                    <a:lnTo>
                      <a:pt x="37" y="8"/>
                    </a:lnTo>
                    <a:lnTo>
                      <a:pt x="35" y="5"/>
                    </a:lnTo>
                    <a:lnTo>
                      <a:pt x="31" y="4"/>
                    </a:lnTo>
                    <a:lnTo>
                      <a:pt x="28" y="3"/>
                    </a:lnTo>
                    <a:lnTo>
                      <a:pt x="24" y="3"/>
                    </a:lnTo>
                    <a:lnTo>
                      <a:pt x="0" y="3"/>
                    </a:lnTo>
                    <a:lnTo>
                      <a:pt x="0" y="26"/>
                    </a:lnTo>
                    <a:lnTo>
                      <a:pt x="11" y="26"/>
                    </a:lnTo>
                    <a:lnTo>
                      <a:pt x="13" y="26"/>
                    </a:lnTo>
                    <a:lnTo>
                      <a:pt x="15" y="27"/>
                    </a:lnTo>
                    <a:lnTo>
                      <a:pt x="16" y="29"/>
                    </a:lnTo>
                    <a:lnTo>
                      <a:pt x="16" y="31"/>
                    </a:lnTo>
                    <a:lnTo>
                      <a:pt x="16" y="192"/>
                    </a:lnTo>
                    <a:close/>
                    <a:moveTo>
                      <a:pt x="42" y="71"/>
                    </a:moveTo>
                    <a:lnTo>
                      <a:pt x="42" y="59"/>
                    </a:lnTo>
                    <a:lnTo>
                      <a:pt x="46" y="50"/>
                    </a:lnTo>
                    <a:lnTo>
                      <a:pt x="49" y="41"/>
                    </a:lnTo>
                    <a:lnTo>
                      <a:pt x="54" y="35"/>
                    </a:lnTo>
                    <a:lnTo>
                      <a:pt x="60" y="29"/>
                    </a:lnTo>
                    <a:lnTo>
                      <a:pt x="66" y="26"/>
                    </a:lnTo>
                    <a:lnTo>
                      <a:pt x="74" y="24"/>
                    </a:lnTo>
                    <a:lnTo>
                      <a:pt x="81" y="23"/>
                    </a:lnTo>
                    <a:lnTo>
                      <a:pt x="89" y="24"/>
                    </a:lnTo>
                    <a:lnTo>
                      <a:pt x="96" y="26"/>
                    </a:lnTo>
                    <a:lnTo>
                      <a:pt x="103" y="30"/>
                    </a:lnTo>
                    <a:lnTo>
                      <a:pt x="108" y="37"/>
                    </a:lnTo>
                    <a:lnTo>
                      <a:pt x="113" y="43"/>
                    </a:lnTo>
                    <a:lnTo>
                      <a:pt x="116" y="52"/>
                    </a:lnTo>
                    <a:lnTo>
                      <a:pt x="118" y="61"/>
                    </a:lnTo>
                    <a:lnTo>
                      <a:pt x="119" y="71"/>
                    </a:lnTo>
                    <a:lnTo>
                      <a:pt x="118" y="82"/>
                    </a:lnTo>
                    <a:lnTo>
                      <a:pt x="116" y="92"/>
                    </a:lnTo>
                    <a:lnTo>
                      <a:pt x="113" y="101"/>
                    </a:lnTo>
                    <a:lnTo>
                      <a:pt x="107" y="107"/>
                    </a:lnTo>
                    <a:lnTo>
                      <a:pt x="102" y="112"/>
                    </a:lnTo>
                    <a:lnTo>
                      <a:pt x="95" y="117"/>
                    </a:lnTo>
                    <a:lnTo>
                      <a:pt x="88" y="119"/>
                    </a:lnTo>
                    <a:lnTo>
                      <a:pt x="80" y="120"/>
                    </a:lnTo>
                    <a:lnTo>
                      <a:pt x="76" y="120"/>
                    </a:lnTo>
                    <a:lnTo>
                      <a:pt x="71" y="119"/>
                    </a:lnTo>
                    <a:lnTo>
                      <a:pt x="67" y="118"/>
                    </a:lnTo>
                    <a:lnTo>
                      <a:pt x="64" y="116"/>
                    </a:lnTo>
                    <a:lnTo>
                      <a:pt x="56" y="111"/>
                    </a:lnTo>
                    <a:lnTo>
                      <a:pt x="52" y="105"/>
                    </a:lnTo>
                    <a:lnTo>
                      <a:pt x="48" y="97"/>
                    </a:lnTo>
                    <a:lnTo>
                      <a:pt x="44" y="90"/>
                    </a:lnTo>
                    <a:lnTo>
                      <a:pt x="42" y="81"/>
                    </a:lnTo>
                    <a:lnTo>
                      <a:pt x="4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1" name="Freeform 29"/>
              <p:cNvSpPr>
                <a:spLocks noEditPoints="1"/>
              </p:cNvSpPr>
              <p:nvPr/>
            </p:nvSpPr>
            <p:spPr bwMode="auto">
              <a:xfrm>
                <a:off x="4564063" y="2344688"/>
                <a:ext cx="49213" cy="57150"/>
              </a:xfrm>
              <a:custGeom>
                <a:avLst/>
                <a:gdLst>
                  <a:gd name="T0" fmla="*/ 0 w 126"/>
                  <a:gd name="T1" fmla="*/ 79 h 142"/>
                  <a:gd name="T2" fmla="*/ 3 w 126"/>
                  <a:gd name="T3" fmla="*/ 93 h 142"/>
                  <a:gd name="T4" fmla="*/ 8 w 126"/>
                  <a:gd name="T5" fmla="*/ 106 h 142"/>
                  <a:gd name="T6" fmla="*/ 16 w 126"/>
                  <a:gd name="T7" fmla="*/ 117 h 142"/>
                  <a:gd name="T8" fmla="*/ 25 w 126"/>
                  <a:gd name="T9" fmla="*/ 126 h 142"/>
                  <a:gd name="T10" fmla="*/ 36 w 126"/>
                  <a:gd name="T11" fmla="*/ 134 h 142"/>
                  <a:gd name="T12" fmla="*/ 49 w 126"/>
                  <a:gd name="T13" fmla="*/ 139 h 142"/>
                  <a:gd name="T14" fmla="*/ 64 w 126"/>
                  <a:gd name="T15" fmla="*/ 142 h 142"/>
                  <a:gd name="T16" fmla="*/ 84 w 126"/>
                  <a:gd name="T17" fmla="*/ 142 h 142"/>
                  <a:gd name="T18" fmla="*/ 102 w 126"/>
                  <a:gd name="T19" fmla="*/ 136 h 142"/>
                  <a:gd name="T20" fmla="*/ 120 w 126"/>
                  <a:gd name="T21" fmla="*/ 125 h 142"/>
                  <a:gd name="T22" fmla="*/ 113 w 126"/>
                  <a:gd name="T23" fmla="*/ 104 h 142"/>
                  <a:gd name="T24" fmla="*/ 102 w 126"/>
                  <a:gd name="T25" fmla="*/ 111 h 142"/>
                  <a:gd name="T26" fmla="*/ 89 w 126"/>
                  <a:gd name="T27" fmla="*/ 117 h 142"/>
                  <a:gd name="T28" fmla="*/ 73 w 126"/>
                  <a:gd name="T29" fmla="*/ 120 h 142"/>
                  <a:gd name="T30" fmla="*/ 56 w 126"/>
                  <a:gd name="T31" fmla="*/ 117 h 142"/>
                  <a:gd name="T32" fmla="*/ 41 w 126"/>
                  <a:gd name="T33" fmla="*/ 108 h 142"/>
                  <a:gd name="T34" fmla="*/ 32 w 126"/>
                  <a:gd name="T35" fmla="*/ 94 h 142"/>
                  <a:gd name="T36" fmla="*/ 26 w 126"/>
                  <a:gd name="T37" fmla="*/ 75 h 142"/>
                  <a:gd name="T38" fmla="*/ 126 w 126"/>
                  <a:gd name="T39" fmla="*/ 70 h 142"/>
                  <a:gd name="T40" fmla="*/ 126 w 126"/>
                  <a:gd name="T41" fmla="*/ 51 h 142"/>
                  <a:gd name="T42" fmla="*/ 120 w 126"/>
                  <a:gd name="T43" fmla="*/ 34 h 142"/>
                  <a:gd name="T44" fmla="*/ 115 w 126"/>
                  <a:gd name="T45" fmla="*/ 24 h 142"/>
                  <a:gd name="T46" fmla="*/ 107 w 126"/>
                  <a:gd name="T47" fmla="*/ 15 h 142"/>
                  <a:gd name="T48" fmla="*/ 99 w 126"/>
                  <a:gd name="T49" fmla="*/ 8 h 142"/>
                  <a:gd name="T50" fmla="*/ 87 w 126"/>
                  <a:gd name="T51" fmla="*/ 3 h 142"/>
                  <a:gd name="T52" fmla="*/ 75 w 126"/>
                  <a:gd name="T53" fmla="*/ 1 h 142"/>
                  <a:gd name="T54" fmla="*/ 61 w 126"/>
                  <a:gd name="T55" fmla="*/ 1 h 142"/>
                  <a:gd name="T56" fmla="*/ 47 w 126"/>
                  <a:gd name="T57" fmla="*/ 3 h 142"/>
                  <a:gd name="T58" fmla="*/ 35 w 126"/>
                  <a:gd name="T59" fmla="*/ 8 h 142"/>
                  <a:gd name="T60" fmla="*/ 24 w 126"/>
                  <a:gd name="T61" fmla="*/ 15 h 142"/>
                  <a:gd name="T62" fmla="*/ 16 w 126"/>
                  <a:gd name="T63" fmla="*/ 25 h 142"/>
                  <a:gd name="T64" fmla="*/ 8 w 126"/>
                  <a:gd name="T65" fmla="*/ 36 h 142"/>
                  <a:gd name="T66" fmla="*/ 3 w 126"/>
                  <a:gd name="T67" fmla="*/ 49 h 142"/>
                  <a:gd name="T68" fmla="*/ 0 w 126"/>
                  <a:gd name="T69" fmla="*/ 64 h 142"/>
                  <a:gd name="T70" fmla="*/ 27 w 126"/>
                  <a:gd name="T71" fmla="*/ 55 h 142"/>
                  <a:gd name="T72" fmla="*/ 33 w 126"/>
                  <a:gd name="T73" fmla="*/ 41 h 142"/>
                  <a:gd name="T74" fmla="*/ 41 w 126"/>
                  <a:gd name="T75" fmla="*/ 30 h 142"/>
                  <a:gd name="T76" fmla="*/ 53 w 126"/>
                  <a:gd name="T77" fmla="*/ 23 h 142"/>
                  <a:gd name="T78" fmla="*/ 67 w 126"/>
                  <a:gd name="T79" fmla="*/ 21 h 142"/>
                  <a:gd name="T80" fmla="*/ 79 w 126"/>
                  <a:gd name="T81" fmla="*/ 23 h 142"/>
                  <a:gd name="T82" fmla="*/ 89 w 126"/>
                  <a:gd name="T83" fmla="*/ 30 h 142"/>
                  <a:gd name="T84" fmla="*/ 97 w 126"/>
                  <a:gd name="T85" fmla="*/ 41 h 142"/>
                  <a:gd name="T86" fmla="*/ 100 w 126"/>
                  <a:gd name="T87"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42">
                    <a:moveTo>
                      <a:pt x="0" y="71"/>
                    </a:moveTo>
                    <a:lnTo>
                      <a:pt x="0" y="79"/>
                    </a:lnTo>
                    <a:lnTo>
                      <a:pt x="2" y="85"/>
                    </a:lnTo>
                    <a:lnTo>
                      <a:pt x="3" y="93"/>
                    </a:lnTo>
                    <a:lnTo>
                      <a:pt x="5" y="99"/>
                    </a:lnTo>
                    <a:lnTo>
                      <a:pt x="8" y="106"/>
                    </a:lnTo>
                    <a:lnTo>
                      <a:pt x="11" y="111"/>
                    </a:lnTo>
                    <a:lnTo>
                      <a:pt x="16" y="117"/>
                    </a:lnTo>
                    <a:lnTo>
                      <a:pt x="20" y="122"/>
                    </a:lnTo>
                    <a:lnTo>
                      <a:pt x="25" y="126"/>
                    </a:lnTo>
                    <a:lnTo>
                      <a:pt x="31" y="130"/>
                    </a:lnTo>
                    <a:lnTo>
                      <a:pt x="36" y="134"/>
                    </a:lnTo>
                    <a:lnTo>
                      <a:pt x="43" y="136"/>
                    </a:lnTo>
                    <a:lnTo>
                      <a:pt x="49" y="139"/>
                    </a:lnTo>
                    <a:lnTo>
                      <a:pt x="57" y="140"/>
                    </a:lnTo>
                    <a:lnTo>
                      <a:pt x="64" y="142"/>
                    </a:lnTo>
                    <a:lnTo>
                      <a:pt x="72" y="142"/>
                    </a:lnTo>
                    <a:lnTo>
                      <a:pt x="84" y="142"/>
                    </a:lnTo>
                    <a:lnTo>
                      <a:pt x="93" y="139"/>
                    </a:lnTo>
                    <a:lnTo>
                      <a:pt x="102" y="136"/>
                    </a:lnTo>
                    <a:lnTo>
                      <a:pt x="110" y="132"/>
                    </a:lnTo>
                    <a:lnTo>
                      <a:pt x="120" y="125"/>
                    </a:lnTo>
                    <a:lnTo>
                      <a:pt x="124" y="122"/>
                    </a:lnTo>
                    <a:lnTo>
                      <a:pt x="113" y="104"/>
                    </a:lnTo>
                    <a:lnTo>
                      <a:pt x="110" y="106"/>
                    </a:lnTo>
                    <a:lnTo>
                      <a:pt x="102" y="111"/>
                    </a:lnTo>
                    <a:lnTo>
                      <a:pt x="96" y="115"/>
                    </a:lnTo>
                    <a:lnTo>
                      <a:pt x="89" y="117"/>
                    </a:lnTo>
                    <a:lnTo>
                      <a:pt x="81" y="119"/>
                    </a:lnTo>
                    <a:lnTo>
                      <a:pt x="73" y="120"/>
                    </a:lnTo>
                    <a:lnTo>
                      <a:pt x="64" y="119"/>
                    </a:lnTo>
                    <a:lnTo>
                      <a:pt x="56" y="117"/>
                    </a:lnTo>
                    <a:lnTo>
                      <a:pt x="48" y="112"/>
                    </a:lnTo>
                    <a:lnTo>
                      <a:pt x="41" y="108"/>
                    </a:lnTo>
                    <a:lnTo>
                      <a:pt x="36" y="102"/>
                    </a:lnTo>
                    <a:lnTo>
                      <a:pt x="32" y="94"/>
                    </a:lnTo>
                    <a:lnTo>
                      <a:pt x="29" y="84"/>
                    </a:lnTo>
                    <a:lnTo>
                      <a:pt x="26" y="75"/>
                    </a:lnTo>
                    <a:lnTo>
                      <a:pt x="126" y="75"/>
                    </a:lnTo>
                    <a:lnTo>
                      <a:pt x="126" y="70"/>
                    </a:lnTo>
                    <a:lnTo>
                      <a:pt x="126" y="64"/>
                    </a:lnTo>
                    <a:lnTo>
                      <a:pt x="126" y="51"/>
                    </a:lnTo>
                    <a:lnTo>
                      <a:pt x="123" y="39"/>
                    </a:lnTo>
                    <a:lnTo>
                      <a:pt x="120" y="34"/>
                    </a:lnTo>
                    <a:lnTo>
                      <a:pt x="118" y="28"/>
                    </a:lnTo>
                    <a:lnTo>
                      <a:pt x="115" y="24"/>
                    </a:lnTo>
                    <a:lnTo>
                      <a:pt x="112" y="18"/>
                    </a:lnTo>
                    <a:lnTo>
                      <a:pt x="107" y="15"/>
                    </a:lnTo>
                    <a:lnTo>
                      <a:pt x="103" y="11"/>
                    </a:lnTo>
                    <a:lnTo>
                      <a:pt x="99" y="8"/>
                    </a:lnTo>
                    <a:lnTo>
                      <a:pt x="93" y="5"/>
                    </a:lnTo>
                    <a:lnTo>
                      <a:pt x="87" y="3"/>
                    </a:lnTo>
                    <a:lnTo>
                      <a:pt x="81" y="1"/>
                    </a:lnTo>
                    <a:lnTo>
                      <a:pt x="75" y="1"/>
                    </a:lnTo>
                    <a:lnTo>
                      <a:pt x="67" y="0"/>
                    </a:lnTo>
                    <a:lnTo>
                      <a:pt x="61" y="1"/>
                    </a:lnTo>
                    <a:lnTo>
                      <a:pt x="54" y="1"/>
                    </a:lnTo>
                    <a:lnTo>
                      <a:pt x="47" y="3"/>
                    </a:lnTo>
                    <a:lnTo>
                      <a:pt x="41" y="5"/>
                    </a:lnTo>
                    <a:lnTo>
                      <a:pt x="35" y="8"/>
                    </a:lnTo>
                    <a:lnTo>
                      <a:pt x="30" y="12"/>
                    </a:lnTo>
                    <a:lnTo>
                      <a:pt x="24" y="15"/>
                    </a:lnTo>
                    <a:lnTo>
                      <a:pt x="20" y="20"/>
                    </a:lnTo>
                    <a:lnTo>
                      <a:pt x="16" y="25"/>
                    </a:lnTo>
                    <a:lnTo>
                      <a:pt x="11" y="30"/>
                    </a:lnTo>
                    <a:lnTo>
                      <a:pt x="8" y="36"/>
                    </a:lnTo>
                    <a:lnTo>
                      <a:pt x="5" y="42"/>
                    </a:lnTo>
                    <a:lnTo>
                      <a:pt x="3" y="49"/>
                    </a:lnTo>
                    <a:lnTo>
                      <a:pt x="2" y="56"/>
                    </a:lnTo>
                    <a:lnTo>
                      <a:pt x="0" y="64"/>
                    </a:lnTo>
                    <a:lnTo>
                      <a:pt x="0" y="71"/>
                    </a:lnTo>
                    <a:close/>
                    <a:moveTo>
                      <a:pt x="27" y="55"/>
                    </a:moveTo>
                    <a:lnTo>
                      <a:pt x="30" y="48"/>
                    </a:lnTo>
                    <a:lnTo>
                      <a:pt x="33" y="41"/>
                    </a:lnTo>
                    <a:lnTo>
                      <a:pt x="37" y="35"/>
                    </a:lnTo>
                    <a:lnTo>
                      <a:pt x="41" y="30"/>
                    </a:lnTo>
                    <a:lnTo>
                      <a:pt x="47" y="26"/>
                    </a:lnTo>
                    <a:lnTo>
                      <a:pt x="53" y="23"/>
                    </a:lnTo>
                    <a:lnTo>
                      <a:pt x="61" y="22"/>
                    </a:lnTo>
                    <a:lnTo>
                      <a:pt x="67" y="21"/>
                    </a:lnTo>
                    <a:lnTo>
                      <a:pt x="74" y="22"/>
                    </a:lnTo>
                    <a:lnTo>
                      <a:pt x="79" y="23"/>
                    </a:lnTo>
                    <a:lnTo>
                      <a:pt x="85" y="26"/>
                    </a:lnTo>
                    <a:lnTo>
                      <a:pt x="89" y="30"/>
                    </a:lnTo>
                    <a:lnTo>
                      <a:pt x="93" y="35"/>
                    </a:lnTo>
                    <a:lnTo>
                      <a:pt x="97" y="41"/>
                    </a:lnTo>
                    <a:lnTo>
                      <a:pt x="99" y="48"/>
                    </a:lnTo>
                    <a:lnTo>
                      <a:pt x="100" y="55"/>
                    </a:lnTo>
                    <a:lnTo>
                      <a:pt x="27"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2" name="Freeform 30"/>
              <p:cNvSpPr>
                <a:spLocks noEditPoints="1"/>
              </p:cNvSpPr>
              <p:nvPr/>
            </p:nvSpPr>
            <p:spPr bwMode="auto">
              <a:xfrm>
                <a:off x="4621213" y="2344688"/>
                <a:ext cx="58738" cy="57150"/>
              </a:xfrm>
              <a:custGeom>
                <a:avLst/>
                <a:gdLst>
                  <a:gd name="T0" fmla="*/ 1 w 146"/>
                  <a:gd name="T1" fmla="*/ 79 h 142"/>
                  <a:gd name="T2" fmla="*/ 4 w 146"/>
                  <a:gd name="T3" fmla="*/ 93 h 142"/>
                  <a:gd name="T4" fmla="*/ 9 w 146"/>
                  <a:gd name="T5" fmla="*/ 106 h 142"/>
                  <a:gd name="T6" fmla="*/ 17 w 146"/>
                  <a:gd name="T7" fmla="*/ 117 h 142"/>
                  <a:gd name="T8" fmla="*/ 27 w 146"/>
                  <a:gd name="T9" fmla="*/ 126 h 142"/>
                  <a:gd name="T10" fmla="*/ 38 w 146"/>
                  <a:gd name="T11" fmla="*/ 134 h 142"/>
                  <a:gd name="T12" fmla="*/ 51 w 146"/>
                  <a:gd name="T13" fmla="*/ 139 h 142"/>
                  <a:gd name="T14" fmla="*/ 66 w 146"/>
                  <a:gd name="T15" fmla="*/ 142 h 142"/>
                  <a:gd name="T16" fmla="*/ 80 w 146"/>
                  <a:gd name="T17" fmla="*/ 142 h 142"/>
                  <a:gd name="T18" fmla="*/ 95 w 146"/>
                  <a:gd name="T19" fmla="*/ 139 h 142"/>
                  <a:gd name="T20" fmla="*/ 108 w 146"/>
                  <a:gd name="T21" fmla="*/ 134 h 142"/>
                  <a:gd name="T22" fmla="*/ 119 w 146"/>
                  <a:gd name="T23" fmla="*/ 126 h 142"/>
                  <a:gd name="T24" fmla="*/ 130 w 146"/>
                  <a:gd name="T25" fmla="*/ 117 h 142"/>
                  <a:gd name="T26" fmla="*/ 138 w 146"/>
                  <a:gd name="T27" fmla="*/ 106 h 142"/>
                  <a:gd name="T28" fmla="*/ 143 w 146"/>
                  <a:gd name="T29" fmla="*/ 93 h 142"/>
                  <a:gd name="T30" fmla="*/ 146 w 146"/>
                  <a:gd name="T31" fmla="*/ 79 h 142"/>
                  <a:gd name="T32" fmla="*/ 146 w 146"/>
                  <a:gd name="T33" fmla="*/ 64 h 142"/>
                  <a:gd name="T34" fmla="*/ 143 w 146"/>
                  <a:gd name="T35" fmla="*/ 50 h 142"/>
                  <a:gd name="T36" fmla="*/ 138 w 146"/>
                  <a:gd name="T37" fmla="*/ 37 h 142"/>
                  <a:gd name="T38" fmla="*/ 130 w 146"/>
                  <a:gd name="T39" fmla="*/ 25 h 142"/>
                  <a:gd name="T40" fmla="*/ 119 w 146"/>
                  <a:gd name="T41" fmla="*/ 16 h 142"/>
                  <a:gd name="T42" fmla="*/ 108 w 146"/>
                  <a:gd name="T43" fmla="*/ 9 h 142"/>
                  <a:gd name="T44" fmla="*/ 95 w 146"/>
                  <a:gd name="T45" fmla="*/ 3 h 142"/>
                  <a:gd name="T46" fmla="*/ 80 w 146"/>
                  <a:gd name="T47" fmla="*/ 1 h 142"/>
                  <a:gd name="T48" fmla="*/ 66 w 146"/>
                  <a:gd name="T49" fmla="*/ 1 h 142"/>
                  <a:gd name="T50" fmla="*/ 51 w 146"/>
                  <a:gd name="T51" fmla="*/ 3 h 142"/>
                  <a:gd name="T52" fmla="*/ 38 w 146"/>
                  <a:gd name="T53" fmla="*/ 9 h 142"/>
                  <a:gd name="T54" fmla="*/ 27 w 146"/>
                  <a:gd name="T55" fmla="*/ 16 h 142"/>
                  <a:gd name="T56" fmla="*/ 17 w 146"/>
                  <a:gd name="T57" fmla="*/ 25 h 142"/>
                  <a:gd name="T58" fmla="*/ 9 w 146"/>
                  <a:gd name="T59" fmla="*/ 37 h 142"/>
                  <a:gd name="T60" fmla="*/ 4 w 146"/>
                  <a:gd name="T61" fmla="*/ 50 h 142"/>
                  <a:gd name="T62" fmla="*/ 1 w 146"/>
                  <a:gd name="T63" fmla="*/ 64 h 142"/>
                  <a:gd name="T64" fmla="*/ 27 w 146"/>
                  <a:gd name="T65" fmla="*/ 71 h 142"/>
                  <a:gd name="T66" fmla="*/ 31 w 146"/>
                  <a:gd name="T67" fmla="*/ 52 h 142"/>
                  <a:gd name="T68" fmla="*/ 40 w 146"/>
                  <a:gd name="T69" fmla="*/ 37 h 142"/>
                  <a:gd name="T70" fmla="*/ 55 w 146"/>
                  <a:gd name="T71" fmla="*/ 26 h 142"/>
                  <a:gd name="T72" fmla="*/ 73 w 146"/>
                  <a:gd name="T73" fmla="*/ 23 h 142"/>
                  <a:gd name="T74" fmla="*/ 91 w 146"/>
                  <a:gd name="T75" fmla="*/ 26 h 142"/>
                  <a:gd name="T76" fmla="*/ 106 w 146"/>
                  <a:gd name="T77" fmla="*/ 37 h 142"/>
                  <a:gd name="T78" fmla="*/ 116 w 146"/>
                  <a:gd name="T79" fmla="*/ 52 h 142"/>
                  <a:gd name="T80" fmla="*/ 120 w 146"/>
                  <a:gd name="T81" fmla="*/ 71 h 142"/>
                  <a:gd name="T82" fmla="*/ 116 w 146"/>
                  <a:gd name="T83" fmla="*/ 91 h 142"/>
                  <a:gd name="T84" fmla="*/ 106 w 146"/>
                  <a:gd name="T85" fmla="*/ 106 h 142"/>
                  <a:gd name="T86" fmla="*/ 91 w 146"/>
                  <a:gd name="T87" fmla="*/ 116 h 142"/>
                  <a:gd name="T88" fmla="*/ 73 w 146"/>
                  <a:gd name="T89" fmla="*/ 120 h 142"/>
                  <a:gd name="T90" fmla="*/ 55 w 146"/>
                  <a:gd name="T91" fmla="*/ 116 h 142"/>
                  <a:gd name="T92" fmla="*/ 40 w 146"/>
                  <a:gd name="T93" fmla="*/ 106 h 142"/>
                  <a:gd name="T94" fmla="*/ 31 w 146"/>
                  <a:gd name="T95" fmla="*/ 91 h 142"/>
                  <a:gd name="T96" fmla="*/ 27 w 146"/>
                  <a:gd name="T97"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42">
                    <a:moveTo>
                      <a:pt x="0" y="71"/>
                    </a:moveTo>
                    <a:lnTo>
                      <a:pt x="1" y="79"/>
                    </a:lnTo>
                    <a:lnTo>
                      <a:pt x="3" y="85"/>
                    </a:lnTo>
                    <a:lnTo>
                      <a:pt x="4" y="93"/>
                    </a:lnTo>
                    <a:lnTo>
                      <a:pt x="6" y="99"/>
                    </a:lnTo>
                    <a:lnTo>
                      <a:pt x="9" y="106"/>
                    </a:lnTo>
                    <a:lnTo>
                      <a:pt x="13" y="111"/>
                    </a:lnTo>
                    <a:lnTo>
                      <a:pt x="17" y="117"/>
                    </a:lnTo>
                    <a:lnTo>
                      <a:pt x="22" y="122"/>
                    </a:lnTo>
                    <a:lnTo>
                      <a:pt x="27" y="126"/>
                    </a:lnTo>
                    <a:lnTo>
                      <a:pt x="33" y="131"/>
                    </a:lnTo>
                    <a:lnTo>
                      <a:pt x="38" y="134"/>
                    </a:lnTo>
                    <a:lnTo>
                      <a:pt x="45" y="137"/>
                    </a:lnTo>
                    <a:lnTo>
                      <a:pt x="51" y="139"/>
                    </a:lnTo>
                    <a:lnTo>
                      <a:pt x="59" y="140"/>
                    </a:lnTo>
                    <a:lnTo>
                      <a:pt x="66" y="142"/>
                    </a:lnTo>
                    <a:lnTo>
                      <a:pt x="73" y="142"/>
                    </a:lnTo>
                    <a:lnTo>
                      <a:pt x="80" y="142"/>
                    </a:lnTo>
                    <a:lnTo>
                      <a:pt x="88" y="140"/>
                    </a:lnTo>
                    <a:lnTo>
                      <a:pt x="95" y="139"/>
                    </a:lnTo>
                    <a:lnTo>
                      <a:pt x="102" y="137"/>
                    </a:lnTo>
                    <a:lnTo>
                      <a:pt x="108" y="134"/>
                    </a:lnTo>
                    <a:lnTo>
                      <a:pt x="114" y="131"/>
                    </a:lnTo>
                    <a:lnTo>
                      <a:pt x="119" y="126"/>
                    </a:lnTo>
                    <a:lnTo>
                      <a:pt x="125" y="122"/>
                    </a:lnTo>
                    <a:lnTo>
                      <a:pt x="130" y="117"/>
                    </a:lnTo>
                    <a:lnTo>
                      <a:pt x="134" y="111"/>
                    </a:lnTo>
                    <a:lnTo>
                      <a:pt x="138" y="106"/>
                    </a:lnTo>
                    <a:lnTo>
                      <a:pt x="141" y="99"/>
                    </a:lnTo>
                    <a:lnTo>
                      <a:pt x="143" y="93"/>
                    </a:lnTo>
                    <a:lnTo>
                      <a:pt x="145" y="85"/>
                    </a:lnTo>
                    <a:lnTo>
                      <a:pt x="146" y="79"/>
                    </a:lnTo>
                    <a:lnTo>
                      <a:pt x="146" y="71"/>
                    </a:lnTo>
                    <a:lnTo>
                      <a:pt x="146" y="64"/>
                    </a:lnTo>
                    <a:lnTo>
                      <a:pt x="145" y="56"/>
                    </a:lnTo>
                    <a:lnTo>
                      <a:pt x="143" y="50"/>
                    </a:lnTo>
                    <a:lnTo>
                      <a:pt x="141" y="42"/>
                    </a:lnTo>
                    <a:lnTo>
                      <a:pt x="138" y="37"/>
                    </a:lnTo>
                    <a:lnTo>
                      <a:pt x="134" y="30"/>
                    </a:lnTo>
                    <a:lnTo>
                      <a:pt x="130" y="25"/>
                    </a:lnTo>
                    <a:lnTo>
                      <a:pt x="125" y="21"/>
                    </a:lnTo>
                    <a:lnTo>
                      <a:pt x="119" y="16"/>
                    </a:lnTo>
                    <a:lnTo>
                      <a:pt x="114" y="12"/>
                    </a:lnTo>
                    <a:lnTo>
                      <a:pt x="108" y="9"/>
                    </a:lnTo>
                    <a:lnTo>
                      <a:pt x="102" y="5"/>
                    </a:lnTo>
                    <a:lnTo>
                      <a:pt x="95" y="3"/>
                    </a:lnTo>
                    <a:lnTo>
                      <a:pt x="88" y="2"/>
                    </a:lnTo>
                    <a:lnTo>
                      <a:pt x="80" y="1"/>
                    </a:lnTo>
                    <a:lnTo>
                      <a:pt x="73" y="0"/>
                    </a:lnTo>
                    <a:lnTo>
                      <a:pt x="66" y="1"/>
                    </a:lnTo>
                    <a:lnTo>
                      <a:pt x="59" y="2"/>
                    </a:lnTo>
                    <a:lnTo>
                      <a:pt x="51" y="3"/>
                    </a:lnTo>
                    <a:lnTo>
                      <a:pt x="45" y="5"/>
                    </a:lnTo>
                    <a:lnTo>
                      <a:pt x="38" y="9"/>
                    </a:lnTo>
                    <a:lnTo>
                      <a:pt x="33" y="12"/>
                    </a:lnTo>
                    <a:lnTo>
                      <a:pt x="27" y="16"/>
                    </a:lnTo>
                    <a:lnTo>
                      <a:pt x="22" y="21"/>
                    </a:lnTo>
                    <a:lnTo>
                      <a:pt x="17" y="25"/>
                    </a:lnTo>
                    <a:lnTo>
                      <a:pt x="13" y="30"/>
                    </a:lnTo>
                    <a:lnTo>
                      <a:pt x="9" y="37"/>
                    </a:lnTo>
                    <a:lnTo>
                      <a:pt x="6" y="42"/>
                    </a:lnTo>
                    <a:lnTo>
                      <a:pt x="4" y="50"/>
                    </a:lnTo>
                    <a:lnTo>
                      <a:pt x="3" y="56"/>
                    </a:lnTo>
                    <a:lnTo>
                      <a:pt x="1" y="64"/>
                    </a:lnTo>
                    <a:lnTo>
                      <a:pt x="0" y="71"/>
                    </a:lnTo>
                    <a:close/>
                    <a:moveTo>
                      <a:pt x="27" y="71"/>
                    </a:moveTo>
                    <a:lnTo>
                      <a:pt x="28" y="61"/>
                    </a:lnTo>
                    <a:lnTo>
                      <a:pt x="31" y="52"/>
                    </a:lnTo>
                    <a:lnTo>
                      <a:pt x="35" y="43"/>
                    </a:lnTo>
                    <a:lnTo>
                      <a:pt x="40" y="37"/>
                    </a:lnTo>
                    <a:lnTo>
                      <a:pt x="48" y="30"/>
                    </a:lnTo>
                    <a:lnTo>
                      <a:pt x="55" y="26"/>
                    </a:lnTo>
                    <a:lnTo>
                      <a:pt x="64" y="24"/>
                    </a:lnTo>
                    <a:lnTo>
                      <a:pt x="73" y="23"/>
                    </a:lnTo>
                    <a:lnTo>
                      <a:pt x="82" y="24"/>
                    </a:lnTo>
                    <a:lnTo>
                      <a:pt x="91" y="26"/>
                    </a:lnTo>
                    <a:lnTo>
                      <a:pt x="100" y="30"/>
                    </a:lnTo>
                    <a:lnTo>
                      <a:pt x="106" y="37"/>
                    </a:lnTo>
                    <a:lnTo>
                      <a:pt x="112" y="43"/>
                    </a:lnTo>
                    <a:lnTo>
                      <a:pt x="116" y="52"/>
                    </a:lnTo>
                    <a:lnTo>
                      <a:pt x="119" y="61"/>
                    </a:lnTo>
                    <a:lnTo>
                      <a:pt x="120" y="71"/>
                    </a:lnTo>
                    <a:lnTo>
                      <a:pt x="119" y="81"/>
                    </a:lnTo>
                    <a:lnTo>
                      <a:pt x="116" y="91"/>
                    </a:lnTo>
                    <a:lnTo>
                      <a:pt x="112" y="98"/>
                    </a:lnTo>
                    <a:lnTo>
                      <a:pt x="106" y="106"/>
                    </a:lnTo>
                    <a:lnTo>
                      <a:pt x="100" y="111"/>
                    </a:lnTo>
                    <a:lnTo>
                      <a:pt x="91" y="116"/>
                    </a:lnTo>
                    <a:lnTo>
                      <a:pt x="82" y="119"/>
                    </a:lnTo>
                    <a:lnTo>
                      <a:pt x="73" y="120"/>
                    </a:lnTo>
                    <a:lnTo>
                      <a:pt x="64" y="119"/>
                    </a:lnTo>
                    <a:lnTo>
                      <a:pt x="55" y="116"/>
                    </a:lnTo>
                    <a:lnTo>
                      <a:pt x="48" y="111"/>
                    </a:lnTo>
                    <a:lnTo>
                      <a:pt x="40" y="106"/>
                    </a:lnTo>
                    <a:lnTo>
                      <a:pt x="35" y="98"/>
                    </a:lnTo>
                    <a:lnTo>
                      <a:pt x="31" y="91"/>
                    </a:lnTo>
                    <a:lnTo>
                      <a:pt x="28" y="81"/>
                    </a:lnTo>
                    <a:lnTo>
                      <a:pt x="2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3" name="Freeform 31"/>
              <p:cNvSpPr>
                <a:spLocks noEditPoints="1"/>
              </p:cNvSpPr>
              <p:nvPr/>
            </p:nvSpPr>
            <p:spPr bwMode="auto">
              <a:xfrm>
                <a:off x="4686301" y="2344688"/>
                <a:ext cx="57150" cy="76200"/>
              </a:xfrm>
              <a:custGeom>
                <a:avLst/>
                <a:gdLst>
                  <a:gd name="T0" fmla="*/ 44 w 146"/>
                  <a:gd name="T1" fmla="*/ 192 h 192"/>
                  <a:gd name="T2" fmla="*/ 44 w 146"/>
                  <a:gd name="T3" fmla="*/ 123 h 192"/>
                  <a:gd name="T4" fmla="*/ 44 w 146"/>
                  <a:gd name="T5" fmla="*/ 120 h 192"/>
                  <a:gd name="T6" fmla="*/ 53 w 146"/>
                  <a:gd name="T7" fmla="*/ 131 h 192"/>
                  <a:gd name="T8" fmla="*/ 66 w 146"/>
                  <a:gd name="T9" fmla="*/ 138 h 192"/>
                  <a:gd name="T10" fmla="*/ 85 w 146"/>
                  <a:gd name="T11" fmla="*/ 142 h 192"/>
                  <a:gd name="T12" fmla="*/ 98 w 146"/>
                  <a:gd name="T13" fmla="*/ 140 h 192"/>
                  <a:gd name="T14" fmla="*/ 109 w 146"/>
                  <a:gd name="T15" fmla="*/ 137 h 192"/>
                  <a:gd name="T16" fmla="*/ 120 w 146"/>
                  <a:gd name="T17" fmla="*/ 131 h 192"/>
                  <a:gd name="T18" fmla="*/ 129 w 146"/>
                  <a:gd name="T19" fmla="*/ 123 h 192"/>
                  <a:gd name="T20" fmla="*/ 136 w 146"/>
                  <a:gd name="T21" fmla="*/ 112 h 192"/>
                  <a:gd name="T22" fmla="*/ 142 w 146"/>
                  <a:gd name="T23" fmla="*/ 101 h 192"/>
                  <a:gd name="T24" fmla="*/ 145 w 146"/>
                  <a:gd name="T25" fmla="*/ 86 h 192"/>
                  <a:gd name="T26" fmla="*/ 146 w 146"/>
                  <a:gd name="T27" fmla="*/ 71 h 192"/>
                  <a:gd name="T28" fmla="*/ 145 w 146"/>
                  <a:gd name="T29" fmla="*/ 56 h 192"/>
                  <a:gd name="T30" fmla="*/ 142 w 146"/>
                  <a:gd name="T31" fmla="*/ 42 h 192"/>
                  <a:gd name="T32" fmla="*/ 137 w 146"/>
                  <a:gd name="T33" fmla="*/ 30 h 192"/>
                  <a:gd name="T34" fmla="*/ 130 w 146"/>
                  <a:gd name="T35" fmla="*/ 20 h 192"/>
                  <a:gd name="T36" fmla="*/ 121 w 146"/>
                  <a:gd name="T37" fmla="*/ 12 h 192"/>
                  <a:gd name="T38" fmla="*/ 112 w 146"/>
                  <a:gd name="T39" fmla="*/ 5 h 192"/>
                  <a:gd name="T40" fmla="*/ 100 w 146"/>
                  <a:gd name="T41" fmla="*/ 2 h 192"/>
                  <a:gd name="T42" fmla="*/ 87 w 146"/>
                  <a:gd name="T43" fmla="*/ 0 h 192"/>
                  <a:gd name="T44" fmla="*/ 65 w 146"/>
                  <a:gd name="T45" fmla="*/ 4 h 192"/>
                  <a:gd name="T46" fmla="*/ 52 w 146"/>
                  <a:gd name="T47" fmla="*/ 12 h 192"/>
                  <a:gd name="T48" fmla="*/ 41 w 146"/>
                  <a:gd name="T49" fmla="*/ 25 h 192"/>
                  <a:gd name="T50" fmla="*/ 41 w 146"/>
                  <a:gd name="T51" fmla="*/ 23 h 192"/>
                  <a:gd name="T52" fmla="*/ 41 w 146"/>
                  <a:gd name="T53" fmla="*/ 14 h 192"/>
                  <a:gd name="T54" fmla="*/ 39 w 146"/>
                  <a:gd name="T55" fmla="*/ 9 h 192"/>
                  <a:gd name="T56" fmla="*/ 36 w 146"/>
                  <a:gd name="T57" fmla="*/ 5 h 192"/>
                  <a:gd name="T58" fmla="*/ 29 w 146"/>
                  <a:gd name="T59" fmla="*/ 3 h 192"/>
                  <a:gd name="T60" fmla="*/ 0 w 146"/>
                  <a:gd name="T61" fmla="*/ 3 h 192"/>
                  <a:gd name="T62" fmla="*/ 12 w 146"/>
                  <a:gd name="T63" fmla="*/ 26 h 192"/>
                  <a:gd name="T64" fmla="*/ 17 w 146"/>
                  <a:gd name="T65" fmla="*/ 27 h 192"/>
                  <a:gd name="T66" fmla="*/ 18 w 146"/>
                  <a:gd name="T67" fmla="*/ 31 h 192"/>
                  <a:gd name="T68" fmla="*/ 42 w 146"/>
                  <a:gd name="T69" fmla="*/ 71 h 192"/>
                  <a:gd name="T70" fmla="*/ 46 w 146"/>
                  <a:gd name="T71" fmla="*/ 50 h 192"/>
                  <a:gd name="T72" fmla="*/ 54 w 146"/>
                  <a:gd name="T73" fmla="*/ 35 h 192"/>
                  <a:gd name="T74" fmla="*/ 67 w 146"/>
                  <a:gd name="T75" fmla="*/ 26 h 192"/>
                  <a:gd name="T76" fmla="*/ 81 w 146"/>
                  <a:gd name="T77" fmla="*/ 23 h 192"/>
                  <a:gd name="T78" fmla="*/ 98 w 146"/>
                  <a:gd name="T79" fmla="*/ 26 h 192"/>
                  <a:gd name="T80" fmla="*/ 109 w 146"/>
                  <a:gd name="T81" fmla="*/ 37 h 192"/>
                  <a:gd name="T82" fmla="*/ 117 w 146"/>
                  <a:gd name="T83" fmla="*/ 52 h 192"/>
                  <a:gd name="T84" fmla="*/ 120 w 146"/>
                  <a:gd name="T85" fmla="*/ 71 h 192"/>
                  <a:gd name="T86" fmla="*/ 117 w 146"/>
                  <a:gd name="T87" fmla="*/ 92 h 192"/>
                  <a:gd name="T88" fmla="*/ 108 w 146"/>
                  <a:gd name="T89" fmla="*/ 107 h 192"/>
                  <a:gd name="T90" fmla="*/ 96 w 146"/>
                  <a:gd name="T91" fmla="*/ 117 h 192"/>
                  <a:gd name="T92" fmla="*/ 81 w 146"/>
                  <a:gd name="T93" fmla="*/ 120 h 192"/>
                  <a:gd name="T94" fmla="*/ 72 w 146"/>
                  <a:gd name="T95" fmla="*/ 119 h 192"/>
                  <a:gd name="T96" fmla="*/ 64 w 146"/>
                  <a:gd name="T97" fmla="*/ 116 h 192"/>
                  <a:gd name="T98" fmla="*/ 52 w 146"/>
                  <a:gd name="T99" fmla="*/ 105 h 192"/>
                  <a:gd name="T100" fmla="*/ 45 w 146"/>
                  <a:gd name="T101" fmla="*/ 90 h 192"/>
                  <a:gd name="T102" fmla="*/ 42 w 146"/>
                  <a:gd name="T103"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92">
                    <a:moveTo>
                      <a:pt x="18" y="192"/>
                    </a:moveTo>
                    <a:lnTo>
                      <a:pt x="44" y="192"/>
                    </a:lnTo>
                    <a:lnTo>
                      <a:pt x="44" y="132"/>
                    </a:lnTo>
                    <a:lnTo>
                      <a:pt x="44" y="123"/>
                    </a:lnTo>
                    <a:lnTo>
                      <a:pt x="42" y="120"/>
                    </a:lnTo>
                    <a:lnTo>
                      <a:pt x="44" y="120"/>
                    </a:lnTo>
                    <a:lnTo>
                      <a:pt x="46" y="124"/>
                    </a:lnTo>
                    <a:lnTo>
                      <a:pt x="53" y="131"/>
                    </a:lnTo>
                    <a:lnTo>
                      <a:pt x="59" y="135"/>
                    </a:lnTo>
                    <a:lnTo>
                      <a:pt x="66" y="138"/>
                    </a:lnTo>
                    <a:lnTo>
                      <a:pt x="75" y="142"/>
                    </a:lnTo>
                    <a:lnTo>
                      <a:pt x="85" y="142"/>
                    </a:lnTo>
                    <a:lnTo>
                      <a:pt x="91" y="142"/>
                    </a:lnTo>
                    <a:lnTo>
                      <a:pt x="98" y="140"/>
                    </a:lnTo>
                    <a:lnTo>
                      <a:pt x="104" y="139"/>
                    </a:lnTo>
                    <a:lnTo>
                      <a:pt x="109" y="137"/>
                    </a:lnTo>
                    <a:lnTo>
                      <a:pt x="115" y="134"/>
                    </a:lnTo>
                    <a:lnTo>
                      <a:pt x="120" y="131"/>
                    </a:lnTo>
                    <a:lnTo>
                      <a:pt x="125" y="128"/>
                    </a:lnTo>
                    <a:lnTo>
                      <a:pt x="129" y="123"/>
                    </a:lnTo>
                    <a:lnTo>
                      <a:pt x="133" y="118"/>
                    </a:lnTo>
                    <a:lnTo>
                      <a:pt x="136" y="112"/>
                    </a:lnTo>
                    <a:lnTo>
                      <a:pt x="140" y="107"/>
                    </a:lnTo>
                    <a:lnTo>
                      <a:pt x="142" y="101"/>
                    </a:lnTo>
                    <a:lnTo>
                      <a:pt x="144" y="94"/>
                    </a:lnTo>
                    <a:lnTo>
                      <a:pt x="145" y="86"/>
                    </a:lnTo>
                    <a:lnTo>
                      <a:pt x="146" y="79"/>
                    </a:lnTo>
                    <a:lnTo>
                      <a:pt x="146" y="71"/>
                    </a:lnTo>
                    <a:lnTo>
                      <a:pt x="146" y="64"/>
                    </a:lnTo>
                    <a:lnTo>
                      <a:pt x="145" y="56"/>
                    </a:lnTo>
                    <a:lnTo>
                      <a:pt x="144" y="49"/>
                    </a:lnTo>
                    <a:lnTo>
                      <a:pt x="142" y="42"/>
                    </a:lnTo>
                    <a:lnTo>
                      <a:pt x="140" y="36"/>
                    </a:lnTo>
                    <a:lnTo>
                      <a:pt x="137" y="30"/>
                    </a:lnTo>
                    <a:lnTo>
                      <a:pt x="134" y="25"/>
                    </a:lnTo>
                    <a:lnTo>
                      <a:pt x="130" y="20"/>
                    </a:lnTo>
                    <a:lnTo>
                      <a:pt x="126" y="15"/>
                    </a:lnTo>
                    <a:lnTo>
                      <a:pt x="121" y="12"/>
                    </a:lnTo>
                    <a:lnTo>
                      <a:pt x="117" y="9"/>
                    </a:lnTo>
                    <a:lnTo>
                      <a:pt x="112" y="5"/>
                    </a:lnTo>
                    <a:lnTo>
                      <a:pt x="106" y="3"/>
                    </a:lnTo>
                    <a:lnTo>
                      <a:pt x="100" y="2"/>
                    </a:lnTo>
                    <a:lnTo>
                      <a:pt x="93" y="1"/>
                    </a:lnTo>
                    <a:lnTo>
                      <a:pt x="87" y="0"/>
                    </a:lnTo>
                    <a:lnTo>
                      <a:pt x="75" y="1"/>
                    </a:lnTo>
                    <a:lnTo>
                      <a:pt x="65" y="4"/>
                    </a:lnTo>
                    <a:lnTo>
                      <a:pt x="58" y="8"/>
                    </a:lnTo>
                    <a:lnTo>
                      <a:pt x="52" y="12"/>
                    </a:lnTo>
                    <a:lnTo>
                      <a:pt x="45" y="21"/>
                    </a:lnTo>
                    <a:lnTo>
                      <a:pt x="41" y="25"/>
                    </a:lnTo>
                    <a:lnTo>
                      <a:pt x="41" y="25"/>
                    </a:lnTo>
                    <a:lnTo>
                      <a:pt x="41" y="23"/>
                    </a:lnTo>
                    <a:lnTo>
                      <a:pt x="41" y="17"/>
                    </a:lnTo>
                    <a:lnTo>
                      <a:pt x="41" y="14"/>
                    </a:lnTo>
                    <a:lnTo>
                      <a:pt x="40" y="12"/>
                    </a:lnTo>
                    <a:lnTo>
                      <a:pt x="39" y="9"/>
                    </a:lnTo>
                    <a:lnTo>
                      <a:pt x="38" y="8"/>
                    </a:lnTo>
                    <a:lnTo>
                      <a:pt x="36" y="5"/>
                    </a:lnTo>
                    <a:lnTo>
                      <a:pt x="33" y="4"/>
                    </a:lnTo>
                    <a:lnTo>
                      <a:pt x="29" y="3"/>
                    </a:lnTo>
                    <a:lnTo>
                      <a:pt x="25" y="3"/>
                    </a:lnTo>
                    <a:lnTo>
                      <a:pt x="0" y="3"/>
                    </a:lnTo>
                    <a:lnTo>
                      <a:pt x="0" y="26"/>
                    </a:lnTo>
                    <a:lnTo>
                      <a:pt x="12" y="26"/>
                    </a:lnTo>
                    <a:lnTo>
                      <a:pt x="14" y="26"/>
                    </a:lnTo>
                    <a:lnTo>
                      <a:pt x="17" y="27"/>
                    </a:lnTo>
                    <a:lnTo>
                      <a:pt x="18" y="29"/>
                    </a:lnTo>
                    <a:lnTo>
                      <a:pt x="18" y="31"/>
                    </a:lnTo>
                    <a:lnTo>
                      <a:pt x="18" y="192"/>
                    </a:lnTo>
                    <a:close/>
                    <a:moveTo>
                      <a:pt x="42" y="71"/>
                    </a:moveTo>
                    <a:lnTo>
                      <a:pt x="44" y="59"/>
                    </a:lnTo>
                    <a:lnTo>
                      <a:pt x="46" y="50"/>
                    </a:lnTo>
                    <a:lnTo>
                      <a:pt x="50" y="41"/>
                    </a:lnTo>
                    <a:lnTo>
                      <a:pt x="54" y="35"/>
                    </a:lnTo>
                    <a:lnTo>
                      <a:pt x="61" y="29"/>
                    </a:lnTo>
                    <a:lnTo>
                      <a:pt x="67" y="26"/>
                    </a:lnTo>
                    <a:lnTo>
                      <a:pt x="74" y="24"/>
                    </a:lnTo>
                    <a:lnTo>
                      <a:pt x="81" y="23"/>
                    </a:lnTo>
                    <a:lnTo>
                      <a:pt x="90" y="24"/>
                    </a:lnTo>
                    <a:lnTo>
                      <a:pt x="98" y="26"/>
                    </a:lnTo>
                    <a:lnTo>
                      <a:pt x="104" y="30"/>
                    </a:lnTo>
                    <a:lnTo>
                      <a:pt x="109" y="37"/>
                    </a:lnTo>
                    <a:lnTo>
                      <a:pt x="114" y="43"/>
                    </a:lnTo>
                    <a:lnTo>
                      <a:pt x="117" y="52"/>
                    </a:lnTo>
                    <a:lnTo>
                      <a:pt x="119" y="61"/>
                    </a:lnTo>
                    <a:lnTo>
                      <a:pt x="120" y="71"/>
                    </a:lnTo>
                    <a:lnTo>
                      <a:pt x="119" y="82"/>
                    </a:lnTo>
                    <a:lnTo>
                      <a:pt x="117" y="92"/>
                    </a:lnTo>
                    <a:lnTo>
                      <a:pt x="114" y="101"/>
                    </a:lnTo>
                    <a:lnTo>
                      <a:pt x="108" y="107"/>
                    </a:lnTo>
                    <a:lnTo>
                      <a:pt x="103" y="112"/>
                    </a:lnTo>
                    <a:lnTo>
                      <a:pt x="96" y="117"/>
                    </a:lnTo>
                    <a:lnTo>
                      <a:pt x="89" y="119"/>
                    </a:lnTo>
                    <a:lnTo>
                      <a:pt x="81" y="120"/>
                    </a:lnTo>
                    <a:lnTo>
                      <a:pt x="76" y="120"/>
                    </a:lnTo>
                    <a:lnTo>
                      <a:pt x="72" y="119"/>
                    </a:lnTo>
                    <a:lnTo>
                      <a:pt x="68" y="118"/>
                    </a:lnTo>
                    <a:lnTo>
                      <a:pt x="64" y="116"/>
                    </a:lnTo>
                    <a:lnTo>
                      <a:pt x="58" y="111"/>
                    </a:lnTo>
                    <a:lnTo>
                      <a:pt x="52" y="105"/>
                    </a:lnTo>
                    <a:lnTo>
                      <a:pt x="48" y="97"/>
                    </a:lnTo>
                    <a:lnTo>
                      <a:pt x="45" y="90"/>
                    </a:lnTo>
                    <a:lnTo>
                      <a:pt x="44" y="81"/>
                    </a:lnTo>
                    <a:lnTo>
                      <a:pt x="4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4" name="Freeform 32"/>
              <p:cNvSpPr>
                <a:spLocks/>
              </p:cNvSpPr>
              <p:nvPr/>
            </p:nvSpPr>
            <p:spPr bwMode="auto">
              <a:xfrm>
                <a:off x="4748213" y="2325638"/>
                <a:ext cx="23813" cy="74613"/>
              </a:xfrm>
              <a:custGeom>
                <a:avLst/>
                <a:gdLst>
                  <a:gd name="T0" fmla="*/ 17 w 60"/>
                  <a:gd name="T1" fmla="*/ 172 h 188"/>
                  <a:gd name="T2" fmla="*/ 17 w 60"/>
                  <a:gd name="T3" fmla="*/ 176 h 188"/>
                  <a:gd name="T4" fmla="*/ 18 w 60"/>
                  <a:gd name="T5" fmla="*/ 180 h 188"/>
                  <a:gd name="T6" fmla="*/ 20 w 60"/>
                  <a:gd name="T7" fmla="*/ 183 h 188"/>
                  <a:gd name="T8" fmla="*/ 21 w 60"/>
                  <a:gd name="T9" fmla="*/ 185 h 188"/>
                  <a:gd name="T10" fmla="*/ 24 w 60"/>
                  <a:gd name="T11" fmla="*/ 186 h 188"/>
                  <a:gd name="T12" fmla="*/ 26 w 60"/>
                  <a:gd name="T13" fmla="*/ 188 h 188"/>
                  <a:gd name="T14" fmla="*/ 30 w 60"/>
                  <a:gd name="T15" fmla="*/ 188 h 188"/>
                  <a:gd name="T16" fmla="*/ 35 w 60"/>
                  <a:gd name="T17" fmla="*/ 188 h 188"/>
                  <a:gd name="T18" fmla="*/ 60 w 60"/>
                  <a:gd name="T19" fmla="*/ 188 h 188"/>
                  <a:gd name="T20" fmla="*/ 60 w 60"/>
                  <a:gd name="T21" fmla="*/ 167 h 188"/>
                  <a:gd name="T22" fmla="*/ 49 w 60"/>
                  <a:gd name="T23" fmla="*/ 167 h 188"/>
                  <a:gd name="T24" fmla="*/ 47 w 60"/>
                  <a:gd name="T25" fmla="*/ 167 h 188"/>
                  <a:gd name="T26" fmla="*/ 44 w 60"/>
                  <a:gd name="T27" fmla="*/ 166 h 188"/>
                  <a:gd name="T28" fmla="*/ 43 w 60"/>
                  <a:gd name="T29" fmla="*/ 163 h 188"/>
                  <a:gd name="T30" fmla="*/ 43 w 60"/>
                  <a:gd name="T31" fmla="*/ 160 h 188"/>
                  <a:gd name="T32" fmla="*/ 43 w 60"/>
                  <a:gd name="T33" fmla="*/ 18 h 188"/>
                  <a:gd name="T34" fmla="*/ 42 w 60"/>
                  <a:gd name="T35" fmla="*/ 13 h 188"/>
                  <a:gd name="T36" fmla="*/ 42 w 60"/>
                  <a:gd name="T37" fmla="*/ 9 h 188"/>
                  <a:gd name="T38" fmla="*/ 41 w 60"/>
                  <a:gd name="T39" fmla="*/ 7 h 188"/>
                  <a:gd name="T40" fmla="*/ 39 w 60"/>
                  <a:gd name="T41" fmla="*/ 5 h 188"/>
                  <a:gd name="T42" fmla="*/ 37 w 60"/>
                  <a:gd name="T43" fmla="*/ 3 h 188"/>
                  <a:gd name="T44" fmla="*/ 34 w 60"/>
                  <a:gd name="T45" fmla="*/ 1 h 188"/>
                  <a:gd name="T46" fmla="*/ 30 w 60"/>
                  <a:gd name="T47" fmla="*/ 0 h 188"/>
                  <a:gd name="T48" fmla="*/ 26 w 60"/>
                  <a:gd name="T49" fmla="*/ 0 h 188"/>
                  <a:gd name="T50" fmla="*/ 0 w 60"/>
                  <a:gd name="T51" fmla="*/ 0 h 188"/>
                  <a:gd name="T52" fmla="*/ 0 w 60"/>
                  <a:gd name="T53" fmla="*/ 22 h 188"/>
                  <a:gd name="T54" fmla="*/ 11 w 60"/>
                  <a:gd name="T55" fmla="*/ 22 h 188"/>
                  <a:gd name="T56" fmla="*/ 14 w 60"/>
                  <a:gd name="T57" fmla="*/ 23 h 188"/>
                  <a:gd name="T58" fmla="*/ 15 w 60"/>
                  <a:gd name="T59" fmla="*/ 24 h 188"/>
                  <a:gd name="T60" fmla="*/ 16 w 60"/>
                  <a:gd name="T61" fmla="*/ 25 h 188"/>
                  <a:gd name="T62" fmla="*/ 17 w 60"/>
                  <a:gd name="T63" fmla="*/ 28 h 188"/>
                  <a:gd name="T64" fmla="*/ 17 w 60"/>
                  <a:gd name="T65" fmla="*/ 1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188">
                    <a:moveTo>
                      <a:pt x="17" y="172"/>
                    </a:moveTo>
                    <a:lnTo>
                      <a:pt x="17" y="176"/>
                    </a:lnTo>
                    <a:lnTo>
                      <a:pt x="18" y="180"/>
                    </a:lnTo>
                    <a:lnTo>
                      <a:pt x="20" y="183"/>
                    </a:lnTo>
                    <a:lnTo>
                      <a:pt x="21" y="185"/>
                    </a:lnTo>
                    <a:lnTo>
                      <a:pt x="24" y="186"/>
                    </a:lnTo>
                    <a:lnTo>
                      <a:pt x="26" y="188"/>
                    </a:lnTo>
                    <a:lnTo>
                      <a:pt x="30" y="188"/>
                    </a:lnTo>
                    <a:lnTo>
                      <a:pt x="35" y="188"/>
                    </a:lnTo>
                    <a:lnTo>
                      <a:pt x="60" y="188"/>
                    </a:lnTo>
                    <a:lnTo>
                      <a:pt x="60" y="167"/>
                    </a:lnTo>
                    <a:lnTo>
                      <a:pt x="49" y="167"/>
                    </a:lnTo>
                    <a:lnTo>
                      <a:pt x="47" y="167"/>
                    </a:lnTo>
                    <a:lnTo>
                      <a:pt x="44" y="166"/>
                    </a:lnTo>
                    <a:lnTo>
                      <a:pt x="43" y="163"/>
                    </a:lnTo>
                    <a:lnTo>
                      <a:pt x="43" y="160"/>
                    </a:lnTo>
                    <a:lnTo>
                      <a:pt x="43" y="18"/>
                    </a:lnTo>
                    <a:lnTo>
                      <a:pt x="42" y="13"/>
                    </a:lnTo>
                    <a:lnTo>
                      <a:pt x="42" y="9"/>
                    </a:lnTo>
                    <a:lnTo>
                      <a:pt x="41" y="7"/>
                    </a:lnTo>
                    <a:lnTo>
                      <a:pt x="39" y="5"/>
                    </a:lnTo>
                    <a:lnTo>
                      <a:pt x="37" y="3"/>
                    </a:lnTo>
                    <a:lnTo>
                      <a:pt x="34" y="1"/>
                    </a:lnTo>
                    <a:lnTo>
                      <a:pt x="30" y="0"/>
                    </a:lnTo>
                    <a:lnTo>
                      <a:pt x="26" y="0"/>
                    </a:lnTo>
                    <a:lnTo>
                      <a:pt x="0" y="0"/>
                    </a:lnTo>
                    <a:lnTo>
                      <a:pt x="0" y="22"/>
                    </a:lnTo>
                    <a:lnTo>
                      <a:pt x="11" y="22"/>
                    </a:lnTo>
                    <a:lnTo>
                      <a:pt x="14" y="23"/>
                    </a:lnTo>
                    <a:lnTo>
                      <a:pt x="15" y="24"/>
                    </a:lnTo>
                    <a:lnTo>
                      <a:pt x="16" y="25"/>
                    </a:lnTo>
                    <a:lnTo>
                      <a:pt x="17" y="28"/>
                    </a:lnTo>
                    <a:lnTo>
                      <a:pt x="17"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5" name="Freeform 33"/>
              <p:cNvSpPr>
                <a:spLocks noEditPoints="1"/>
              </p:cNvSpPr>
              <p:nvPr/>
            </p:nvSpPr>
            <p:spPr bwMode="auto">
              <a:xfrm>
                <a:off x="4778376" y="2344688"/>
                <a:ext cx="50800" cy="57150"/>
              </a:xfrm>
              <a:custGeom>
                <a:avLst/>
                <a:gdLst>
                  <a:gd name="T0" fmla="*/ 1 w 126"/>
                  <a:gd name="T1" fmla="*/ 79 h 142"/>
                  <a:gd name="T2" fmla="*/ 3 w 126"/>
                  <a:gd name="T3" fmla="*/ 93 h 142"/>
                  <a:gd name="T4" fmla="*/ 8 w 126"/>
                  <a:gd name="T5" fmla="*/ 106 h 142"/>
                  <a:gd name="T6" fmla="*/ 16 w 126"/>
                  <a:gd name="T7" fmla="*/ 117 h 142"/>
                  <a:gd name="T8" fmla="*/ 25 w 126"/>
                  <a:gd name="T9" fmla="*/ 126 h 142"/>
                  <a:gd name="T10" fmla="*/ 36 w 126"/>
                  <a:gd name="T11" fmla="*/ 134 h 142"/>
                  <a:gd name="T12" fmla="*/ 49 w 126"/>
                  <a:gd name="T13" fmla="*/ 139 h 142"/>
                  <a:gd name="T14" fmla="*/ 65 w 126"/>
                  <a:gd name="T15" fmla="*/ 142 h 142"/>
                  <a:gd name="T16" fmla="*/ 84 w 126"/>
                  <a:gd name="T17" fmla="*/ 142 h 142"/>
                  <a:gd name="T18" fmla="*/ 102 w 126"/>
                  <a:gd name="T19" fmla="*/ 136 h 142"/>
                  <a:gd name="T20" fmla="*/ 121 w 126"/>
                  <a:gd name="T21" fmla="*/ 125 h 142"/>
                  <a:gd name="T22" fmla="*/ 113 w 126"/>
                  <a:gd name="T23" fmla="*/ 104 h 142"/>
                  <a:gd name="T24" fmla="*/ 102 w 126"/>
                  <a:gd name="T25" fmla="*/ 111 h 142"/>
                  <a:gd name="T26" fmla="*/ 89 w 126"/>
                  <a:gd name="T27" fmla="*/ 117 h 142"/>
                  <a:gd name="T28" fmla="*/ 73 w 126"/>
                  <a:gd name="T29" fmla="*/ 120 h 142"/>
                  <a:gd name="T30" fmla="*/ 56 w 126"/>
                  <a:gd name="T31" fmla="*/ 117 h 142"/>
                  <a:gd name="T32" fmla="*/ 42 w 126"/>
                  <a:gd name="T33" fmla="*/ 108 h 142"/>
                  <a:gd name="T34" fmla="*/ 31 w 126"/>
                  <a:gd name="T35" fmla="*/ 94 h 142"/>
                  <a:gd name="T36" fmla="*/ 27 w 126"/>
                  <a:gd name="T37" fmla="*/ 75 h 142"/>
                  <a:gd name="T38" fmla="*/ 126 w 126"/>
                  <a:gd name="T39" fmla="*/ 70 h 142"/>
                  <a:gd name="T40" fmla="*/ 125 w 126"/>
                  <a:gd name="T41" fmla="*/ 51 h 142"/>
                  <a:gd name="T42" fmla="*/ 121 w 126"/>
                  <a:gd name="T43" fmla="*/ 34 h 142"/>
                  <a:gd name="T44" fmla="*/ 115 w 126"/>
                  <a:gd name="T45" fmla="*/ 24 h 142"/>
                  <a:gd name="T46" fmla="*/ 108 w 126"/>
                  <a:gd name="T47" fmla="*/ 15 h 142"/>
                  <a:gd name="T48" fmla="*/ 98 w 126"/>
                  <a:gd name="T49" fmla="*/ 8 h 142"/>
                  <a:gd name="T50" fmla="*/ 87 w 126"/>
                  <a:gd name="T51" fmla="*/ 3 h 142"/>
                  <a:gd name="T52" fmla="*/ 75 w 126"/>
                  <a:gd name="T53" fmla="*/ 1 h 142"/>
                  <a:gd name="T54" fmla="*/ 61 w 126"/>
                  <a:gd name="T55" fmla="*/ 1 h 142"/>
                  <a:gd name="T56" fmla="*/ 47 w 126"/>
                  <a:gd name="T57" fmla="*/ 3 h 142"/>
                  <a:gd name="T58" fmla="*/ 35 w 126"/>
                  <a:gd name="T59" fmla="*/ 8 h 142"/>
                  <a:gd name="T60" fmla="*/ 25 w 126"/>
                  <a:gd name="T61" fmla="*/ 15 h 142"/>
                  <a:gd name="T62" fmla="*/ 15 w 126"/>
                  <a:gd name="T63" fmla="*/ 25 h 142"/>
                  <a:gd name="T64" fmla="*/ 8 w 126"/>
                  <a:gd name="T65" fmla="*/ 36 h 142"/>
                  <a:gd name="T66" fmla="*/ 3 w 126"/>
                  <a:gd name="T67" fmla="*/ 49 h 142"/>
                  <a:gd name="T68" fmla="*/ 1 w 126"/>
                  <a:gd name="T69" fmla="*/ 64 h 142"/>
                  <a:gd name="T70" fmla="*/ 28 w 126"/>
                  <a:gd name="T71" fmla="*/ 55 h 142"/>
                  <a:gd name="T72" fmla="*/ 33 w 126"/>
                  <a:gd name="T73" fmla="*/ 41 h 142"/>
                  <a:gd name="T74" fmla="*/ 42 w 126"/>
                  <a:gd name="T75" fmla="*/ 30 h 142"/>
                  <a:gd name="T76" fmla="*/ 54 w 126"/>
                  <a:gd name="T77" fmla="*/ 23 h 142"/>
                  <a:gd name="T78" fmla="*/ 68 w 126"/>
                  <a:gd name="T79" fmla="*/ 21 h 142"/>
                  <a:gd name="T80" fmla="*/ 80 w 126"/>
                  <a:gd name="T81" fmla="*/ 23 h 142"/>
                  <a:gd name="T82" fmla="*/ 89 w 126"/>
                  <a:gd name="T83" fmla="*/ 30 h 142"/>
                  <a:gd name="T84" fmla="*/ 97 w 126"/>
                  <a:gd name="T85" fmla="*/ 41 h 142"/>
                  <a:gd name="T86" fmla="*/ 99 w 126"/>
                  <a:gd name="T87"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42">
                    <a:moveTo>
                      <a:pt x="0" y="71"/>
                    </a:moveTo>
                    <a:lnTo>
                      <a:pt x="1" y="79"/>
                    </a:lnTo>
                    <a:lnTo>
                      <a:pt x="2" y="85"/>
                    </a:lnTo>
                    <a:lnTo>
                      <a:pt x="3" y="93"/>
                    </a:lnTo>
                    <a:lnTo>
                      <a:pt x="5" y="99"/>
                    </a:lnTo>
                    <a:lnTo>
                      <a:pt x="8" y="106"/>
                    </a:lnTo>
                    <a:lnTo>
                      <a:pt x="12" y="111"/>
                    </a:lnTo>
                    <a:lnTo>
                      <a:pt x="16" y="117"/>
                    </a:lnTo>
                    <a:lnTo>
                      <a:pt x="20" y="122"/>
                    </a:lnTo>
                    <a:lnTo>
                      <a:pt x="25" y="126"/>
                    </a:lnTo>
                    <a:lnTo>
                      <a:pt x="30" y="130"/>
                    </a:lnTo>
                    <a:lnTo>
                      <a:pt x="36" y="134"/>
                    </a:lnTo>
                    <a:lnTo>
                      <a:pt x="43" y="136"/>
                    </a:lnTo>
                    <a:lnTo>
                      <a:pt x="49" y="139"/>
                    </a:lnTo>
                    <a:lnTo>
                      <a:pt x="57" y="140"/>
                    </a:lnTo>
                    <a:lnTo>
                      <a:pt x="65" y="142"/>
                    </a:lnTo>
                    <a:lnTo>
                      <a:pt x="72" y="142"/>
                    </a:lnTo>
                    <a:lnTo>
                      <a:pt x="84" y="142"/>
                    </a:lnTo>
                    <a:lnTo>
                      <a:pt x="94" y="139"/>
                    </a:lnTo>
                    <a:lnTo>
                      <a:pt x="102" y="136"/>
                    </a:lnTo>
                    <a:lnTo>
                      <a:pt x="110" y="132"/>
                    </a:lnTo>
                    <a:lnTo>
                      <a:pt x="121" y="125"/>
                    </a:lnTo>
                    <a:lnTo>
                      <a:pt x="124" y="122"/>
                    </a:lnTo>
                    <a:lnTo>
                      <a:pt x="113" y="104"/>
                    </a:lnTo>
                    <a:lnTo>
                      <a:pt x="110" y="106"/>
                    </a:lnTo>
                    <a:lnTo>
                      <a:pt x="102" y="111"/>
                    </a:lnTo>
                    <a:lnTo>
                      <a:pt x="96" y="115"/>
                    </a:lnTo>
                    <a:lnTo>
                      <a:pt x="89" y="117"/>
                    </a:lnTo>
                    <a:lnTo>
                      <a:pt x="82" y="119"/>
                    </a:lnTo>
                    <a:lnTo>
                      <a:pt x="73" y="120"/>
                    </a:lnTo>
                    <a:lnTo>
                      <a:pt x="65" y="119"/>
                    </a:lnTo>
                    <a:lnTo>
                      <a:pt x="56" y="117"/>
                    </a:lnTo>
                    <a:lnTo>
                      <a:pt x="48" y="112"/>
                    </a:lnTo>
                    <a:lnTo>
                      <a:pt x="42" y="108"/>
                    </a:lnTo>
                    <a:lnTo>
                      <a:pt x="36" y="102"/>
                    </a:lnTo>
                    <a:lnTo>
                      <a:pt x="31" y="94"/>
                    </a:lnTo>
                    <a:lnTo>
                      <a:pt x="28" y="84"/>
                    </a:lnTo>
                    <a:lnTo>
                      <a:pt x="27" y="75"/>
                    </a:lnTo>
                    <a:lnTo>
                      <a:pt x="125" y="75"/>
                    </a:lnTo>
                    <a:lnTo>
                      <a:pt x="126" y="70"/>
                    </a:lnTo>
                    <a:lnTo>
                      <a:pt x="126" y="64"/>
                    </a:lnTo>
                    <a:lnTo>
                      <a:pt x="125" y="51"/>
                    </a:lnTo>
                    <a:lnTo>
                      <a:pt x="123" y="39"/>
                    </a:lnTo>
                    <a:lnTo>
                      <a:pt x="121" y="34"/>
                    </a:lnTo>
                    <a:lnTo>
                      <a:pt x="117" y="28"/>
                    </a:lnTo>
                    <a:lnTo>
                      <a:pt x="115" y="24"/>
                    </a:lnTo>
                    <a:lnTo>
                      <a:pt x="111" y="18"/>
                    </a:lnTo>
                    <a:lnTo>
                      <a:pt x="108" y="15"/>
                    </a:lnTo>
                    <a:lnTo>
                      <a:pt x="103" y="11"/>
                    </a:lnTo>
                    <a:lnTo>
                      <a:pt x="98" y="8"/>
                    </a:lnTo>
                    <a:lnTo>
                      <a:pt x="93" y="5"/>
                    </a:lnTo>
                    <a:lnTo>
                      <a:pt x="87" y="3"/>
                    </a:lnTo>
                    <a:lnTo>
                      <a:pt x="82" y="1"/>
                    </a:lnTo>
                    <a:lnTo>
                      <a:pt x="75" y="1"/>
                    </a:lnTo>
                    <a:lnTo>
                      <a:pt x="68" y="0"/>
                    </a:lnTo>
                    <a:lnTo>
                      <a:pt x="61" y="1"/>
                    </a:lnTo>
                    <a:lnTo>
                      <a:pt x="54" y="1"/>
                    </a:lnTo>
                    <a:lnTo>
                      <a:pt x="47" y="3"/>
                    </a:lnTo>
                    <a:lnTo>
                      <a:pt x="41" y="5"/>
                    </a:lnTo>
                    <a:lnTo>
                      <a:pt x="35" y="8"/>
                    </a:lnTo>
                    <a:lnTo>
                      <a:pt x="30" y="12"/>
                    </a:lnTo>
                    <a:lnTo>
                      <a:pt x="25" y="15"/>
                    </a:lnTo>
                    <a:lnTo>
                      <a:pt x="19" y="20"/>
                    </a:lnTo>
                    <a:lnTo>
                      <a:pt x="15" y="25"/>
                    </a:lnTo>
                    <a:lnTo>
                      <a:pt x="12" y="30"/>
                    </a:lnTo>
                    <a:lnTo>
                      <a:pt x="8" y="36"/>
                    </a:lnTo>
                    <a:lnTo>
                      <a:pt x="5" y="42"/>
                    </a:lnTo>
                    <a:lnTo>
                      <a:pt x="3" y="49"/>
                    </a:lnTo>
                    <a:lnTo>
                      <a:pt x="2" y="56"/>
                    </a:lnTo>
                    <a:lnTo>
                      <a:pt x="1" y="64"/>
                    </a:lnTo>
                    <a:lnTo>
                      <a:pt x="0" y="71"/>
                    </a:lnTo>
                    <a:close/>
                    <a:moveTo>
                      <a:pt x="28" y="55"/>
                    </a:moveTo>
                    <a:lnTo>
                      <a:pt x="30" y="48"/>
                    </a:lnTo>
                    <a:lnTo>
                      <a:pt x="33" y="41"/>
                    </a:lnTo>
                    <a:lnTo>
                      <a:pt x="38" y="35"/>
                    </a:lnTo>
                    <a:lnTo>
                      <a:pt x="42" y="30"/>
                    </a:lnTo>
                    <a:lnTo>
                      <a:pt x="47" y="26"/>
                    </a:lnTo>
                    <a:lnTo>
                      <a:pt x="54" y="23"/>
                    </a:lnTo>
                    <a:lnTo>
                      <a:pt x="60" y="22"/>
                    </a:lnTo>
                    <a:lnTo>
                      <a:pt x="68" y="21"/>
                    </a:lnTo>
                    <a:lnTo>
                      <a:pt x="74" y="22"/>
                    </a:lnTo>
                    <a:lnTo>
                      <a:pt x="80" y="23"/>
                    </a:lnTo>
                    <a:lnTo>
                      <a:pt x="85" y="26"/>
                    </a:lnTo>
                    <a:lnTo>
                      <a:pt x="89" y="30"/>
                    </a:lnTo>
                    <a:lnTo>
                      <a:pt x="94" y="35"/>
                    </a:lnTo>
                    <a:lnTo>
                      <a:pt x="97" y="41"/>
                    </a:lnTo>
                    <a:lnTo>
                      <a:pt x="99" y="48"/>
                    </a:lnTo>
                    <a:lnTo>
                      <a:pt x="99" y="55"/>
                    </a:lnTo>
                    <a:lnTo>
                      <a:pt x="2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grpSp>
      <p:pic>
        <p:nvPicPr>
          <p:cNvPr id="38" name="10 Imagen" descr="ECHO_logo-300x284.png"/>
          <p:cNvPicPr>
            <a:picLocks noChangeAspect="1"/>
          </p:cNvPicPr>
          <p:nvPr userDrawn="1"/>
        </p:nvPicPr>
        <p:blipFill>
          <a:blip r:embed="rId18" cstate="print"/>
          <a:stretch>
            <a:fillRect/>
          </a:stretch>
        </p:blipFill>
        <p:spPr>
          <a:xfrm>
            <a:off x="1771142" y="5572523"/>
            <a:ext cx="983378" cy="930932"/>
          </a:xfrm>
          <a:prstGeom prst="rect">
            <a:avLst/>
          </a:prstGeom>
        </p:spPr>
      </p:pic>
      <p:pic>
        <p:nvPicPr>
          <p:cNvPr id="39" name="7 Imagen" descr="puerto-de-motril-logo-puertos-del-estado.png"/>
          <p:cNvPicPr>
            <a:picLocks noChangeAspect="1"/>
          </p:cNvPicPr>
          <p:nvPr userDrawn="1"/>
        </p:nvPicPr>
        <p:blipFill>
          <a:blip r:embed="rId19" cstate="print"/>
          <a:stretch>
            <a:fillRect/>
          </a:stretch>
        </p:blipFill>
        <p:spPr>
          <a:xfrm>
            <a:off x="2844148" y="5597923"/>
            <a:ext cx="1584176" cy="868932"/>
          </a:xfrm>
          <a:prstGeom prst="rect">
            <a:avLst/>
          </a:prstGeom>
        </p:spPr>
      </p:pic>
      <p:pic>
        <p:nvPicPr>
          <p:cNvPr id="40" name="4 Imagen" descr="cc4ec9fea8b6e1c370f5c55eac7a5c6a.jpg"/>
          <p:cNvPicPr>
            <a:picLocks noChangeAspect="1"/>
          </p:cNvPicPr>
          <p:nvPr userDrawn="1"/>
        </p:nvPicPr>
        <p:blipFill>
          <a:blip r:embed="rId20" cstate="print"/>
          <a:stretch>
            <a:fillRect/>
          </a:stretch>
        </p:blipFill>
        <p:spPr>
          <a:xfrm>
            <a:off x="4436950" y="5604092"/>
            <a:ext cx="1144984" cy="858738"/>
          </a:xfrm>
          <a:prstGeom prst="rect">
            <a:avLst/>
          </a:prstGeom>
        </p:spPr>
      </p:pic>
      <p:pic>
        <p:nvPicPr>
          <p:cNvPr id="42" name="Picture 3" descr="C:\Users\jcatienza\Documents\Carpeta Mágica\SEO Documentos\Plantillas\Logotipos\Logo SEO_BirdLife.jpg"/>
          <p:cNvPicPr>
            <a:picLocks noChangeAspect="1" noChangeArrowheads="1"/>
          </p:cNvPicPr>
          <p:nvPr userDrawn="1"/>
        </p:nvPicPr>
        <p:blipFill>
          <a:blip r:embed="rId21" cstate="print"/>
          <a:srcRect l="37349"/>
          <a:stretch>
            <a:fillRect/>
          </a:stretch>
        </p:blipFill>
        <p:spPr bwMode="auto">
          <a:xfrm>
            <a:off x="7048360" y="5572523"/>
            <a:ext cx="800036" cy="899302"/>
          </a:xfrm>
          <a:prstGeom prst="rect">
            <a:avLst/>
          </a:prstGeom>
          <a:noFill/>
        </p:spPr>
      </p:pic>
      <p:pic>
        <p:nvPicPr>
          <p:cNvPr id="43" name="Picture 2" descr="C:\Users\jcatienza\Dropbox\2016 CBD COP13 Cancún México\twitter\Fotos base\LOGO-BirdLife-colour-transparent-background-2000px.png"/>
          <p:cNvPicPr>
            <a:picLocks noChangeAspect="1" noChangeArrowheads="1"/>
          </p:cNvPicPr>
          <p:nvPr userDrawn="1"/>
        </p:nvPicPr>
        <p:blipFill>
          <a:blip r:embed="rId22" cstate="print"/>
          <a:srcRect/>
          <a:stretch>
            <a:fillRect/>
          </a:stretch>
        </p:blipFill>
        <p:spPr bwMode="auto">
          <a:xfrm>
            <a:off x="7879477" y="5572523"/>
            <a:ext cx="1224136" cy="917031"/>
          </a:xfrm>
          <a:prstGeom prst="rect">
            <a:avLst/>
          </a:prstGeom>
          <a:noFill/>
        </p:spPr>
      </p:pic>
    </p:spTree>
    <p:extLst>
      <p:ext uri="{BB962C8B-B14F-4D97-AF65-F5344CB8AC3E}">
        <p14:creationId xmlns:p14="http://schemas.microsoft.com/office/powerpoint/2010/main" val="39302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3300" b="0" i="0" kern="1200">
          <a:solidFill>
            <a:schemeClr val="bg2">
              <a:lumMod val="50000"/>
            </a:schemeClr>
          </a:solidFill>
          <a:latin typeface="Segoe UI" pitchFamily="34" charset="0"/>
          <a:ea typeface="+mj-ea"/>
          <a:cs typeface="Segoe UI" pitchFamily="34"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2">
              <a:lumMod val="50000"/>
            </a:schemeClr>
          </a:solidFill>
          <a:latin typeface="Segoe UI" pitchFamily="34" charset="0"/>
          <a:ea typeface="+mn-ea"/>
          <a:cs typeface="Segoe UI" pitchFamily="34" charset="0"/>
        </a:defRPr>
      </a:lvl1pPr>
      <a:lvl2pPr marL="557213" indent="-214313" algn="l" rtl="0" eaLnBrk="1" fontAlgn="base" hangingPunct="1">
        <a:spcBef>
          <a:spcPct val="20000"/>
        </a:spcBef>
        <a:spcAft>
          <a:spcPct val="0"/>
        </a:spcAft>
        <a:buFont typeface="Arial" charset="0"/>
        <a:buChar char="–"/>
        <a:defRPr sz="2100" kern="1200">
          <a:solidFill>
            <a:schemeClr val="tx2">
              <a:lumMod val="50000"/>
            </a:schemeClr>
          </a:solidFill>
          <a:latin typeface="Segoe UI" pitchFamily="34" charset="0"/>
          <a:ea typeface="+mn-ea"/>
          <a:cs typeface="Segoe UI" pitchFamily="34" charset="0"/>
        </a:defRPr>
      </a:lvl2pPr>
      <a:lvl3pPr marL="857250" indent="-171450" algn="l" rtl="0" eaLnBrk="1" fontAlgn="base" hangingPunct="1">
        <a:spcBef>
          <a:spcPct val="20000"/>
        </a:spcBef>
        <a:spcAft>
          <a:spcPct val="0"/>
        </a:spcAft>
        <a:buFont typeface="Arial" charset="0"/>
        <a:buChar char="•"/>
        <a:defRPr sz="1800" kern="1200">
          <a:solidFill>
            <a:schemeClr val="tx2">
              <a:lumMod val="50000"/>
            </a:schemeClr>
          </a:solidFill>
          <a:latin typeface="Segoe UI" pitchFamily="34" charset="0"/>
          <a:ea typeface="+mn-ea"/>
          <a:cs typeface="Segoe UI" pitchFamily="34" charset="0"/>
        </a:defRPr>
      </a:lvl3pPr>
      <a:lvl4pPr marL="1200150" indent="-171450" algn="l" rtl="0" eaLnBrk="1" fontAlgn="base" hangingPunct="1">
        <a:spcBef>
          <a:spcPct val="20000"/>
        </a:spcBef>
        <a:spcAft>
          <a:spcPct val="0"/>
        </a:spcAft>
        <a:buFont typeface="Arial" charset="0"/>
        <a:buChar char="–"/>
        <a:defRPr sz="1500" kern="1200">
          <a:solidFill>
            <a:schemeClr val="tx2">
              <a:lumMod val="50000"/>
            </a:schemeClr>
          </a:solidFill>
          <a:latin typeface="Segoe UI" pitchFamily="34" charset="0"/>
          <a:ea typeface="+mn-ea"/>
          <a:cs typeface="Segoe UI" pitchFamily="34" charset="0"/>
        </a:defRPr>
      </a:lvl4pPr>
      <a:lvl5pPr marL="1543050" indent="-171450" algn="l" rtl="0" eaLnBrk="1" fontAlgn="base" hangingPunct="1">
        <a:spcBef>
          <a:spcPct val="20000"/>
        </a:spcBef>
        <a:spcAft>
          <a:spcPct val="0"/>
        </a:spcAft>
        <a:buFont typeface="Arial" charset="0"/>
        <a:buChar char="»"/>
        <a:defRPr sz="1500" kern="1200">
          <a:solidFill>
            <a:schemeClr val="tx2">
              <a:lumMod val="50000"/>
            </a:schemeClr>
          </a:solidFill>
          <a:latin typeface="Segoe UI" pitchFamily="34" charset="0"/>
          <a:ea typeface="+mn-ea"/>
          <a:cs typeface="Segoe U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hyperlink" Target="mailto:jmarcos@seo.org"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noProof="0" dirty="0" smtClean="0"/>
              <a:t>Kick off meeting, 18 January 2017, Brussels</a:t>
            </a:r>
          </a:p>
          <a:p>
            <a:r>
              <a:rPr lang="en-GB" noProof="0" dirty="0" smtClean="0"/>
              <a:t>Bruna Campos</a:t>
            </a:r>
          </a:p>
          <a:p>
            <a:r>
              <a:rPr lang="en-GB" noProof="0" dirty="0" smtClean="0"/>
              <a:t>BirdLife Europe and Central Asia</a:t>
            </a:r>
            <a:endParaRPr lang="en-GB" noProof="0" dirty="0"/>
          </a:p>
        </p:txBody>
      </p:sp>
      <p:sp>
        <p:nvSpPr>
          <p:cNvPr id="4" name="Title 3"/>
          <p:cNvSpPr>
            <a:spLocks noGrp="1"/>
          </p:cNvSpPr>
          <p:nvPr>
            <p:ph type="title"/>
          </p:nvPr>
        </p:nvSpPr>
        <p:spPr/>
        <p:txBody>
          <a:bodyPr/>
          <a:lstStyle/>
          <a:p>
            <a:pPr algn="ctr"/>
            <a:r>
              <a:rPr lang="en-GB" noProof="0" dirty="0" smtClean="0"/>
              <a:t>Mapping bird sensitivity to marine oil pollution</a:t>
            </a:r>
            <a:endParaRPr lang="en-GB" noProof="0" dirty="0"/>
          </a:p>
        </p:txBody>
      </p:sp>
      <p:pic>
        <p:nvPicPr>
          <p:cNvPr id="1028" name="Picture 4" descr="Workers collect fuel oil from rocks at Veneguera beach in Gran Canaria."/>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r="3076"/>
          <a:stretch>
            <a:fillRect/>
          </a:stretch>
        </p:blipFill>
        <p:spPr bwMode="auto">
          <a:xfrm>
            <a:off x="6226245" y="3108446"/>
            <a:ext cx="2817545"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359316" y="3108446"/>
            <a:ext cx="2708697" cy="2160000"/>
          </a:xfrm>
          <a:prstGeom prst="rect">
            <a:avLst/>
          </a:prstGeom>
          <a:ln>
            <a:noFill/>
          </a:ln>
          <a:effectLst>
            <a:outerShdw blurRad="292100" dist="139700" dir="2700000" algn="tl" rotWithShape="0">
              <a:srgbClr val="333333">
                <a:alpha val="65000"/>
              </a:srgbClr>
            </a:outerShdw>
          </a:effectLst>
        </p:spPr>
      </p:pic>
      <p:pic>
        <p:nvPicPr>
          <p:cNvPr id="3077" name="Picture 5" descr="C:\Users\pep\Desktop\Varis\20080601_CN1_0424.jpg"/>
          <p:cNvPicPr>
            <a:picLocks noChangeAspect="1" noChangeArrowheads="1"/>
          </p:cNvPicPr>
          <p:nvPr/>
        </p:nvPicPr>
        <p:blipFill>
          <a:blip r:embed="rId4" cstate="print"/>
          <a:srcRect l="9077"/>
          <a:stretch>
            <a:fillRect/>
          </a:stretch>
        </p:blipFill>
        <p:spPr bwMode="auto">
          <a:xfrm>
            <a:off x="84408" y="3108446"/>
            <a:ext cx="3116677" cy="2160000"/>
          </a:xfrm>
          <a:prstGeom prst="rect">
            <a:avLst/>
          </a:prstGeom>
          <a:noFill/>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78027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6304"/>
          <a:stretch>
            <a:fillRect/>
          </a:stretch>
        </p:blipFill>
        <p:spPr>
          <a:xfrm>
            <a:off x="0" y="1"/>
            <a:ext cx="9143999" cy="5431808"/>
          </a:xfrm>
          <a:prstGeom prst="rect">
            <a:avLst/>
          </a:prstGeom>
        </p:spPr>
      </p:pic>
      <p:sp>
        <p:nvSpPr>
          <p:cNvPr id="10" name="Subtitle 5"/>
          <p:cNvSpPr>
            <a:spLocks noGrp="1"/>
          </p:cNvSpPr>
          <p:nvPr>
            <p:ph type="subTitle" idx="1"/>
          </p:nvPr>
        </p:nvSpPr>
        <p:spPr>
          <a:xfrm>
            <a:off x="1105469" y="4994082"/>
            <a:ext cx="8065827" cy="424080"/>
          </a:xfrm>
          <a:solidFill>
            <a:srgbClr val="0070C0">
              <a:alpha val="52000"/>
            </a:srgbClr>
          </a:solidFill>
          <a:effectLst>
            <a:outerShdw blurRad="292100" dist="139700" dir="2700000" algn="ctr" rotWithShape="0">
              <a:srgbClr val="000000">
                <a:alpha val="65000"/>
              </a:srgbClr>
            </a:outerShdw>
          </a:effectLst>
        </p:spPr>
        <p:txBody>
          <a:bodyPr/>
          <a:lstStyle/>
          <a:p>
            <a:r>
              <a:rPr lang="en-GB" i="1" noProof="0" dirty="0" smtClean="0">
                <a:solidFill>
                  <a:schemeClr val="bg1"/>
                </a:solidFill>
              </a:rPr>
              <a:t>For further information contact: Pep Arcos -  SEO/BirdLife  - </a:t>
            </a:r>
            <a:r>
              <a:rPr lang="en-GB" i="1" noProof="0" dirty="0" smtClean="0">
                <a:solidFill>
                  <a:schemeClr val="bg1"/>
                </a:solidFill>
                <a:hlinkClick r:id="rId3"/>
              </a:rPr>
              <a:t>jmarcos@seo.org</a:t>
            </a:r>
            <a:r>
              <a:rPr lang="en-GB" i="1" noProof="0" dirty="0" smtClean="0">
                <a:solidFill>
                  <a:schemeClr val="bg1"/>
                </a:solidFill>
              </a:rPr>
              <a:t> </a:t>
            </a:r>
            <a:endParaRPr lang="en-GB" i="1" noProof="0" dirty="0">
              <a:solidFill>
                <a:schemeClr val="bg1"/>
              </a:solidFill>
            </a:endParaRPr>
          </a:p>
        </p:txBody>
      </p:sp>
      <p:sp>
        <p:nvSpPr>
          <p:cNvPr id="9" name="Rounded Rectangle 8"/>
          <p:cNvSpPr/>
          <p:nvPr/>
        </p:nvSpPr>
        <p:spPr>
          <a:xfrm>
            <a:off x="4380932" y="228019"/>
            <a:ext cx="4675755" cy="1368769"/>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itle 4"/>
          <p:cNvSpPr>
            <a:spLocks noGrp="1"/>
          </p:cNvSpPr>
          <p:nvPr>
            <p:ph type="ctrTitle"/>
          </p:nvPr>
        </p:nvSpPr>
        <p:spPr>
          <a:xfrm>
            <a:off x="4804011" y="409394"/>
            <a:ext cx="3657601" cy="903240"/>
          </a:xfrm>
        </p:spPr>
        <p:txBody>
          <a:bodyPr/>
          <a:lstStyle/>
          <a:p>
            <a:r>
              <a:rPr lang="en-GB" noProof="0" dirty="0" smtClean="0"/>
              <a:t>Thank you!</a:t>
            </a:r>
            <a:endParaRPr lang="en-GB" noProof="0" dirty="0"/>
          </a:p>
        </p:txBody>
      </p:sp>
    </p:spTree>
    <p:extLst>
      <p:ext uri="{BB962C8B-B14F-4D97-AF65-F5344CB8AC3E}">
        <p14:creationId xmlns:p14="http://schemas.microsoft.com/office/powerpoint/2010/main" val="142763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BE"/>
          </a:p>
        </p:txBody>
      </p:sp>
      <p:sp>
        <p:nvSpPr>
          <p:cNvPr id="3" name="Title 2"/>
          <p:cNvSpPr>
            <a:spLocks noGrp="1"/>
          </p:cNvSpPr>
          <p:nvPr>
            <p:ph type="title"/>
          </p:nvPr>
        </p:nvSpPr>
        <p:spPr/>
        <p:txBody>
          <a:bodyPr/>
          <a:lstStyle/>
          <a:p>
            <a:endParaRPr lang="en-GB" noProof="0" dirty="0"/>
          </a:p>
        </p:txBody>
      </p:sp>
      <p:pic>
        <p:nvPicPr>
          <p:cNvPr id="4" name="Picture 3" descr="C:\Documents and Settings\elodie.cantaloube\Desktop\HC project Poland_Boris Barov\Many Partners_One BirdLife-BirdLife-impact_Page_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 y="-13692"/>
            <a:ext cx="918051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83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660" y="79456"/>
            <a:ext cx="8666328" cy="1143000"/>
          </a:xfrm>
        </p:spPr>
        <p:txBody>
          <a:bodyPr/>
          <a:lstStyle/>
          <a:p>
            <a:r>
              <a:rPr lang="en-GB" sz="3000" noProof="0" dirty="0" smtClean="0"/>
              <a:t>Seabirds are the most threatened group of birds. Overall threats:</a:t>
            </a:r>
            <a:endParaRPr lang="en-GB" sz="3000" noProof="0" dirty="0"/>
          </a:p>
        </p:txBody>
      </p:sp>
      <p:pic>
        <p:nvPicPr>
          <p:cNvPr id="2050" name="Picture 2" descr="http://www.birdlife.org/sites/default/files/campaigns/Seabird/Threatsv2.bm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1912" y="1249099"/>
            <a:ext cx="5868785" cy="408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6234546" y="1945178"/>
            <a:ext cx="1064029" cy="74814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48402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270" y="502543"/>
            <a:ext cx="8712957" cy="684817"/>
          </a:xfrm>
        </p:spPr>
        <p:txBody>
          <a:bodyPr/>
          <a:lstStyle/>
          <a:p>
            <a:r>
              <a:rPr lang="en-GB" sz="3000" noProof="0" dirty="0" smtClean="0"/>
              <a:t>Oil spills have direct (mortality) and indirect impacts on seabird populations, including:</a:t>
            </a:r>
            <a:br>
              <a:rPr lang="en-GB" sz="3000" noProof="0" dirty="0" smtClean="0"/>
            </a:br>
            <a:endParaRPr lang="en-GB" sz="3000" noProof="0" dirty="0"/>
          </a:p>
        </p:txBody>
      </p:sp>
      <p:pic>
        <p:nvPicPr>
          <p:cNvPr id="10" name="Content Placeholder 9"/>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6185012" y="1839459"/>
            <a:ext cx="2698496" cy="180022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sz="quarter" idx="12"/>
          </p:nvPr>
        </p:nvSpPr>
        <p:spPr>
          <a:xfrm>
            <a:off x="320563" y="591018"/>
            <a:ext cx="8454946" cy="1800225"/>
          </a:xfrm>
        </p:spPr>
        <p:txBody>
          <a:bodyPr/>
          <a:lstStyle/>
          <a:p>
            <a:pPr>
              <a:lnSpc>
                <a:spcPct val="150000"/>
              </a:lnSpc>
              <a:buNone/>
            </a:pPr>
            <a:endParaRPr lang="en-GB" sz="2100" noProof="0" dirty="0" smtClean="0"/>
          </a:p>
          <a:p>
            <a:pPr>
              <a:lnSpc>
                <a:spcPct val="150000"/>
              </a:lnSpc>
            </a:pPr>
            <a:r>
              <a:rPr lang="en-GB" sz="2100" noProof="0" dirty="0" smtClean="0"/>
              <a:t>Oiled plumage - Impairing flight, waterproofing and temperature regulation (eventual death) </a:t>
            </a:r>
          </a:p>
          <a:p>
            <a:pPr>
              <a:lnSpc>
                <a:spcPct val="150000"/>
              </a:lnSpc>
              <a:buNone/>
            </a:pPr>
            <a:r>
              <a:rPr lang="en-GB" sz="2100" noProof="0" dirty="0" smtClean="0"/>
              <a:t> 	- often mass mortality events (1000s)</a:t>
            </a:r>
          </a:p>
          <a:p>
            <a:pPr>
              <a:lnSpc>
                <a:spcPct val="150000"/>
              </a:lnSpc>
            </a:pPr>
            <a:r>
              <a:rPr lang="en-GB" sz="2100" noProof="0" dirty="0" smtClean="0"/>
              <a:t>Increased levels of pollutants </a:t>
            </a:r>
          </a:p>
          <a:p>
            <a:pPr>
              <a:lnSpc>
                <a:spcPct val="150000"/>
              </a:lnSpc>
              <a:buNone/>
            </a:pPr>
            <a:r>
              <a:rPr lang="en-GB" sz="2100" noProof="0" dirty="0" smtClean="0"/>
              <a:t>	(toxic fumes, diet intake,…)</a:t>
            </a:r>
          </a:p>
          <a:p>
            <a:pPr>
              <a:lnSpc>
                <a:spcPct val="150000"/>
              </a:lnSpc>
            </a:pPr>
            <a:r>
              <a:rPr lang="en-GB" sz="2100" noProof="0" dirty="0" smtClean="0"/>
              <a:t>Scarcer food</a:t>
            </a:r>
          </a:p>
          <a:p>
            <a:pPr>
              <a:lnSpc>
                <a:spcPct val="150000"/>
              </a:lnSpc>
            </a:pPr>
            <a:r>
              <a:rPr lang="en-GB" sz="2100" noProof="0" dirty="0" smtClean="0"/>
              <a:t>Increased stress – waste of energy</a:t>
            </a:r>
          </a:p>
          <a:p>
            <a:pPr>
              <a:lnSpc>
                <a:spcPct val="150000"/>
              </a:lnSpc>
            </a:pPr>
            <a:r>
              <a:rPr lang="en-GB" sz="2100" noProof="0" dirty="0" smtClean="0"/>
              <a:t>Unbalanced populations (age, sex)</a:t>
            </a:r>
          </a:p>
          <a:p>
            <a:pPr>
              <a:lnSpc>
                <a:spcPct val="150000"/>
              </a:lnSpc>
            </a:pPr>
            <a:endParaRPr lang="en-GB" sz="2100" noProof="0" dirty="0" smtClean="0"/>
          </a:p>
          <a:p>
            <a:pPr>
              <a:lnSpc>
                <a:spcPct val="150000"/>
              </a:lnSpc>
            </a:pPr>
            <a:endParaRPr lang="en-GB" sz="2100" noProof="0" dirty="0" smtClean="0"/>
          </a:p>
          <a:p>
            <a:pPr marL="0" indent="0">
              <a:lnSpc>
                <a:spcPct val="150000"/>
              </a:lnSpc>
              <a:buNone/>
            </a:pPr>
            <a:endParaRPr lang="en-GB" sz="2100" noProof="0" dirty="0"/>
          </a:p>
        </p:txBody>
      </p:sp>
      <p:pic>
        <p:nvPicPr>
          <p:cNvPr id="11" name="Picture 2" descr="http://cdn.20m.es/img2/recortes/2015/04/20/220803-944-629.jpg?fuente=www20minutoses"/>
          <p:cNvPicPr>
            <a:picLocks noGrp="1" noChangeAspect="1" noChangeArrowheads="1"/>
          </p:cNvPicPr>
          <p:nvPr>
            <p:ph sz="quarter" idx="11"/>
          </p:nvPr>
        </p:nvPicPr>
        <p:blipFill>
          <a:blip r:embed="rId4" cstate="print">
            <a:extLst>
              <a:ext uri="{28A0092B-C50C-407E-A947-70E740481C1C}">
                <a14:useLocalDpi xmlns:a14="http://schemas.microsoft.com/office/drawing/2010/main" val="0"/>
              </a:ext>
            </a:extLst>
          </a:blip>
          <a:srcRect/>
          <a:stretch>
            <a:fillRect/>
          </a:stretch>
        </p:blipFill>
        <p:spPr bwMode="auto">
          <a:xfrm>
            <a:off x="5773000" y="3722226"/>
            <a:ext cx="2674961" cy="1782363"/>
          </a:xfrm>
          <a:prstGeom prst="rect">
            <a:avLst/>
          </a:prstGeom>
          <a:noFill/>
          <a:effectLst>
            <a:outerShdw blurRad="292100" dist="139700" dir="2700000" algn="tl" rotWithShape="0">
              <a:prstClr val="black">
                <a:alpha val="7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143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70" y="-2432"/>
            <a:ext cx="8625210" cy="1143000"/>
          </a:xfrm>
        </p:spPr>
        <p:txBody>
          <a:bodyPr/>
          <a:lstStyle/>
          <a:p>
            <a:r>
              <a:rPr lang="en-GB" sz="3000" noProof="0" dirty="0" smtClean="0"/>
              <a:t>What’s missing?</a:t>
            </a:r>
            <a:endParaRPr lang="en-GB" sz="3000" noProof="0" dirty="0"/>
          </a:p>
        </p:txBody>
      </p:sp>
      <p:sp>
        <p:nvSpPr>
          <p:cNvPr id="7" name="Content Placeholder 6"/>
          <p:cNvSpPr>
            <a:spLocks noGrp="1"/>
          </p:cNvSpPr>
          <p:nvPr>
            <p:ph sz="quarter" idx="10"/>
          </p:nvPr>
        </p:nvSpPr>
        <p:spPr>
          <a:xfrm>
            <a:off x="226746" y="3152731"/>
            <a:ext cx="4591334" cy="3600450"/>
          </a:xfrm>
        </p:spPr>
        <p:txBody>
          <a:bodyPr>
            <a:normAutofit/>
          </a:bodyPr>
          <a:lstStyle/>
          <a:p>
            <a:r>
              <a:rPr lang="en-GB" sz="2100" noProof="0" dirty="0" smtClean="0"/>
              <a:t>November 2002 – The “Prestige” environmental disaster; estimated &gt;&gt; 100,000 dead birds </a:t>
            </a:r>
          </a:p>
          <a:p>
            <a:pPr>
              <a:buNone/>
            </a:pPr>
            <a:endParaRPr lang="en-GB" sz="1600" noProof="0" dirty="0" smtClean="0"/>
          </a:p>
          <a:p>
            <a:r>
              <a:rPr lang="en-GB" sz="2100" noProof="0" dirty="0" smtClean="0"/>
              <a:t>April 2015 – “Oleg Naydenov” – still lack of appropriate response</a:t>
            </a:r>
          </a:p>
        </p:txBody>
      </p:sp>
      <p:pic>
        <p:nvPicPr>
          <p:cNvPr id="8194" name="Picture 2" descr="A picture taken on April 12, 2015 and released April 15 by Salvamento Maritimo shows the Russian trawler Oleg Neydenov being towed out to sea after a fire broke out on board while it was moored at Las Palmas port, on the Spanish Gran Canaria island"/>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4878154" y="2792233"/>
            <a:ext cx="4017962" cy="2556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67286" y="969412"/>
            <a:ext cx="8693834" cy="2308324"/>
          </a:xfrm>
          <a:prstGeom prst="rect">
            <a:avLst/>
          </a:prstGeom>
          <a:noFill/>
        </p:spPr>
        <p:txBody>
          <a:bodyPr wrap="square" rtlCol="0">
            <a:spAutoFit/>
          </a:bodyPr>
          <a:lstStyle/>
          <a:p>
            <a:pPr lvl="0"/>
            <a:r>
              <a:rPr lang="en-GB" sz="2400" dirty="0" smtClean="0">
                <a:solidFill>
                  <a:schemeClr val="tx2">
                    <a:lumMod val="50000"/>
                  </a:schemeClr>
                </a:solidFill>
                <a:latin typeface="Segoe UI" pitchFamily="34" charset="0"/>
                <a:cs typeface="Segoe UI" pitchFamily="34" charset="0"/>
              </a:rPr>
              <a:t>In several oil spill events, authorities were not prepared and failed to take appropriate emergency measures, particularly regarding seabirds and other wildlife, but also overall impacts on the marine environment and depending human activities. Recent cases include:</a:t>
            </a:r>
          </a:p>
          <a:p>
            <a:endParaRPr lang="es-ES" sz="2400" dirty="0"/>
          </a:p>
        </p:txBody>
      </p:sp>
    </p:spTree>
    <p:extLst>
      <p:ext uri="{BB962C8B-B14F-4D97-AF65-F5344CB8AC3E}">
        <p14:creationId xmlns:p14="http://schemas.microsoft.com/office/powerpoint/2010/main" val="31279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noProof="0" dirty="0" smtClean="0"/>
              <a:t>The Project – in brief</a:t>
            </a:r>
            <a:endParaRPr lang="en-GB" noProof="0" dirty="0"/>
          </a:p>
        </p:txBody>
      </p:sp>
      <p:sp>
        <p:nvSpPr>
          <p:cNvPr id="8" name="Text Placeholder 7"/>
          <p:cNvSpPr>
            <a:spLocks noGrp="1"/>
          </p:cNvSpPr>
          <p:nvPr>
            <p:ph sz="quarter" idx="10"/>
          </p:nvPr>
        </p:nvSpPr>
        <p:spPr>
          <a:xfrm>
            <a:off x="267270" y="1739178"/>
            <a:ext cx="4304730" cy="3752681"/>
          </a:xfrm>
        </p:spPr>
        <p:txBody>
          <a:bodyPr>
            <a:normAutofit fontScale="47500" lnSpcReduction="20000"/>
          </a:bodyPr>
          <a:lstStyle/>
          <a:p>
            <a:pPr>
              <a:lnSpc>
                <a:spcPct val="120000"/>
              </a:lnSpc>
            </a:pPr>
            <a:r>
              <a:rPr lang="en-GB" sz="3300" u="sng" noProof="0" dirty="0" smtClean="0"/>
              <a:t>Budget</a:t>
            </a:r>
            <a:r>
              <a:rPr lang="en-GB" sz="3300" noProof="0" dirty="0" smtClean="0"/>
              <a:t>: 283,000€ </a:t>
            </a:r>
            <a:r>
              <a:rPr lang="en-GB" sz="2000" noProof="0" dirty="0" smtClean="0"/>
              <a:t> </a:t>
            </a:r>
          </a:p>
          <a:p>
            <a:pPr>
              <a:lnSpc>
                <a:spcPct val="120000"/>
              </a:lnSpc>
            </a:pPr>
            <a:r>
              <a:rPr lang="en-GB" sz="3300" u="sng" noProof="0" dirty="0" smtClean="0"/>
              <a:t>Implementation period</a:t>
            </a:r>
            <a:r>
              <a:rPr lang="en-GB" sz="3300" noProof="0" dirty="0" smtClean="0"/>
              <a:t>: 01-01-2017 / 31-12-2018</a:t>
            </a:r>
            <a:endParaRPr lang="en-GB" sz="2000" noProof="0" dirty="0" smtClean="0"/>
          </a:p>
          <a:p>
            <a:pPr>
              <a:lnSpc>
                <a:spcPct val="120000"/>
              </a:lnSpc>
            </a:pPr>
            <a:r>
              <a:rPr lang="en-GB" sz="3300" u="sng" noProof="0" dirty="0" smtClean="0"/>
              <a:t>Coordinator</a:t>
            </a:r>
            <a:r>
              <a:rPr lang="en-GB" sz="3300" noProof="0" dirty="0" smtClean="0"/>
              <a:t>: SEO/BirdLife (Spain)</a:t>
            </a:r>
            <a:endParaRPr lang="en-GB" sz="1700" noProof="0" dirty="0" smtClean="0"/>
          </a:p>
          <a:p>
            <a:pPr>
              <a:lnSpc>
                <a:spcPct val="120000"/>
              </a:lnSpc>
            </a:pPr>
            <a:r>
              <a:rPr lang="en-GB" sz="3300" u="sng" noProof="0" dirty="0" smtClean="0"/>
              <a:t>Partners</a:t>
            </a:r>
            <a:r>
              <a:rPr lang="en-GB" sz="3300" noProof="0" dirty="0" smtClean="0"/>
              <a:t>: LPO (France), SPEA (Portugal), BirdLife International (UK+), OP Puertos del Estado (Spain) </a:t>
            </a:r>
            <a:endParaRPr lang="en-GB" sz="1700" noProof="0" dirty="0" smtClean="0"/>
          </a:p>
          <a:p>
            <a:pPr>
              <a:lnSpc>
                <a:spcPct val="120000"/>
              </a:lnSpc>
            </a:pPr>
            <a:r>
              <a:rPr lang="en-GB" sz="3300" u="sng" noProof="0" dirty="0" smtClean="0"/>
              <a:t>Aim</a:t>
            </a:r>
            <a:r>
              <a:rPr lang="en-GB" sz="3300" noProof="0" dirty="0" smtClean="0"/>
              <a:t>: improving decision-making process regarding accidental oil spills at sea (or the risk of it), with focus on seabirds.</a:t>
            </a:r>
            <a:endParaRPr lang="en-GB" sz="1700" noProof="0" dirty="0" smtClean="0"/>
          </a:p>
          <a:p>
            <a:pPr>
              <a:lnSpc>
                <a:spcPct val="120000"/>
              </a:lnSpc>
            </a:pPr>
            <a:r>
              <a:rPr lang="en-GB" sz="3300" u="sng" noProof="0" dirty="0" smtClean="0"/>
              <a:t>Main outputs</a:t>
            </a:r>
            <a:r>
              <a:rPr lang="en-GB" sz="3300" noProof="0" dirty="0" smtClean="0"/>
              <a:t>: a seasonal seabird sensitivity map of the Atlantic and Mediterranean shores of Spain, France and Portugal.</a:t>
            </a:r>
          </a:p>
        </p:txBody>
      </p:sp>
      <p:pic>
        <p:nvPicPr>
          <p:cNvPr id="5" name="Picture 2" descr="C:\Users\pep\Desktop\Varis\20140618_CN2_4285.jpg"/>
          <p:cNvPicPr>
            <a:picLocks noGrp="1" noChangeAspect="1" noChangeArrowheads="1"/>
          </p:cNvPicPr>
          <p:nvPr>
            <p:ph sz="quarter" idx="11"/>
          </p:nvPr>
        </p:nvPicPr>
        <p:blipFill>
          <a:blip r:embed="rId3" cstate="print"/>
          <a:stretch>
            <a:fillRect/>
          </a:stretch>
        </p:blipFill>
        <p:spPr bwMode="auto">
          <a:xfrm>
            <a:off x="5512594" y="1739178"/>
            <a:ext cx="2743200" cy="1579418"/>
          </a:xfrm>
          <a:prstGeom prst="rect">
            <a:avLst/>
          </a:prstGeom>
          <a:noFill/>
          <a:effectLst>
            <a:outerShdw blurRad="292100" dist="139700" dir="2700000" algn="tl" rotWithShape="0">
              <a:prstClr val="black">
                <a:alpha val="65000"/>
              </a:prstClr>
            </a:outerShdw>
          </a:effectLst>
        </p:spPr>
      </p:pic>
      <p:pic>
        <p:nvPicPr>
          <p:cNvPr id="9" name="Content Placeholder 10"/>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503653" y="3687763"/>
            <a:ext cx="2761081" cy="1800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717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70" y="11216"/>
            <a:ext cx="8625210" cy="1143000"/>
          </a:xfrm>
        </p:spPr>
        <p:txBody>
          <a:bodyPr/>
          <a:lstStyle/>
          <a:p>
            <a:r>
              <a:rPr lang="en-GB" noProof="0" dirty="0" smtClean="0"/>
              <a:t>Objectives</a:t>
            </a:r>
            <a:endParaRPr lang="en-GB" noProof="0" dirty="0"/>
          </a:p>
        </p:txBody>
      </p:sp>
      <p:sp>
        <p:nvSpPr>
          <p:cNvPr id="3" name="Content Placeholder 2"/>
          <p:cNvSpPr>
            <a:spLocks noGrp="1"/>
          </p:cNvSpPr>
          <p:nvPr>
            <p:ph sz="quarter" idx="10"/>
          </p:nvPr>
        </p:nvSpPr>
        <p:spPr>
          <a:xfrm>
            <a:off x="253622" y="2429298"/>
            <a:ext cx="4016698" cy="2526968"/>
          </a:xfrm>
        </p:spPr>
        <p:txBody>
          <a:bodyPr>
            <a:normAutofit fontScale="70000" lnSpcReduction="20000"/>
          </a:bodyPr>
          <a:lstStyle/>
          <a:p>
            <a:pPr>
              <a:buNone/>
            </a:pPr>
            <a:r>
              <a:rPr lang="en-GB" noProof="0" dirty="0" smtClean="0"/>
              <a:t>	</a:t>
            </a:r>
            <a:endParaRPr lang="en-GB" sz="1050" noProof="0" dirty="0" smtClean="0"/>
          </a:p>
          <a:p>
            <a:r>
              <a:rPr lang="en-GB" b="1" noProof="0" dirty="0" smtClean="0"/>
              <a:t>Objective 1 –</a:t>
            </a:r>
            <a:r>
              <a:rPr lang="en-GB" noProof="0" dirty="0" smtClean="0"/>
              <a:t> Developing a methodology and elaborating maps of seabird sensitivity areas to oil spills.</a:t>
            </a:r>
          </a:p>
          <a:p>
            <a:endParaRPr lang="en-GB" sz="900" noProof="0" dirty="0" smtClean="0"/>
          </a:p>
          <a:p>
            <a:r>
              <a:rPr lang="en-GB" b="1" noProof="0" dirty="0" smtClean="0"/>
              <a:t>Objective 2 – </a:t>
            </a:r>
            <a:r>
              <a:rPr lang="en-GB" noProof="0" dirty="0" smtClean="0"/>
              <a:t>Identifying the key institutions and professionals to contact in the eventuality of an oil spill and update procedure manuals.</a:t>
            </a:r>
            <a:endParaRPr lang="en-GB" noProof="0" dirty="0"/>
          </a:p>
        </p:txBody>
      </p:sp>
      <p:sp>
        <p:nvSpPr>
          <p:cNvPr id="4" name="Content Placeholder 3"/>
          <p:cNvSpPr>
            <a:spLocks noGrp="1"/>
          </p:cNvSpPr>
          <p:nvPr>
            <p:ph sz="quarter" idx="11"/>
          </p:nvPr>
        </p:nvSpPr>
        <p:spPr>
          <a:xfrm>
            <a:off x="4462817" y="2497541"/>
            <a:ext cx="4402368" cy="2634016"/>
          </a:xfrm>
        </p:spPr>
        <p:txBody>
          <a:bodyPr>
            <a:normAutofit fontScale="70000" lnSpcReduction="20000"/>
          </a:bodyPr>
          <a:lstStyle/>
          <a:p>
            <a:endParaRPr lang="en-GB" sz="900" noProof="0" dirty="0" smtClean="0"/>
          </a:p>
          <a:p>
            <a:r>
              <a:rPr lang="en-GB" b="1" noProof="0" dirty="0" smtClean="0"/>
              <a:t>Objective 3 –</a:t>
            </a:r>
            <a:r>
              <a:rPr lang="en-GB" noProof="0" dirty="0" smtClean="0"/>
              <a:t> Integrating these outputs into the official systems of vessel distress management.</a:t>
            </a:r>
          </a:p>
          <a:p>
            <a:endParaRPr lang="en-GB" sz="900" noProof="0" dirty="0" smtClean="0"/>
          </a:p>
          <a:p>
            <a:r>
              <a:rPr lang="en-GB" b="1" noProof="0" dirty="0" smtClean="0"/>
              <a:t>Objective 4 – </a:t>
            </a:r>
            <a:r>
              <a:rPr lang="en-GB" noProof="0" dirty="0" smtClean="0"/>
              <a:t>Putting up a proposal for the extension of this methodology to other faunal groups and habitats.</a:t>
            </a:r>
          </a:p>
          <a:p>
            <a:endParaRPr lang="en-GB" sz="900" noProof="0" dirty="0" smtClean="0"/>
          </a:p>
          <a:p>
            <a:r>
              <a:rPr lang="en-GB" b="1" noProof="0" dirty="0" smtClean="0"/>
              <a:t>Objective 5 –</a:t>
            </a:r>
            <a:r>
              <a:rPr lang="en-GB" noProof="0" dirty="0" smtClean="0"/>
              <a:t> Disseminating the results of this project and advocating to have it implemented in other EU Member States.</a:t>
            </a:r>
            <a:endParaRPr lang="en-GB" noProof="0" dirty="0"/>
          </a:p>
        </p:txBody>
      </p:sp>
      <p:sp>
        <p:nvSpPr>
          <p:cNvPr id="5" name="Rectangle 4"/>
          <p:cNvSpPr/>
          <p:nvPr/>
        </p:nvSpPr>
        <p:spPr>
          <a:xfrm>
            <a:off x="317430" y="935848"/>
            <a:ext cx="8588697" cy="1384995"/>
          </a:xfrm>
          <a:prstGeom prst="rect">
            <a:avLst/>
          </a:prstGeom>
        </p:spPr>
        <p:txBody>
          <a:bodyPr wrap="square">
            <a:spAutoFit/>
          </a:bodyPr>
          <a:lstStyle/>
          <a:p>
            <a:pPr>
              <a:buNone/>
            </a:pPr>
            <a:r>
              <a:rPr lang="en-GB" sz="2800" dirty="0" smtClean="0"/>
              <a:t>Providing the competent authorities in maritime emergencies with the best available information to minimise impacts to seabirds.</a:t>
            </a:r>
            <a:endParaRPr lang="en-GB" sz="2800" b="1" dirty="0"/>
          </a:p>
        </p:txBody>
      </p:sp>
    </p:spTree>
    <p:extLst>
      <p:ext uri="{BB962C8B-B14F-4D97-AF65-F5344CB8AC3E}">
        <p14:creationId xmlns:p14="http://schemas.microsoft.com/office/powerpoint/2010/main" val="412980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70" y="65808"/>
            <a:ext cx="8625210" cy="1143000"/>
          </a:xfrm>
        </p:spPr>
        <p:txBody>
          <a:bodyPr/>
          <a:lstStyle/>
          <a:p>
            <a:r>
              <a:rPr lang="en-GB" noProof="0" dirty="0" smtClean="0"/>
              <a:t>Bird Sensitivity Index to oil</a:t>
            </a:r>
            <a:endParaRPr lang="en-GB" noProof="0" dirty="0"/>
          </a:p>
        </p:txBody>
      </p:sp>
      <p:pic>
        <p:nvPicPr>
          <p:cNvPr id="9218" name="Picture 2" descr="http://www.coastalwiki.org/w/images/5/5c/Kleeberg_5.jpg"/>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1179054" y="1628775"/>
            <a:ext cx="2193254"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Sample ESI map, showing part of the Point Reyes National Seashore."/>
          <p:cNvPicPr>
            <a:picLocks noGrp="1" noChangeAspect="1" noChangeArrowheads="1"/>
          </p:cNvPicPr>
          <p:nvPr>
            <p:ph sz="quarter" idx="11"/>
          </p:nvPr>
        </p:nvPicPr>
        <p:blipFill>
          <a:blip r:embed="rId4" cstate="print">
            <a:extLst>
              <a:ext uri="{28A0092B-C50C-407E-A947-70E740481C1C}">
                <a14:useLocalDpi xmlns:a14="http://schemas.microsoft.com/office/drawing/2010/main" val="0"/>
              </a:ext>
            </a:extLst>
          </a:blip>
          <a:srcRect/>
          <a:stretch>
            <a:fillRect/>
          </a:stretch>
        </p:blipFill>
        <p:spPr bwMode="auto">
          <a:xfrm>
            <a:off x="4560614" y="1628775"/>
            <a:ext cx="4017962" cy="2223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1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pPr algn="ctr"/>
            <a:r>
              <a:rPr lang="en-GB" noProof="0" dirty="0" smtClean="0"/>
              <a:t>On the short term</a:t>
            </a:r>
            <a:endParaRPr lang="en-GB" noProof="0" dirty="0"/>
          </a:p>
        </p:txBody>
      </p:sp>
      <p:sp>
        <p:nvSpPr>
          <p:cNvPr id="3" name="2 Marcador de contenido"/>
          <p:cNvSpPr>
            <a:spLocks noGrp="1"/>
          </p:cNvSpPr>
          <p:nvPr>
            <p:ph idx="1"/>
          </p:nvPr>
        </p:nvSpPr>
        <p:spPr>
          <a:xfrm>
            <a:off x="179512" y="1052736"/>
            <a:ext cx="8050088" cy="2188840"/>
          </a:xfrm>
        </p:spPr>
        <p:txBody>
          <a:bodyPr>
            <a:normAutofit lnSpcReduction="10000"/>
          </a:bodyPr>
          <a:lstStyle/>
          <a:p>
            <a:r>
              <a:rPr lang="en-GB" sz="2400" noProof="0" dirty="0" smtClean="0"/>
              <a:t>Trigger better decisions when dealing with accidents that may cause oil spills, improving the selection of refuge ports and the routes towards them.</a:t>
            </a:r>
          </a:p>
          <a:p>
            <a:endParaRPr lang="en-GB" sz="1100" noProof="0" dirty="0" smtClean="0"/>
          </a:p>
          <a:p>
            <a:r>
              <a:rPr lang="en-GB" sz="2400" noProof="0" dirty="0" smtClean="0"/>
              <a:t>Enable a more effective and faster response to oil spills at sea whatever their causes may be.</a:t>
            </a:r>
            <a:endParaRPr lang="en-GB" sz="2400" noProof="0" dirty="0"/>
          </a:p>
        </p:txBody>
      </p:sp>
      <p:sp>
        <p:nvSpPr>
          <p:cNvPr id="4" name="1 Título"/>
          <p:cNvSpPr txBox="1">
            <a:spLocks/>
          </p:cNvSpPr>
          <p:nvPr/>
        </p:nvSpPr>
        <p:spPr>
          <a:xfrm>
            <a:off x="0" y="3068960"/>
            <a:ext cx="8229600" cy="1143000"/>
          </a:xfrm>
          <a:prstGeom prst="rect">
            <a:avLst/>
          </a:prstGeom>
        </p:spPr>
        <p:txBody>
          <a:bodyPr vert="horz" lIns="91440" tIns="45720" rIns="91440" bIns="45720" rtlCol="0" anchor="ctr">
            <a:normAutofit/>
          </a:bodyPr>
          <a:lstStyle/>
          <a:p>
            <a:pPr marL="0" marR="0" lvl="0" indent="0" algn="ctr" defTabSz="914400" fontAlgn="base" latinLnBrk="0">
              <a:lnSpc>
                <a:spcPct val="100000"/>
              </a:lnSpc>
              <a:spcBef>
                <a:spcPct val="0"/>
              </a:spcBef>
              <a:spcAft>
                <a:spcPct val="0"/>
              </a:spcAft>
              <a:buClrTx/>
              <a:buSzTx/>
              <a:buFontTx/>
              <a:buNone/>
              <a:tabLst/>
              <a:defRPr/>
            </a:pPr>
            <a:r>
              <a:rPr lang="en-GB" sz="3300" dirty="0">
                <a:solidFill>
                  <a:schemeClr val="bg2">
                    <a:lumMod val="50000"/>
                  </a:schemeClr>
                </a:solidFill>
                <a:latin typeface="Segoe UI" pitchFamily="34" charset="0"/>
                <a:ea typeface="+mj-ea"/>
                <a:cs typeface="Segoe UI" pitchFamily="34" charset="0"/>
              </a:rPr>
              <a:t>On the long term</a:t>
            </a:r>
            <a:endParaRPr lang="en-US" sz="3300" dirty="0">
              <a:solidFill>
                <a:schemeClr val="bg2">
                  <a:lumMod val="50000"/>
                </a:schemeClr>
              </a:solidFill>
              <a:latin typeface="Segoe UI" pitchFamily="34" charset="0"/>
              <a:ea typeface="+mj-ea"/>
              <a:cs typeface="Segoe UI" pitchFamily="34" charset="0"/>
            </a:endParaRPr>
          </a:p>
        </p:txBody>
      </p:sp>
      <p:sp>
        <p:nvSpPr>
          <p:cNvPr id="5" name="2 Marcador de contenido"/>
          <p:cNvSpPr txBox="1">
            <a:spLocks/>
          </p:cNvSpPr>
          <p:nvPr/>
        </p:nvSpPr>
        <p:spPr>
          <a:xfrm>
            <a:off x="179512" y="4120480"/>
            <a:ext cx="8050088" cy="2188840"/>
          </a:xfrm>
          <a:prstGeom prst="rect">
            <a:avLst/>
          </a:prstGeom>
        </p:spPr>
        <p:txBody>
          <a:bodyPr vert="horz" lIns="91440" tIns="45720" rIns="91440" bIns="45720" rtlCol="0">
            <a:normAutofit/>
          </a:bodyPr>
          <a:lstStyle/>
          <a:p>
            <a:pPr marL="257175" indent="-257175" fontAlgn="base">
              <a:spcBef>
                <a:spcPct val="20000"/>
              </a:spcBef>
              <a:spcAft>
                <a:spcPct val="0"/>
              </a:spcAft>
              <a:buFont typeface="Arial" charset="0"/>
              <a:buChar char="•"/>
            </a:pPr>
            <a:r>
              <a:rPr lang="en-GB" sz="2400" dirty="0">
                <a:solidFill>
                  <a:schemeClr val="tx2">
                    <a:lumMod val="50000"/>
                  </a:schemeClr>
                </a:solidFill>
                <a:latin typeface="Segoe UI" pitchFamily="34" charset="0"/>
                <a:cs typeface="Segoe UI" pitchFamily="34" charset="0"/>
              </a:rPr>
              <a:t>Aim to have a coordinated risk evaluation system for birds and eventually for other animal groups and habitats at a European </a:t>
            </a:r>
            <a:r>
              <a:rPr lang="en-GB" sz="2400" dirty="0" smtClean="0">
                <a:solidFill>
                  <a:schemeClr val="tx2">
                    <a:lumMod val="50000"/>
                  </a:schemeClr>
                </a:solidFill>
                <a:latin typeface="Segoe UI" pitchFamily="34" charset="0"/>
                <a:cs typeface="Segoe UI" pitchFamily="34" charset="0"/>
              </a:rPr>
              <a:t>scale.</a:t>
            </a:r>
            <a:endParaRPr lang="es-ES" sz="2400" dirty="0">
              <a:solidFill>
                <a:schemeClr val="tx2">
                  <a:lumMod val="50000"/>
                </a:schemeClr>
              </a:solidFill>
              <a:latin typeface="Segoe UI" pitchFamily="34" charset="0"/>
              <a:cs typeface="Segoe UI" pitchFamily="34" charset="0"/>
            </a:endParaRPr>
          </a:p>
        </p:txBody>
      </p:sp>
    </p:spTree>
    <p:extLst>
      <p:ext uri="{BB962C8B-B14F-4D97-AF65-F5344CB8AC3E}">
        <p14:creationId xmlns:p14="http://schemas.microsoft.com/office/powerpoint/2010/main" val="3307915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irdLife_master_template_red-yellow">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ExternalFleet-Alcyon</Template>
  <TotalTime>535</TotalTime>
  <Words>533</Words>
  <Application>Microsoft Office PowerPoint</Application>
  <PresentationFormat>On-screen Show (4:3)</PresentationFormat>
  <Paragraphs>66</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Segoe UI</vt:lpstr>
      <vt:lpstr>BirdLife_master_template_red-yellow</vt:lpstr>
      <vt:lpstr>Mapping bird sensitivity to marine oil pollution</vt:lpstr>
      <vt:lpstr>PowerPoint Presentation</vt:lpstr>
      <vt:lpstr>Seabirds are the most threatened group of birds. Overall threats:</vt:lpstr>
      <vt:lpstr>Oil spills have direct (mortality) and indirect impacts on seabird populations, including: </vt:lpstr>
      <vt:lpstr>What’s missing?</vt:lpstr>
      <vt:lpstr>The Project – in brief</vt:lpstr>
      <vt:lpstr>Objectives</vt:lpstr>
      <vt:lpstr>Bird Sensitivity Index to oil</vt:lpstr>
      <vt:lpstr>On the short term</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bird sensitivity to marine oil pollution</dc:title>
  <dc:creator>Bruna Campos</dc:creator>
  <cp:lastModifiedBy>Bruna Campos</cp:lastModifiedBy>
  <cp:revision>37</cp:revision>
  <dcterms:created xsi:type="dcterms:W3CDTF">2017-01-16T11:33:14Z</dcterms:created>
  <dcterms:modified xsi:type="dcterms:W3CDTF">2017-01-17T09:56:12Z</dcterms:modified>
</cp:coreProperties>
</file>