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10"/>
  </p:notesMasterIdLst>
  <p:sldIdLst>
    <p:sldId id="257" r:id="rId3"/>
    <p:sldId id="345" r:id="rId4"/>
    <p:sldId id="349" r:id="rId5"/>
    <p:sldId id="325" r:id="rId6"/>
    <p:sldId id="293" r:id="rId7"/>
    <p:sldId id="346" r:id="rId8"/>
    <p:sldId id="260"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77277" autoAdjust="0"/>
  </p:normalViewPr>
  <p:slideViewPr>
    <p:cSldViewPr snapToGrid="0">
      <p:cViewPr varScale="1">
        <p:scale>
          <a:sx n="61" d="100"/>
          <a:sy n="61" d="100"/>
        </p:scale>
        <p:origin x="90" y="270"/>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C9C69-081D-4538-B23E-5049501C0021}" type="datetimeFigureOut">
              <a:rPr lang="tr-TR" smtClean="0"/>
              <a:t>16.11.2020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66503-ADC1-4846-B4B8-8F49B9114989}" type="slidenum">
              <a:rPr lang="tr-TR" smtClean="0"/>
              <a:t>‹#›</a:t>
            </a:fld>
            <a:endParaRPr lang="tr-TR"/>
          </a:p>
        </p:txBody>
      </p:sp>
    </p:spTree>
    <p:extLst>
      <p:ext uri="{BB962C8B-B14F-4D97-AF65-F5344CB8AC3E}">
        <p14:creationId xmlns:p14="http://schemas.microsoft.com/office/powerpoint/2010/main" val="57106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Hello</a:t>
            </a:r>
            <a:r>
              <a:rPr lang="tr-TR" dirty="0" smtClean="0"/>
              <a:t> ı am … ı </a:t>
            </a:r>
            <a:r>
              <a:rPr lang="tr-TR" dirty="0" err="1" smtClean="0"/>
              <a:t>will</a:t>
            </a:r>
            <a:r>
              <a:rPr lang="tr-TR" dirty="0" smtClean="0"/>
              <a:t> talk </a:t>
            </a:r>
            <a:r>
              <a:rPr lang="tr-TR" dirty="0" err="1" smtClean="0"/>
              <a:t>about</a:t>
            </a:r>
            <a:r>
              <a:rPr lang="tr-TR" dirty="0" smtClean="0"/>
              <a:t>  </a:t>
            </a:r>
            <a:r>
              <a:rPr lang="tr-TR" dirty="0" err="1" smtClean="0"/>
              <a:t>our</a:t>
            </a:r>
            <a:r>
              <a:rPr lang="tr-TR" dirty="0" smtClean="0"/>
              <a:t> </a:t>
            </a:r>
            <a:r>
              <a:rPr lang="tr-TR" dirty="0" err="1" smtClean="0"/>
              <a:t>echo</a:t>
            </a:r>
            <a:r>
              <a:rPr lang="tr-TR" dirty="0" smtClean="0"/>
              <a:t> Project </a:t>
            </a:r>
            <a:r>
              <a:rPr lang="tr-TR" dirty="0" err="1" smtClean="0"/>
              <a:t>that</a:t>
            </a:r>
            <a:r>
              <a:rPr lang="tr-TR" dirty="0" smtClean="0"/>
              <a:t> is  </a:t>
            </a:r>
            <a:r>
              <a:rPr lang="en-GB" sz="1200" b="1" dirty="0" smtClean="0">
                <a:solidFill>
                  <a:srgbClr val="0052A3"/>
                </a:solidFill>
                <a:effectLst>
                  <a:outerShdw blurRad="38100" dist="38100" dir="2700000" algn="tl">
                    <a:srgbClr val="000000">
                      <a:alpha val="43137"/>
                    </a:srgbClr>
                  </a:outerShdw>
                </a:effectLst>
              </a:rPr>
              <a:t>The Effect of Climate Change on Critical Infrastructures Specifically for the Energy Sector in Pilot Region: İzmir – </a:t>
            </a:r>
            <a:r>
              <a:rPr lang="en-GB" sz="1200" b="1" dirty="0" err="1" smtClean="0">
                <a:solidFill>
                  <a:srgbClr val="0052A3"/>
                </a:solidFill>
                <a:effectLst>
                  <a:outerShdw blurRad="38100" dist="38100" dir="2700000" algn="tl">
                    <a:srgbClr val="000000">
                      <a:alpha val="43137"/>
                    </a:srgbClr>
                  </a:outerShdw>
                </a:effectLst>
              </a:rPr>
              <a:t>Aliağa</a:t>
            </a:r>
            <a:endParaRPr lang="tr-TR" sz="1200" b="1" dirty="0" smtClean="0">
              <a:solidFill>
                <a:srgbClr val="0052A3"/>
              </a:solidFill>
              <a:effectLst>
                <a:outerShdw blurRad="38100" dist="38100" dir="2700000" algn="tl">
                  <a:srgbClr val="000000">
                    <a:alpha val="43137"/>
                  </a:srgbClr>
                </a:outerShdw>
              </a:effectLst>
            </a:endParaRPr>
          </a:p>
          <a:p>
            <a:endParaRPr lang="tr-TR" dirty="0"/>
          </a:p>
        </p:txBody>
      </p:sp>
    </p:spTree>
    <p:extLst>
      <p:ext uri="{BB962C8B-B14F-4D97-AF65-F5344CB8AC3E}">
        <p14:creationId xmlns:p14="http://schemas.microsoft.com/office/powerpoint/2010/main" val="40684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In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short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presentation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firstly</a:t>
            </a:r>
            <a:r>
              <a:rPr lang="tr-TR" sz="1200" kern="1200" baseline="0" dirty="0" smtClean="0">
                <a:solidFill>
                  <a:schemeClr val="tx1"/>
                </a:solidFill>
                <a:effectLst/>
                <a:latin typeface="+mn-lt"/>
                <a:ea typeface="+mn-ea"/>
                <a:cs typeface="+mn-cs"/>
              </a:rPr>
              <a:t>  ı </a:t>
            </a:r>
            <a:r>
              <a:rPr lang="tr-TR" sz="1200" kern="1200" baseline="0" dirty="0" err="1" smtClean="0">
                <a:solidFill>
                  <a:schemeClr val="tx1"/>
                </a:solidFill>
                <a:effectLst/>
                <a:latin typeface="+mn-lt"/>
                <a:ea typeface="+mn-ea"/>
                <a:cs typeface="+mn-cs"/>
              </a:rPr>
              <a:t>will</a:t>
            </a:r>
            <a:r>
              <a:rPr lang="tr-TR" sz="1200" kern="1200" baseline="0" dirty="0" smtClean="0">
                <a:solidFill>
                  <a:schemeClr val="tx1"/>
                </a:solidFill>
                <a:effectLst/>
                <a:latin typeface="+mn-lt"/>
                <a:ea typeface="+mn-ea"/>
                <a:cs typeface="+mn-cs"/>
              </a:rPr>
              <a:t> talk </a:t>
            </a:r>
            <a:r>
              <a:rPr lang="tr-TR" sz="1200" kern="1200" baseline="0" dirty="0" err="1" smtClean="0">
                <a:solidFill>
                  <a:schemeClr val="tx1"/>
                </a:solidFill>
                <a:effectLst/>
                <a:latin typeface="+mn-lt"/>
                <a:ea typeface="+mn-ea"/>
                <a:cs typeface="+mn-cs"/>
              </a:rPr>
              <a:t>about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objectives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Project </a:t>
            </a:r>
            <a:r>
              <a:rPr lang="tr-TR" sz="1200" kern="1200" baseline="0" dirty="0" err="1" smtClean="0">
                <a:solidFill>
                  <a:schemeClr val="tx1"/>
                </a:solidFill>
                <a:effectLst/>
                <a:latin typeface="+mn-lt"/>
                <a:ea typeface="+mn-ea"/>
                <a:cs typeface="+mn-cs"/>
              </a:rPr>
              <a:t>then</a:t>
            </a:r>
            <a:r>
              <a:rPr lang="tr-TR" sz="1200" kern="1200" baseline="0" dirty="0" smtClean="0">
                <a:solidFill>
                  <a:schemeClr val="tx1"/>
                </a:solidFill>
                <a:effectLst/>
                <a:latin typeface="+mn-lt"/>
                <a:ea typeface="+mn-ea"/>
                <a:cs typeface="+mn-cs"/>
              </a:rPr>
              <a:t> a </a:t>
            </a:r>
            <a:r>
              <a:rPr lang="tr-TR" sz="1200" kern="1200" baseline="0" dirty="0" err="1" smtClean="0">
                <a:solidFill>
                  <a:schemeClr val="tx1"/>
                </a:solidFill>
                <a:effectLst/>
                <a:latin typeface="+mn-lt"/>
                <a:ea typeface="+mn-ea"/>
                <a:cs typeface="+mn-cs"/>
              </a:rPr>
              <a:t>short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overview</a:t>
            </a:r>
            <a:r>
              <a:rPr lang="tr-TR" sz="1200" kern="1200" baseline="0" dirty="0" smtClean="0">
                <a:solidFill>
                  <a:schemeClr val="tx1"/>
                </a:solidFill>
                <a:effectLst/>
                <a:latin typeface="+mn-lt"/>
                <a:ea typeface="+mn-ea"/>
                <a:cs typeface="+mn-cs"/>
              </a:rPr>
              <a:t> of Project </a:t>
            </a:r>
            <a:r>
              <a:rPr lang="tr-TR" sz="1200" kern="1200" baseline="0" dirty="0" err="1" smtClean="0">
                <a:solidFill>
                  <a:schemeClr val="tx1"/>
                </a:solidFill>
                <a:effectLst/>
                <a:latin typeface="+mn-lt"/>
                <a:ea typeface="+mn-ea"/>
                <a:cs typeface="+mn-cs"/>
              </a:rPr>
              <a:t>then</a:t>
            </a:r>
            <a:r>
              <a:rPr lang="tr-TR" sz="1200" kern="1200" baseline="0" dirty="0" smtClean="0">
                <a:solidFill>
                  <a:schemeClr val="tx1"/>
                </a:solidFill>
                <a:effectLst/>
                <a:latin typeface="+mn-lt"/>
                <a:ea typeface="+mn-ea"/>
                <a:cs typeface="+mn-cs"/>
              </a:rPr>
              <a:t> ı </a:t>
            </a:r>
            <a:r>
              <a:rPr lang="tr-TR" sz="1200" kern="1200" baseline="0" dirty="0" err="1" smtClean="0">
                <a:solidFill>
                  <a:schemeClr val="tx1"/>
                </a:solidFill>
                <a:effectLst/>
                <a:latin typeface="+mn-lt"/>
                <a:ea typeface="+mn-ea"/>
                <a:cs typeface="+mn-cs"/>
              </a:rPr>
              <a:t>will</a:t>
            </a:r>
            <a:r>
              <a:rPr lang="tr-TR" sz="1200" kern="1200" baseline="0" dirty="0" smtClean="0">
                <a:solidFill>
                  <a:schemeClr val="tx1"/>
                </a:solidFill>
                <a:effectLst/>
                <a:latin typeface="+mn-lt"/>
                <a:ea typeface="+mn-ea"/>
                <a:cs typeface="+mn-cs"/>
              </a:rPr>
              <a:t> talk </a:t>
            </a:r>
            <a:r>
              <a:rPr lang="tr-TR" sz="1200" kern="1200" baseline="0" dirty="0" err="1" smtClean="0">
                <a:solidFill>
                  <a:schemeClr val="tx1"/>
                </a:solidFill>
                <a:effectLst/>
                <a:latin typeface="+mn-lt"/>
                <a:ea typeface="+mn-ea"/>
                <a:cs typeface="+mn-cs"/>
              </a:rPr>
              <a:t>about</a:t>
            </a:r>
            <a:r>
              <a:rPr lang="tr-TR" sz="1200" kern="1200" baseline="0" dirty="0" smtClean="0">
                <a:solidFill>
                  <a:schemeClr val="tx1"/>
                </a:solidFill>
                <a:effectLst/>
                <a:latin typeface="+mn-lt"/>
                <a:ea typeface="+mn-ea"/>
                <a:cs typeface="+mn-cs"/>
              </a:rPr>
              <a:t>  pilot </a:t>
            </a:r>
            <a:r>
              <a:rPr lang="tr-TR" sz="1200" kern="1200" baseline="0" dirty="0" err="1" smtClean="0">
                <a:solidFill>
                  <a:schemeClr val="tx1"/>
                </a:solidFill>
                <a:effectLst/>
                <a:latin typeface="+mn-lt"/>
                <a:ea typeface="+mn-ea"/>
                <a:cs typeface="+mn-cs"/>
              </a:rPr>
              <a:t>region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izmir</a:t>
            </a:r>
            <a:r>
              <a:rPr lang="tr-TR" sz="1200" kern="1200" baseline="0" dirty="0" smtClean="0">
                <a:solidFill>
                  <a:schemeClr val="tx1"/>
                </a:solidFill>
                <a:effectLst/>
                <a:latin typeface="+mn-lt"/>
                <a:ea typeface="+mn-ea"/>
                <a:cs typeface="+mn-cs"/>
              </a:rPr>
              <a:t> Aliağa  </a:t>
            </a:r>
            <a:r>
              <a:rPr lang="tr-TR" sz="1200" kern="1200" baseline="0" dirty="0" err="1" smtClean="0">
                <a:solidFill>
                  <a:schemeClr val="tx1"/>
                </a:solidFill>
                <a:effectLst/>
                <a:latin typeface="+mn-lt"/>
                <a:ea typeface="+mn-ea"/>
                <a:cs typeface="+mn-cs"/>
              </a:rPr>
              <a:t>lastly</a:t>
            </a:r>
            <a:r>
              <a:rPr lang="tr-TR" sz="1200" kern="1200" baseline="0" dirty="0" smtClean="0">
                <a:solidFill>
                  <a:schemeClr val="tx1"/>
                </a:solidFill>
                <a:effectLst/>
                <a:latin typeface="+mn-lt"/>
                <a:ea typeface="+mn-ea"/>
                <a:cs typeface="+mn-cs"/>
              </a:rPr>
              <a:t> ı </a:t>
            </a:r>
            <a:r>
              <a:rPr lang="tr-TR" sz="1200" kern="1200" baseline="0" dirty="0" err="1" smtClean="0">
                <a:solidFill>
                  <a:schemeClr val="tx1"/>
                </a:solidFill>
                <a:effectLst/>
                <a:latin typeface="+mn-lt"/>
                <a:ea typeface="+mn-ea"/>
                <a:cs typeface="+mn-cs"/>
              </a:rPr>
              <a:t>will</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finish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with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components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Project.</a:t>
            </a:r>
            <a:endParaRPr lang="tr-TR"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96174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kern="1200" dirty="0" err="1" smtClean="0">
                <a:solidFill>
                  <a:schemeClr val="tx1"/>
                </a:solidFill>
                <a:effectLst/>
                <a:latin typeface="+mn-lt"/>
                <a:ea typeface="+mn-ea"/>
                <a:cs typeface="+mn-cs"/>
              </a:rPr>
              <a:t>To</a:t>
            </a:r>
            <a:r>
              <a:rPr lang="tr-TR" sz="1800" kern="1200" dirty="0" smtClean="0">
                <a:solidFill>
                  <a:schemeClr val="tx1"/>
                </a:solidFill>
                <a:effectLst/>
                <a:latin typeface="+mn-lt"/>
                <a:ea typeface="+mn-ea"/>
                <a:cs typeface="+mn-cs"/>
              </a:rPr>
              <a:t> </a:t>
            </a:r>
            <a:r>
              <a:rPr lang="tr-TR" sz="1800" kern="1200" dirty="0" err="1" smtClean="0">
                <a:solidFill>
                  <a:schemeClr val="tx1"/>
                </a:solidFill>
                <a:effectLst/>
                <a:latin typeface="+mn-lt"/>
                <a:ea typeface="+mn-ea"/>
                <a:cs typeface="+mn-cs"/>
              </a:rPr>
              <a:t>begin</a:t>
            </a:r>
            <a:r>
              <a:rPr lang="tr-TR" sz="1800" kern="1200" dirty="0" smtClean="0">
                <a:solidFill>
                  <a:schemeClr val="tx1"/>
                </a:solidFill>
                <a:effectLst/>
                <a:latin typeface="+mn-lt"/>
                <a:ea typeface="+mn-ea"/>
                <a:cs typeface="+mn-cs"/>
              </a:rPr>
              <a:t> </a:t>
            </a:r>
            <a:r>
              <a:rPr lang="tr-TR" sz="1800" kern="1200" dirty="0" err="1" smtClean="0">
                <a:solidFill>
                  <a:schemeClr val="tx1"/>
                </a:solidFill>
                <a:effectLst/>
                <a:latin typeface="+mn-lt"/>
                <a:ea typeface="+mn-ea"/>
                <a:cs typeface="+mn-cs"/>
              </a:rPr>
              <a:t>with</a:t>
            </a:r>
            <a:r>
              <a:rPr lang="tr-TR" sz="1800" kern="1200" dirty="0" smtClean="0">
                <a:solidFill>
                  <a:schemeClr val="tx1"/>
                </a:solidFill>
                <a:effectLst/>
                <a:latin typeface="+mn-lt"/>
                <a:ea typeface="+mn-ea"/>
                <a:cs typeface="+mn-cs"/>
              </a:rPr>
              <a:t> </a:t>
            </a:r>
            <a:r>
              <a:rPr lang="tr-TR" sz="1800" kern="1200" dirty="0" err="1" smtClean="0">
                <a:solidFill>
                  <a:schemeClr val="tx1"/>
                </a:solidFill>
                <a:effectLst/>
                <a:latin typeface="+mn-lt"/>
                <a:ea typeface="+mn-ea"/>
                <a:cs typeface="+mn-cs"/>
              </a:rPr>
              <a:t>why</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we</a:t>
            </a:r>
            <a:r>
              <a:rPr lang="tr-TR" sz="1800" kern="1200" baseline="0" dirty="0" smtClean="0">
                <a:solidFill>
                  <a:schemeClr val="tx1"/>
                </a:solidFill>
                <a:effectLst/>
                <a:latin typeface="+mn-lt"/>
                <a:ea typeface="+mn-ea"/>
                <a:cs typeface="+mn-cs"/>
              </a:rPr>
              <a:t> start </a:t>
            </a:r>
            <a:r>
              <a:rPr lang="tr-TR" sz="1800" kern="1200" baseline="0" dirty="0" err="1" smtClean="0">
                <a:solidFill>
                  <a:schemeClr val="tx1"/>
                </a:solidFill>
                <a:effectLst/>
                <a:latin typeface="+mn-lt"/>
                <a:ea typeface="+mn-ea"/>
                <a:cs typeface="+mn-cs"/>
              </a:rPr>
              <a:t>this</a:t>
            </a:r>
            <a:r>
              <a:rPr lang="tr-TR" sz="1800" kern="1200" baseline="0" dirty="0" smtClean="0">
                <a:solidFill>
                  <a:schemeClr val="tx1"/>
                </a:solidFill>
                <a:effectLst/>
                <a:latin typeface="+mn-lt"/>
                <a:ea typeface="+mn-ea"/>
                <a:cs typeface="+mn-cs"/>
              </a:rPr>
              <a:t> Project. </a:t>
            </a:r>
            <a:r>
              <a:rPr lang="tr-TR" sz="1800" kern="1200" baseline="0" dirty="0" err="1" smtClean="0">
                <a:solidFill>
                  <a:schemeClr val="tx1"/>
                </a:solidFill>
                <a:effectLst/>
                <a:latin typeface="+mn-lt"/>
                <a:ea typeface="+mn-ea"/>
                <a:cs typeface="+mn-cs"/>
              </a:rPr>
              <a:t>we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aim</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to</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increase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resilience</a:t>
            </a:r>
            <a:r>
              <a:rPr lang="tr-TR" sz="1800" kern="1200" baseline="0" dirty="0" smtClean="0">
                <a:solidFill>
                  <a:schemeClr val="tx1"/>
                </a:solidFill>
                <a:effectLst/>
                <a:latin typeface="+mn-lt"/>
                <a:ea typeface="+mn-ea"/>
                <a:cs typeface="+mn-cs"/>
              </a:rPr>
              <a:t> of CI, </a:t>
            </a:r>
            <a:r>
              <a:rPr lang="tr-TR" sz="1800" kern="1200" baseline="0" dirty="0" err="1" smtClean="0">
                <a:solidFill>
                  <a:schemeClr val="tx1"/>
                </a:solidFill>
                <a:effectLst/>
                <a:latin typeface="+mn-lt"/>
                <a:ea typeface="+mn-ea"/>
                <a:cs typeface="+mn-cs"/>
              </a:rPr>
              <a:t>identifying</a:t>
            </a:r>
            <a:r>
              <a:rPr lang="tr-TR" sz="1800" kern="1200" baseline="0" dirty="0" smtClean="0">
                <a:solidFill>
                  <a:schemeClr val="tx1"/>
                </a:solidFill>
                <a:effectLst/>
                <a:latin typeface="+mn-lt"/>
                <a:ea typeface="+mn-ea"/>
                <a:cs typeface="+mn-cs"/>
              </a:rPr>
              <a:t> risk of CI in Aliağa . </a:t>
            </a:r>
            <a:r>
              <a:rPr lang="tr-TR" sz="1800" kern="1200" baseline="0" dirty="0" err="1" smtClean="0">
                <a:solidFill>
                  <a:schemeClr val="tx1"/>
                </a:solidFill>
                <a:effectLst/>
                <a:latin typeface="+mn-lt"/>
                <a:ea typeface="+mn-ea"/>
                <a:cs typeface="+mn-cs"/>
              </a:rPr>
              <a:t>When</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we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succeed</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these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objectives</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we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will</a:t>
            </a:r>
            <a:r>
              <a:rPr lang="tr-TR" sz="1800" kern="1200" baseline="0" dirty="0" smtClean="0">
                <a:solidFill>
                  <a:schemeClr val="tx1"/>
                </a:solidFill>
                <a:effectLst/>
                <a:latin typeface="+mn-lt"/>
                <a:ea typeface="+mn-ea"/>
                <a:cs typeface="+mn-cs"/>
              </a:rPr>
              <a:t> minimize life , </a:t>
            </a:r>
            <a:r>
              <a:rPr lang="tr-TR" sz="1800" kern="1200" baseline="0" dirty="0" err="1" smtClean="0">
                <a:solidFill>
                  <a:schemeClr val="tx1"/>
                </a:solidFill>
                <a:effectLst/>
                <a:latin typeface="+mn-lt"/>
                <a:ea typeface="+mn-ea"/>
                <a:cs typeface="+mn-cs"/>
              </a:rPr>
              <a:t>property</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and</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economic</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losses</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This</a:t>
            </a:r>
            <a:r>
              <a:rPr lang="tr-TR" sz="1800" kern="1200" baseline="0" dirty="0" smtClean="0">
                <a:solidFill>
                  <a:schemeClr val="tx1"/>
                </a:solidFill>
                <a:effectLst/>
                <a:latin typeface="+mn-lt"/>
                <a:ea typeface="+mn-ea"/>
                <a:cs typeface="+mn-cs"/>
              </a:rPr>
              <a:t> Project </a:t>
            </a:r>
            <a:r>
              <a:rPr lang="tr-TR" sz="1800" kern="1200" baseline="0" dirty="0" err="1" smtClean="0">
                <a:solidFill>
                  <a:schemeClr val="tx1"/>
                </a:solidFill>
                <a:effectLst/>
                <a:latin typeface="+mn-lt"/>
                <a:ea typeface="+mn-ea"/>
                <a:cs typeface="+mn-cs"/>
              </a:rPr>
              <a:t>also</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will</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help</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to</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develop</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capacity</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and</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increase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awareness</a:t>
            </a:r>
            <a:r>
              <a:rPr lang="tr-TR" sz="1800" kern="1200" baseline="0" dirty="0" smtClean="0">
                <a:solidFill>
                  <a:schemeClr val="tx1"/>
                </a:solidFill>
                <a:effectLst/>
                <a:latin typeface="+mn-lt"/>
                <a:ea typeface="+mn-ea"/>
                <a:cs typeface="+mn-cs"/>
              </a:rPr>
              <a:t> .</a:t>
            </a:r>
          </a:p>
          <a:p>
            <a:r>
              <a:rPr lang="tr-TR" sz="1800" kern="1200" baseline="0" dirty="0" err="1" smtClean="0">
                <a:solidFill>
                  <a:schemeClr val="tx1"/>
                </a:solidFill>
                <a:effectLst/>
                <a:latin typeface="+mn-lt"/>
                <a:ea typeface="+mn-ea"/>
                <a:cs typeface="+mn-cs"/>
              </a:rPr>
              <a:t>Before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this</a:t>
            </a:r>
            <a:r>
              <a:rPr lang="tr-TR" sz="1800" kern="1200" baseline="0" dirty="0" smtClean="0">
                <a:solidFill>
                  <a:schemeClr val="tx1"/>
                </a:solidFill>
                <a:effectLst/>
                <a:latin typeface="+mn-lt"/>
                <a:ea typeface="+mn-ea"/>
                <a:cs typeface="+mn-cs"/>
              </a:rPr>
              <a:t> Project </a:t>
            </a:r>
            <a:r>
              <a:rPr lang="tr-TR" sz="1800" kern="1200" baseline="0" dirty="0" err="1" smtClean="0">
                <a:solidFill>
                  <a:schemeClr val="tx1"/>
                </a:solidFill>
                <a:effectLst/>
                <a:latin typeface="+mn-lt"/>
                <a:ea typeface="+mn-ea"/>
                <a:cs typeface="+mn-cs"/>
              </a:rPr>
              <a:t>we</a:t>
            </a:r>
            <a:r>
              <a:rPr lang="tr-TR" sz="1800" kern="1200" baseline="0" dirty="0" smtClean="0">
                <a:solidFill>
                  <a:schemeClr val="tx1"/>
                </a:solidFill>
                <a:effectLst/>
                <a:latin typeface="+mn-lt"/>
                <a:ea typeface="+mn-ea"/>
                <a:cs typeface="+mn-cs"/>
              </a:rPr>
              <a:t>  </a:t>
            </a:r>
            <a:r>
              <a:rPr lang="tr-TR" sz="1800" kern="1200" baseline="0" dirty="0" err="1" smtClean="0">
                <a:solidFill>
                  <a:schemeClr val="tx1"/>
                </a:solidFill>
                <a:effectLst/>
                <a:latin typeface="+mn-lt"/>
                <a:ea typeface="+mn-ea"/>
                <a:cs typeface="+mn-cs"/>
              </a:rPr>
              <a:t>completed</a:t>
            </a:r>
            <a:r>
              <a:rPr lang="tr-TR" sz="1800" kern="1200" baseline="0" dirty="0" smtClean="0">
                <a:solidFill>
                  <a:schemeClr val="tx1"/>
                </a:solidFill>
                <a:effectLst/>
                <a:latin typeface="+mn-lt"/>
                <a:ea typeface="+mn-ea"/>
                <a:cs typeface="+mn-cs"/>
              </a:rPr>
              <a:t> a  Project </a:t>
            </a:r>
            <a:r>
              <a:rPr lang="tr-TR" sz="1800" kern="1200" baseline="0" dirty="0" err="1" smtClean="0">
                <a:solidFill>
                  <a:schemeClr val="tx1"/>
                </a:solidFill>
                <a:effectLst/>
                <a:latin typeface="+mn-lt"/>
                <a:ea typeface="+mn-ea"/>
                <a:cs typeface="+mn-cs"/>
              </a:rPr>
              <a:t>called</a:t>
            </a:r>
            <a:r>
              <a:rPr lang="tr-TR" sz="1800" kern="1200" baseline="0" dirty="0" smtClean="0">
                <a:solidFill>
                  <a:schemeClr val="tx1"/>
                </a:solidFill>
                <a:effectLst/>
                <a:latin typeface="+mn-lt"/>
                <a:ea typeface="+mn-ea"/>
                <a:cs typeface="+mn-cs"/>
              </a:rPr>
              <a:t>  «</a:t>
            </a:r>
            <a:r>
              <a:rPr lang="en-US" sz="1800" dirty="0" smtClean="0"/>
              <a:t>Determination of Critical Infrastructures and Risk Assessments and Raising Awareness of Disaster Risk</a:t>
            </a:r>
            <a:r>
              <a:rPr lang="tr-TR" sz="1800" dirty="0" smtClean="0"/>
              <a:t>.</a:t>
            </a:r>
            <a:r>
              <a:rPr lang="tr-TR" sz="1800" baseline="0" dirty="0" smtClean="0"/>
              <a:t>s. </a:t>
            </a:r>
            <a:r>
              <a:rPr lang="tr-TR" sz="1800" baseline="0" dirty="0" err="1" smtClean="0"/>
              <a:t>The</a:t>
            </a:r>
            <a:r>
              <a:rPr lang="tr-TR" sz="1800" baseline="0" dirty="0" smtClean="0"/>
              <a:t> </a:t>
            </a:r>
            <a:r>
              <a:rPr lang="tr-TR" sz="1800" baseline="0" dirty="0" err="1" smtClean="0"/>
              <a:t>methodology</a:t>
            </a:r>
            <a:r>
              <a:rPr lang="tr-TR" sz="1800" baseline="0" dirty="0" smtClean="0"/>
              <a:t> </a:t>
            </a:r>
            <a:r>
              <a:rPr lang="tr-TR" sz="1800" baseline="0" dirty="0" err="1" smtClean="0"/>
              <a:t>and</a:t>
            </a:r>
            <a:r>
              <a:rPr lang="tr-TR" sz="1800" baseline="0" dirty="0" smtClean="0"/>
              <a:t>  </a:t>
            </a:r>
            <a:r>
              <a:rPr lang="tr-TR" sz="1800" baseline="0" dirty="0" err="1" smtClean="0"/>
              <a:t>outputs</a:t>
            </a:r>
            <a:r>
              <a:rPr lang="tr-TR" sz="1800" baseline="0" dirty="0" smtClean="0"/>
              <a:t> of </a:t>
            </a:r>
            <a:r>
              <a:rPr lang="tr-TR" sz="1800" baseline="0" dirty="0" err="1" smtClean="0"/>
              <a:t>this</a:t>
            </a:r>
            <a:r>
              <a:rPr lang="tr-TR" sz="1800" baseline="0" dirty="0" smtClean="0"/>
              <a:t> Project </a:t>
            </a:r>
            <a:r>
              <a:rPr lang="tr-TR" sz="1800" baseline="0" dirty="0" err="1" smtClean="0"/>
              <a:t>will</a:t>
            </a:r>
            <a:r>
              <a:rPr lang="tr-TR" sz="1800" baseline="0" dirty="0" smtClean="0"/>
              <a:t> be </a:t>
            </a:r>
            <a:r>
              <a:rPr lang="tr-TR" sz="1800" baseline="0" dirty="0" err="1" smtClean="0"/>
              <a:t>used</a:t>
            </a:r>
            <a:r>
              <a:rPr lang="tr-TR" sz="1800" baseline="0" dirty="0" smtClean="0"/>
              <a:t> in </a:t>
            </a:r>
            <a:r>
              <a:rPr lang="tr-TR" sz="1800" baseline="0" dirty="0" err="1" smtClean="0"/>
              <a:t>this</a:t>
            </a:r>
            <a:r>
              <a:rPr lang="tr-TR" sz="1800" baseline="0" dirty="0" smtClean="0"/>
              <a:t> Project.</a:t>
            </a:r>
            <a:endParaRPr lang="tr-TR" sz="1800" kern="1200" baseline="0" dirty="0" smtClean="0">
              <a:solidFill>
                <a:schemeClr val="tx1"/>
              </a:solidFill>
              <a:effectLst/>
              <a:latin typeface="+mn-lt"/>
              <a:ea typeface="+mn-ea"/>
              <a:cs typeface="+mn-cs"/>
            </a:endParaRPr>
          </a:p>
          <a:p>
            <a:endParaRPr lang="tr-TR" sz="1200" kern="1200" baseline="0" dirty="0" smtClean="0">
              <a:solidFill>
                <a:schemeClr val="tx1"/>
              </a:solidFill>
              <a:effectLst/>
              <a:latin typeface="+mn-lt"/>
              <a:ea typeface="+mn-ea"/>
              <a:cs typeface="+mn-cs"/>
            </a:endParaRPr>
          </a:p>
          <a:p>
            <a:endParaRPr lang="tr-TR" sz="1200" kern="1200" baseline="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p>
          <a:p>
            <a:endParaRPr lang="tr-TR"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7635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Now</a:t>
            </a:r>
            <a:r>
              <a:rPr lang="tr-TR" dirty="0" smtClean="0"/>
              <a:t> ı </a:t>
            </a:r>
            <a:r>
              <a:rPr lang="tr-TR" dirty="0" err="1" smtClean="0"/>
              <a:t>want</a:t>
            </a:r>
            <a:r>
              <a:rPr lang="tr-TR" dirty="0" smtClean="0"/>
              <a:t> </a:t>
            </a:r>
            <a:r>
              <a:rPr lang="tr-TR" dirty="0" err="1" smtClean="0"/>
              <a:t>to</a:t>
            </a:r>
            <a:r>
              <a:rPr lang="tr-TR" dirty="0" smtClean="0"/>
              <a:t> </a:t>
            </a:r>
            <a:r>
              <a:rPr lang="tr-TR" dirty="0" err="1" smtClean="0"/>
              <a:t>mention</a:t>
            </a:r>
            <a:r>
              <a:rPr lang="tr-TR" dirty="0" smtClean="0"/>
              <a:t> Project </a:t>
            </a:r>
            <a:r>
              <a:rPr lang="tr-TR" dirty="0" err="1" smtClean="0"/>
              <a:t>overview</a:t>
            </a:r>
            <a:r>
              <a:rPr lang="tr-TR" dirty="0" smtClean="0"/>
              <a:t>. </a:t>
            </a:r>
            <a:r>
              <a:rPr lang="tr-TR" dirty="0" err="1" smtClean="0"/>
              <a:t>It</a:t>
            </a:r>
            <a:r>
              <a:rPr lang="tr-TR" baseline="0" dirty="0" smtClean="0"/>
              <a:t> </a:t>
            </a:r>
            <a:r>
              <a:rPr lang="tr-TR" baseline="0" dirty="0" err="1" smtClean="0"/>
              <a:t>will</a:t>
            </a:r>
            <a:r>
              <a:rPr lang="tr-TR" baseline="0" dirty="0" smtClean="0"/>
              <a:t>  </a:t>
            </a:r>
            <a:r>
              <a:rPr lang="tr-TR" baseline="0" dirty="0" err="1" smtClean="0"/>
              <a:t>take</a:t>
            </a:r>
            <a:r>
              <a:rPr lang="tr-TR" baseline="0" dirty="0" smtClean="0"/>
              <a:t> 1 </a:t>
            </a:r>
            <a:r>
              <a:rPr lang="tr-TR" baseline="0" dirty="0" err="1" smtClean="0"/>
              <a:t>year</a:t>
            </a:r>
            <a:r>
              <a:rPr lang="tr-TR" baseline="0" dirty="0" smtClean="0"/>
              <a:t> </a:t>
            </a:r>
            <a:r>
              <a:rPr lang="tr-TR" baseline="0" dirty="0" err="1" smtClean="0"/>
              <a:t>and</a:t>
            </a:r>
            <a:r>
              <a:rPr lang="tr-TR" baseline="0" dirty="0" smtClean="0"/>
              <a:t> </a:t>
            </a:r>
            <a:r>
              <a:rPr lang="tr-TR" baseline="0" dirty="0" err="1" smtClean="0"/>
              <a:t>ıt</a:t>
            </a:r>
            <a:r>
              <a:rPr lang="tr-TR" baseline="0" dirty="0" smtClean="0"/>
              <a:t> </a:t>
            </a:r>
            <a:r>
              <a:rPr lang="tr-TR" baseline="0" dirty="0" err="1" smtClean="0"/>
              <a:t>started</a:t>
            </a:r>
            <a:r>
              <a:rPr lang="tr-TR" baseline="0" dirty="0" smtClean="0"/>
              <a:t> 19 </a:t>
            </a:r>
            <a:r>
              <a:rPr lang="tr-TR" baseline="0" dirty="0" err="1" smtClean="0"/>
              <a:t>october</a:t>
            </a:r>
            <a:r>
              <a:rPr lang="tr-TR" baseline="0" dirty="0" smtClean="0"/>
              <a:t>.  Project </a:t>
            </a:r>
            <a:r>
              <a:rPr lang="tr-TR" baseline="0" dirty="0" err="1" smtClean="0"/>
              <a:t>will</a:t>
            </a:r>
            <a:r>
              <a:rPr lang="tr-TR" baseline="0" dirty="0" smtClean="0"/>
              <a:t> </a:t>
            </a:r>
            <a:r>
              <a:rPr lang="tr-TR" baseline="0" dirty="0" err="1" smtClean="0"/>
              <a:t>funded</a:t>
            </a:r>
            <a:r>
              <a:rPr lang="tr-TR" baseline="0" dirty="0" smtClean="0"/>
              <a:t> </a:t>
            </a:r>
            <a:r>
              <a:rPr lang="tr-TR" baseline="0" dirty="0" err="1" smtClean="0"/>
              <a:t>by</a:t>
            </a:r>
            <a:r>
              <a:rPr lang="tr-TR" baseline="0" dirty="0" smtClean="0"/>
              <a:t>  </a:t>
            </a:r>
            <a:r>
              <a:rPr lang="en-GB" sz="1200" b="1" dirty="0" smtClean="0">
                <a:solidFill>
                  <a:srgbClr val="002060"/>
                </a:solidFill>
              </a:rPr>
              <a:t>European commission</a:t>
            </a:r>
            <a:r>
              <a:rPr lang="tr-TR" sz="1200" b="1" dirty="0" smtClean="0">
                <a:solidFill>
                  <a:srgbClr val="002060"/>
                </a:solidFill>
              </a:rPr>
              <a:t> </a:t>
            </a:r>
            <a:r>
              <a:rPr lang="en-GB" sz="1200" b="1" dirty="0" smtClean="0">
                <a:solidFill>
                  <a:srgbClr val="002060"/>
                </a:solidFill>
              </a:rPr>
              <a:t>Directorate-general for </a:t>
            </a:r>
            <a:r>
              <a:rPr lang="tr-TR" sz="1200" b="1" dirty="0" smtClean="0">
                <a:solidFill>
                  <a:srgbClr val="002060"/>
                </a:solidFill>
              </a:rPr>
              <a:t>E</a:t>
            </a:r>
            <a:r>
              <a:rPr lang="en-GB" sz="1200" b="1" dirty="0" err="1" smtClean="0">
                <a:solidFill>
                  <a:srgbClr val="002060"/>
                </a:solidFill>
              </a:rPr>
              <a:t>uropean</a:t>
            </a:r>
            <a:r>
              <a:rPr lang="en-GB" sz="1200" b="1" dirty="0" smtClean="0">
                <a:solidFill>
                  <a:srgbClr val="002060"/>
                </a:solidFill>
              </a:rPr>
              <a:t> </a:t>
            </a:r>
            <a:r>
              <a:rPr lang="tr-TR" sz="1200" b="1" dirty="0" smtClean="0">
                <a:solidFill>
                  <a:srgbClr val="002060"/>
                </a:solidFill>
              </a:rPr>
              <a:t>C</a:t>
            </a:r>
            <a:r>
              <a:rPr lang="en-GB" sz="1200" b="1" dirty="0" err="1" smtClean="0">
                <a:solidFill>
                  <a:srgbClr val="002060"/>
                </a:solidFill>
              </a:rPr>
              <a:t>ivil</a:t>
            </a:r>
            <a:r>
              <a:rPr lang="en-GB" sz="1200" b="1" dirty="0" smtClean="0">
                <a:solidFill>
                  <a:srgbClr val="002060"/>
                </a:solidFill>
              </a:rPr>
              <a:t> </a:t>
            </a:r>
            <a:r>
              <a:rPr lang="tr-TR" sz="1200" b="1" dirty="0" smtClean="0">
                <a:solidFill>
                  <a:srgbClr val="002060"/>
                </a:solidFill>
              </a:rPr>
              <a:t>P</a:t>
            </a:r>
            <a:r>
              <a:rPr lang="en-GB" sz="1200" b="1" dirty="0" err="1" smtClean="0">
                <a:solidFill>
                  <a:srgbClr val="002060"/>
                </a:solidFill>
              </a:rPr>
              <a:t>rotection</a:t>
            </a:r>
            <a:r>
              <a:rPr lang="en-GB" sz="1200" b="1" dirty="0" smtClean="0">
                <a:solidFill>
                  <a:srgbClr val="002060"/>
                </a:solidFill>
              </a:rPr>
              <a:t> and </a:t>
            </a:r>
            <a:r>
              <a:rPr lang="tr-TR" sz="1200" b="1" dirty="0" smtClean="0">
                <a:solidFill>
                  <a:srgbClr val="002060"/>
                </a:solidFill>
              </a:rPr>
              <a:t>H</a:t>
            </a:r>
            <a:r>
              <a:rPr lang="en-GB" sz="1200" b="1" dirty="0" err="1" smtClean="0">
                <a:solidFill>
                  <a:srgbClr val="002060"/>
                </a:solidFill>
              </a:rPr>
              <a:t>umanitarian</a:t>
            </a:r>
            <a:r>
              <a:rPr lang="en-GB" sz="1200" b="1" dirty="0" smtClean="0">
                <a:solidFill>
                  <a:srgbClr val="002060"/>
                </a:solidFill>
              </a:rPr>
              <a:t> </a:t>
            </a:r>
            <a:r>
              <a:rPr lang="tr-TR" sz="1200" b="1" dirty="0" smtClean="0">
                <a:solidFill>
                  <a:srgbClr val="002060"/>
                </a:solidFill>
              </a:rPr>
              <a:t>A</a:t>
            </a:r>
            <a:r>
              <a:rPr lang="en-GB" sz="1200" b="1" dirty="0" smtClean="0">
                <a:solidFill>
                  <a:srgbClr val="002060"/>
                </a:solidFill>
              </a:rPr>
              <a:t>id </a:t>
            </a:r>
            <a:r>
              <a:rPr lang="tr-TR" sz="1200" b="1" dirty="0" smtClean="0">
                <a:solidFill>
                  <a:srgbClr val="002060"/>
                </a:solidFill>
              </a:rPr>
              <a:t>O</a:t>
            </a:r>
            <a:r>
              <a:rPr lang="en-GB" sz="1200" b="1" dirty="0" err="1" smtClean="0">
                <a:solidFill>
                  <a:srgbClr val="002060"/>
                </a:solidFill>
              </a:rPr>
              <a:t>perations</a:t>
            </a:r>
            <a:r>
              <a:rPr lang="en-GB" sz="1200" b="1" dirty="0" smtClean="0">
                <a:solidFill>
                  <a:srgbClr val="002060"/>
                </a:solidFill>
              </a:rPr>
              <a:t> (</a:t>
            </a:r>
            <a:r>
              <a:rPr lang="tr-TR" sz="1200" b="1" dirty="0" smtClean="0">
                <a:solidFill>
                  <a:srgbClr val="002060"/>
                </a:solidFill>
              </a:rPr>
              <a:t>ECHO</a:t>
            </a:r>
            <a:r>
              <a:rPr lang="en-GB" sz="1200" b="1" dirty="0" smtClean="0">
                <a:solidFill>
                  <a:srgbClr val="002060"/>
                </a:solidFill>
              </a:rPr>
              <a:t>)</a:t>
            </a:r>
            <a:r>
              <a:rPr lang="tr-TR" sz="1200" b="1"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err="1" smtClean="0">
                <a:solidFill>
                  <a:srgbClr val="002060"/>
                </a:solidFill>
              </a:rPr>
              <a:t>In</a:t>
            </a:r>
            <a:r>
              <a:rPr lang="tr-TR" sz="1200" b="1" dirty="0" smtClean="0">
                <a:solidFill>
                  <a:srgbClr val="002060"/>
                </a:solidFill>
              </a:rPr>
              <a:t> </a:t>
            </a:r>
            <a:r>
              <a:rPr lang="tr-TR" sz="1200" b="1" dirty="0" err="1" smtClean="0">
                <a:solidFill>
                  <a:srgbClr val="002060"/>
                </a:solidFill>
              </a:rPr>
              <a:t>this</a:t>
            </a:r>
            <a:r>
              <a:rPr lang="tr-TR" sz="1200" b="1" dirty="0" smtClean="0">
                <a:solidFill>
                  <a:srgbClr val="002060"/>
                </a:solidFill>
              </a:rPr>
              <a:t> Project</a:t>
            </a:r>
            <a:r>
              <a:rPr lang="tr-TR" sz="1200" b="1" baseline="0" dirty="0" smtClean="0">
                <a:solidFill>
                  <a:srgbClr val="002060"/>
                </a:solidFill>
              </a:rPr>
              <a:t> </a:t>
            </a:r>
            <a:r>
              <a:rPr lang="tr-TR" sz="1200" b="1" baseline="0" dirty="0" err="1" smtClean="0">
                <a:solidFill>
                  <a:srgbClr val="002060"/>
                </a:solidFill>
              </a:rPr>
              <a:t>our</a:t>
            </a:r>
            <a:r>
              <a:rPr lang="tr-TR" sz="1200" b="1" baseline="0" dirty="0" smtClean="0">
                <a:solidFill>
                  <a:srgbClr val="002060"/>
                </a:solidFill>
              </a:rPr>
              <a:t> </a:t>
            </a:r>
            <a:r>
              <a:rPr lang="tr-TR" dirty="0" err="1" smtClean="0"/>
              <a:t>priorities</a:t>
            </a:r>
            <a:r>
              <a:rPr lang="tr-TR" dirty="0" smtClean="0"/>
              <a:t> </a:t>
            </a:r>
            <a:r>
              <a:rPr lang="tr-TR" dirty="0" err="1" smtClean="0"/>
              <a:t>are</a:t>
            </a:r>
            <a:r>
              <a:rPr lang="tr-TR" dirty="0" smtClean="0"/>
              <a:t> </a:t>
            </a:r>
            <a:r>
              <a:rPr lang="tr-TR" dirty="0" err="1" smtClean="0"/>
              <a:t>capacity</a:t>
            </a:r>
            <a:r>
              <a:rPr lang="tr-TR" dirty="0" smtClean="0"/>
              <a:t> </a:t>
            </a:r>
            <a:r>
              <a:rPr lang="tr-TR" dirty="0" err="1" smtClean="0"/>
              <a:t>building</a:t>
            </a:r>
            <a:r>
              <a:rPr lang="tr-TR" dirty="0" smtClean="0"/>
              <a:t> </a:t>
            </a:r>
            <a:r>
              <a:rPr lang="tr-TR" baseline="0" dirty="0" smtClean="0"/>
              <a:t> </a:t>
            </a:r>
            <a:r>
              <a:rPr lang="tr-TR" baseline="0" dirty="0" err="1" smtClean="0"/>
              <a:t>and</a:t>
            </a:r>
            <a:r>
              <a:rPr lang="tr-TR" baseline="0" dirty="0" smtClean="0"/>
              <a:t> </a:t>
            </a:r>
            <a:r>
              <a:rPr lang="tr-TR" baseline="0" dirty="0" err="1" smtClean="0"/>
              <a:t>increase</a:t>
            </a:r>
            <a:r>
              <a:rPr lang="tr-TR" baseline="0" dirty="0" smtClean="0"/>
              <a:t> </a:t>
            </a:r>
            <a:r>
              <a:rPr lang="tr-TR" baseline="0" dirty="0" err="1" smtClean="0"/>
              <a:t>reslience</a:t>
            </a:r>
            <a:r>
              <a:rPr lang="tr-TR" baseline="0" dirty="0" smtClean="0"/>
              <a:t> of </a:t>
            </a:r>
            <a:r>
              <a:rPr lang="tr-TR" baseline="0" dirty="0" err="1" smtClean="0"/>
              <a:t>cı</a:t>
            </a:r>
            <a:r>
              <a:rPr lang="tr-TR" baseline="0" dirty="0" smtClean="0"/>
              <a:t> . </a:t>
            </a:r>
            <a:r>
              <a:rPr lang="tr-TR" baseline="0" dirty="0" err="1" smtClean="0"/>
              <a:t>Our</a:t>
            </a:r>
            <a:r>
              <a:rPr lang="tr-TR" baseline="0" dirty="0" smtClean="0"/>
              <a:t> </a:t>
            </a:r>
            <a:r>
              <a:rPr lang="tr-TR" baseline="0" dirty="0" err="1" smtClean="0"/>
              <a:t>stakeholders</a:t>
            </a:r>
            <a:r>
              <a:rPr lang="tr-TR" baseline="0" dirty="0" smtClean="0"/>
              <a:t> </a:t>
            </a:r>
            <a:r>
              <a:rPr lang="tr-TR" baseline="0" dirty="0" err="1" smtClean="0"/>
              <a:t>are</a:t>
            </a:r>
            <a:r>
              <a:rPr lang="tr-TR" baseline="0" dirty="0" smtClean="0"/>
              <a:t>  </a:t>
            </a:r>
            <a:r>
              <a:rPr lang="tr-TR" sz="1200" b="1" dirty="0" err="1" smtClean="0">
                <a:solidFill>
                  <a:srgbClr val="002060"/>
                </a:solidFill>
              </a:rPr>
              <a:t>Public</a:t>
            </a:r>
            <a:r>
              <a:rPr lang="tr-TR" sz="1200" b="1" dirty="0" smtClean="0">
                <a:solidFill>
                  <a:srgbClr val="002060"/>
                </a:solidFill>
              </a:rPr>
              <a:t> </a:t>
            </a:r>
            <a:r>
              <a:rPr lang="tr-TR" sz="1200" b="1" dirty="0" err="1" smtClean="0">
                <a:solidFill>
                  <a:srgbClr val="002060"/>
                </a:solidFill>
              </a:rPr>
              <a:t>institutions</a:t>
            </a:r>
            <a:r>
              <a:rPr lang="tr-TR" sz="1200" b="1" dirty="0" smtClean="0">
                <a:solidFill>
                  <a:srgbClr val="002060"/>
                </a:solidFill>
              </a:rPr>
              <a:t>, </a:t>
            </a:r>
            <a:r>
              <a:rPr lang="tr-TR" sz="1200" b="1" dirty="0" err="1" smtClean="0">
                <a:solidFill>
                  <a:srgbClr val="002060"/>
                </a:solidFill>
              </a:rPr>
              <a:t>NGOs</a:t>
            </a:r>
            <a:r>
              <a:rPr lang="tr-TR" sz="1200" b="1" dirty="0" smtClean="0">
                <a:solidFill>
                  <a:srgbClr val="002060"/>
                </a:solidFill>
              </a:rPr>
              <a:t>, </a:t>
            </a:r>
            <a:r>
              <a:rPr lang="tr-TR" sz="1200" b="1" dirty="0" err="1" smtClean="0">
                <a:solidFill>
                  <a:srgbClr val="002060"/>
                </a:solidFill>
              </a:rPr>
              <a:t>Universities</a:t>
            </a:r>
            <a:r>
              <a:rPr lang="tr-TR" sz="1200" b="1" dirty="0" smtClean="0">
                <a:solidFill>
                  <a:srgbClr val="002060"/>
                </a:solidFill>
              </a:rPr>
              <a:t>, </a:t>
            </a:r>
            <a:r>
              <a:rPr lang="tr-TR" sz="1200" b="1" dirty="0" err="1" smtClean="0">
                <a:solidFill>
                  <a:srgbClr val="002060"/>
                </a:solidFill>
              </a:rPr>
              <a:t>Private</a:t>
            </a:r>
            <a:r>
              <a:rPr lang="tr-TR" sz="1200" b="1" dirty="0" smtClean="0">
                <a:solidFill>
                  <a:srgbClr val="002060"/>
                </a:solidFill>
              </a:rPr>
              <a:t> </a:t>
            </a:r>
            <a:r>
              <a:rPr lang="tr-TR" sz="1200" b="1" dirty="0" err="1" smtClean="0">
                <a:solidFill>
                  <a:srgbClr val="002060"/>
                </a:solidFill>
              </a:rPr>
              <a:t>Sector</a:t>
            </a:r>
            <a:r>
              <a:rPr lang="tr-TR" sz="1200" b="1"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smtClean="0">
              <a:solidFill>
                <a:srgbClr val="002060"/>
              </a:solidFill>
            </a:endParaRPr>
          </a:p>
          <a:p>
            <a:endParaRPr lang="tr-TR" dirty="0"/>
          </a:p>
        </p:txBody>
      </p:sp>
      <p:sp>
        <p:nvSpPr>
          <p:cNvPr id="4" name="Slayt Numarası Yer Tutucusu 3"/>
          <p:cNvSpPr>
            <a:spLocks noGrp="1"/>
          </p:cNvSpPr>
          <p:nvPr>
            <p:ph type="sldNum" sz="quarter" idx="10"/>
          </p:nvPr>
        </p:nvSpPr>
        <p:spPr/>
        <p:txBody>
          <a:bodyPr/>
          <a:lstStyle/>
          <a:p>
            <a:pPr>
              <a:defRPr/>
            </a:pPr>
            <a:fld id="{0BBC75D9-9C5D-4D10-B0C0-A9F8D335FC15}" type="slidenum">
              <a:rPr lang="tr-TR" smtClean="0">
                <a:solidFill>
                  <a:prstClr val="black"/>
                </a:solidFill>
              </a:rPr>
              <a:pPr>
                <a:defRPr/>
              </a:pPr>
              <a:t>4</a:t>
            </a:fld>
            <a:endParaRPr lang="tr-TR">
              <a:solidFill>
                <a:prstClr val="black"/>
              </a:solidFill>
            </a:endParaRPr>
          </a:p>
        </p:txBody>
      </p:sp>
    </p:spTree>
    <p:extLst>
      <p:ext uri="{BB962C8B-B14F-4D97-AF65-F5344CB8AC3E}">
        <p14:creationId xmlns:p14="http://schemas.microsoft.com/office/powerpoint/2010/main" val="403159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İzmir is an </a:t>
            </a:r>
            <a:r>
              <a:rPr lang="tr-TR" sz="1200" b="1" kern="1200" dirty="0" err="1" smtClean="0">
                <a:solidFill>
                  <a:schemeClr val="tx1"/>
                </a:solidFill>
                <a:effectLst/>
                <a:latin typeface="+mn-lt"/>
                <a:ea typeface="+mn-ea"/>
                <a:cs typeface="+mn-cs"/>
              </a:rPr>
              <a:t>important</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city</a:t>
            </a:r>
            <a:r>
              <a:rPr lang="tr-TR" sz="1200" b="1" kern="1200" dirty="0" smtClean="0">
                <a:solidFill>
                  <a:schemeClr val="tx1"/>
                </a:solidFill>
                <a:effectLst/>
                <a:latin typeface="+mn-lt"/>
                <a:ea typeface="+mn-ea"/>
                <a:cs typeface="+mn-cs"/>
              </a:rPr>
              <a:t> in  </a:t>
            </a:r>
            <a:r>
              <a:rPr lang="en-US" dirty="0" smtClean="0"/>
              <a:t>Turkey's economy both in terms of </a:t>
            </a:r>
            <a:r>
              <a:rPr lang="tr-TR" dirty="0" err="1" smtClean="0"/>
              <a:t>industry</a:t>
            </a:r>
            <a:r>
              <a:rPr lang="tr-TR" dirty="0" smtClean="0"/>
              <a:t> </a:t>
            </a:r>
            <a:r>
              <a:rPr lang="tr-TR" dirty="0" err="1" smtClean="0"/>
              <a:t>and</a:t>
            </a:r>
            <a:r>
              <a:rPr lang="tr-TR" dirty="0" smtClean="0"/>
              <a:t>  </a:t>
            </a:r>
            <a:r>
              <a:rPr lang="en-US" dirty="0" smtClean="0"/>
              <a:t>tourism</a:t>
            </a:r>
            <a:r>
              <a:rPr lang="tr-TR" dirty="0" smtClean="0"/>
              <a:t> </a:t>
            </a:r>
            <a:r>
              <a:rPr lang="tr-TR" dirty="0" err="1" smtClean="0"/>
              <a:t>sectors</a:t>
            </a:r>
            <a:r>
              <a:rPr lang="tr-TR" dirty="0" smtClean="0"/>
              <a:t> .İzmir  has</a:t>
            </a:r>
            <a:r>
              <a:rPr lang="tr-TR" baseline="0" dirty="0" smtClean="0"/>
              <a:t> </a:t>
            </a:r>
            <a:r>
              <a:rPr lang="tr-TR" baseline="0" dirty="0" err="1" smtClean="0"/>
              <a:t>important</a:t>
            </a:r>
            <a:r>
              <a:rPr lang="tr-TR" baseline="0" dirty="0" smtClean="0"/>
              <a:t> </a:t>
            </a:r>
            <a:r>
              <a:rPr lang="tr-TR" baseline="0" dirty="0" err="1" smtClean="0"/>
              <a:t>investments</a:t>
            </a:r>
            <a:r>
              <a:rPr lang="tr-TR" baseline="0" dirty="0" smtClean="0"/>
              <a:t>  </a:t>
            </a:r>
            <a:r>
              <a:rPr lang="en-US" dirty="0" smtClean="0"/>
              <a:t>the petroleum and petrochemical industry in our region, energy production and national energy capacity, pioneering in the iron and steel sector, organized industrial zone, LNG facilities, which is our country's natural gas insurance, ship dismantling, port and logistics</a:t>
            </a:r>
            <a:r>
              <a:rPr lang="tr-TR" dirty="0" smtClean="0"/>
              <a:t> </a:t>
            </a:r>
            <a:r>
              <a:rPr lang="tr-TR" dirty="0" err="1" smtClean="0"/>
              <a:t>and</a:t>
            </a:r>
            <a:r>
              <a:rPr lang="tr-TR" dirty="0" smtClean="0"/>
              <a:t> </a:t>
            </a:r>
            <a:r>
              <a:rPr lang="tr-TR" baseline="0" dirty="0" smtClean="0"/>
              <a:t> </a:t>
            </a:r>
            <a:r>
              <a:rPr lang="en-US" dirty="0" smtClean="0"/>
              <a:t>Enter</a:t>
            </a:r>
            <a:r>
              <a:rPr lang="tr-TR" dirty="0" err="1" smtClean="0"/>
              <a:t>ed</a:t>
            </a:r>
            <a:r>
              <a:rPr lang="tr-TR" baseline="0" dirty="0" smtClean="0"/>
              <a:t> </a:t>
            </a:r>
            <a:r>
              <a:rPr lang="en-US" dirty="0" smtClean="0"/>
              <a:t>the list of 100 largest industrial enterprises according to sales from production in 2017 with 16 companies,</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will be an important step for climate change adaptation studies in Izmir, which is the largest city </a:t>
            </a:r>
            <a:r>
              <a:rPr lang="tr-TR" dirty="0" smtClean="0"/>
              <a:t>in </a:t>
            </a:r>
            <a:r>
              <a:rPr lang="en-US" dirty="0" smtClean="0"/>
              <a:t>member of the covenant of mayors created against climate change. </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BBC75D9-9C5D-4D10-B0C0-A9F8D335FC15}" type="slidenum">
              <a:rPr lang="tr-TR" smtClean="0"/>
              <a:t>5</a:t>
            </a:fld>
            <a:endParaRPr lang="tr-TR"/>
          </a:p>
        </p:txBody>
      </p:sp>
    </p:spTree>
    <p:extLst>
      <p:ext uri="{BB962C8B-B14F-4D97-AF65-F5344CB8AC3E}">
        <p14:creationId xmlns:p14="http://schemas.microsoft.com/office/powerpoint/2010/main" val="374696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There</a:t>
            </a:r>
            <a:r>
              <a:rPr lang="tr-TR" baseline="0" dirty="0" smtClean="0"/>
              <a:t> </a:t>
            </a:r>
            <a:r>
              <a:rPr lang="tr-TR" baseline="0" dirty="0" err="1" smtClean="0"/>
              <a:t>are</a:t>
            </a:r>
            <a:r>
              <a:rPr lang="tr-TR" baseline="0" dirty="0" smtClean="0"/>
              <a:t> 2  </a:t>
            </a:r>
            <a:r>
              <a:rPr lang="tr-TR" baseline="0" dirty="0" err="1" smtClean="0"/>
              <a:t>basic</a:t>
            </a:r>
            <a:r>
              <a:rPr lang="tr-TR" baseline="0" dirty="0" smtClean="0"/>
              <a:t> </a:t>
            </a:r>
            <a:r>
              <a:rPr lang="tr-TR" baseline="0" dirty="0" err="1" smtClean="0"/>
              <a:t>components</a:t>
            </a:r>
            <a:r>
              <a:rPr lang="tr-TR" baseline="0" dirty="0" smtClean="0"/>
              <a:t> of </a:t>
            </a:r>
            <a:r>
              <a:rPr lang="tr-TR" baseline="0" dirty="0" err="1" smtClean="0"/>
              <a:t>this</a:t>
            </a:r>
            <a:r>
              <a:rPr lang="tr-TR" baseline="0" dirty="0" smtClean="0"/>
              <a:t> Project.  </a:t>
            </a:r>
            <a:r>
              <a:rPr lang="tr-TR" baseline="0" dirty="0" err="1" smtClean="0"/>
              <a:t>The</a:t>
            </a:r>
            <a:r>
              <a:rPr lang="tr-TR" baseline="0" dirty="0" smtClean="0"/>
              <a:t> </a:t>
            </a:r>
            <a:r>
              <a:rPr lang="tr-TR" baseline="0" dirty="0" err="1" smtClean="0"/>
              <a:t>first</a:t>
            </a:r>
            <a:r>
              <a:rPr lang="tr-TR" baseline="0" dirty="0" smtClean="0"/>
              <a:t> </a:t>
            </a:r>
            <a:r>
              <a:rPr lang="tr-TR" baseline="0" dirty="0" err="1" smtClean="0"/>
              <a:t>one</a:t>
            </a:r>
            <a:r>
              <a:rPr lang="tr-TR" baseline="0" dirty="0" smtClean="0"/>
              <a:t> is </a:t>
            </a:r>
            <a:r>
              <a:rPr lang="en-GB" b="1" dirty="0" smtClean="0">
                <a:solidFill>
                  <a:srgbClr val="002060"/>
                </a:solidFill>
              </a:rPr>
              <a:t>Increasing the resilience of critical infrastructures by identifying risks against disasters caused by climate change</a:t>
            </a:r>
            <a:r>
              <a:rPr lang="tr-TR" b="1" dirty="0" smtClean="0">
                <a:solidFill>
                  <a:srgbClr val="002060"/>
                </a:solidFill>
              </a:rPr>
              <a:t> </a:t>
            </a:r>
            <a:r>
              <a:rPr lang="tr-TR" b="1" dirty="0" err="1" smtClean="0">
                <a:solidFill>
                  <a:srgbClr val="002060"/>
                </a:solidFill>
              </a:rPr>
              <a:t>and</a:t>
            </a:r>
            <a:r>
              <a:rPr lang="tr-TR" b="1" dirty="0" smtClean="0">
                <a:solidFill>
                  <a:srgbClr val="002060"/>
                </a:solidFill>
              </a:rPr>
              <a:t> </a:t>
            </a:r>
            <a:r>
              <a:rPr lang="tr-TR" b="1" dirty="0" err="1" smtClean="0">
                <a:solidFill>
                  <a:srgbClr val="002060"/>
                </a:solidFill>
              </a:rPr>
              <a:t>the</a:t>
            </a:r>
            <a:r>
              <a:rPr lang="tr-TR" b="1" dirty="0" smtClean="0">
                <a:solidFill>
                  <a:srgbClr val="002060"/>
                </a:solidFill>
              </a:rPr>
              <a:t> </a:t>
            </a:r>
            <a:r>
              <a:rPr lang="tr-TR" b="1" dirty="0" err="1" smtClean="0">
                <a:solidFill>
                  <a:srgbClr val="002060"/>
                </a:solidFill>
              </a:rPr>
              <a:t>second</a:t>
            </a:r>
            <a:r>
              <a:rPr lang="tr-TR" b="1" dirty="0" smtClean="0">
                <a:solidFill>
                  <a:srgbClr val="002060"/>
                </a:solidFill>
              </a:rPr>
              <a:t> :</a:t>
            </a:r>
            <a:r>
              <a:rPr lang="en-GB" b="1" dirty="0" smtClean="0">
                <a:solidFill>
                  <a:srgbClr val="002060"/>
                </a:solidFill>
              </a:rPr>
              <a:t>Capacity building and awareness raising for the adaptation of critical assets to climate change in the pilot region</a:t>
            </a:r>
            <a:endParaRPr lang="tr-TR" b="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err="1" smtClean="0">
                <a:solidFill>
                  <a:srgbClr val="002060"/>
                </a:solidFill>
              </a:rPr>
              <a:t>Up</a:t>
            </a:r>
            <a:r>
              <a:rPr lang="tr-TR" sz="1400" b="1" dirty="0" smtClean="0">
                <a:solidFill>
                  <a:srgbClr val="002060"/>
                </a:solidFill>
              </a:rPr>
              <a:t> </a:t>
            </a:r>
            <a:r>
              <a:rPr lang="tr-TR" sz="1400" b="1" dirty="0" err="1" smtClean="0">
                <a:solidFill>
                  <a:srgbClr val="002060"/>
                </a:solidFill>
              </a:rPr>
              <a:t>to</a:t>
            </a:r>
            <a:r>
              <a:rPr lang="tr-TR" sz="1400" b="1" dirty="0" smtClean="0">
                <a:solidFill>
                  <a:srgbClr val="002060"/>
                </a:solidFill>
              </a:rPr>
              <a:t> </a:t>
            </a:r>
            <a:r>
              <a:rPr lang="tr-TR" sz="1400" b="1" dirty="0" err="1" smtClean="0">
                <a:solidFill>
                  <a:srgbClr val="002060"/>
                </a:solidFill>
              </a:rPr>
              <a:t>now</a:t>
            </a:r>
            <a:r>
              <a:rPr lang="tr-TR" sz="1400" b="1" dirty="0" smtClean="0">
                <a:solidFill>
                  <a:srgbClr val="002060"/>
                </a:solidFill>
              </a:rPr>
              <a:t>,</a:t>
            </a:r>
            <a:r>
              <a:rPr lang="tr-TR" sz="1400" b="1" baseline="0" dirty="0" smtClean="0">
                <a:solidFill>
                  <a:srgbClr val="002060"/>
                </a:solidFill>
              </a:rPr>
              <a:t>  </a:t>
            </a:r>
            <a:r>
              <a:rPr lang="tr-TR" sz="1400" b="1" baseline="0" dirty="0" err="1" smtClean="0">
                <a:solidFill>
                  <a:srgbClr val="002060"/>
                </a:solidFill>
              </a:rPr>
              <a:t>we</a:t>
            </a:r>
            <a:r>
              <a:rPr lang="tr-TR" sz="1400" b="1" baseline="0" dirty="0" smtClean="0">
                <a:solidFill>
                  <a:srgbClr val="002060"/>
                </a:solidFill>
              </a:rPr>
              <a:t> </a:t>
            </a:r>
            <a:r>
              <a:rPr lang="tr-TR" sz="1400" b="1" baseline="0" dirty="0" err="1" smtClean="0">
                <a:solidFill>
                  <a:srgbClr val="002060"/>
                </a:solidFill>
              </a:rPr>
              <a:t>meet</a:t>
            </a:r>
            <a:r>
              <a:rPr lang="tr-TR" sz="1400" b="1" baseline="0" dirty="0" smtClean="0">
                <a:solidFill>
                  <a:srgbClr val="002060"/>
                </a:solidFill>
              </a:rPr>
              <a:t> </a:t>
            </a:r>
            <a:r>
              <a:rPr lang="tr-TR" sz="1400" b="1" baseline="0" dirty="0" err="1" smtClean="0">
                <a:solidFill>
                  <a:srgbClr val="002060"/>
                </a:solidFill>
              </a:rPr>
              <a:t>with</a:t>
            </a:r>
            <a:r>
              <a:rPr lang="tr-TR" sz="1400" b="1" baseline="0" dirty="0" smtClean="0">
                <a:solidFill>
                  <a:srgbClr val="002060"/>
                </a:solidFill>
              </a:rPr>
              <a:t> </a:t>
            </a:r>
            <a:r>
              <a:rPr lang="tr-TR" sz="1400" b="1" baseline="0" dirty="0" err="1" smtClean="0">
                <a:solidFill>
                  <a:srgbClr val="002060"/>
                </a:solidFill>
              </a:rPr>
              <a:t>experts</a:t>
            </a:r>
            <a:r>
              <a:rPr lang="tr-TR" sz="1400" b="1" baseline="0" dirty="0" smtClean="0">
                <a:solidFill>
                  <a:srgbClr val="002060"/>
                </a:solidFill>
              </a:rPr>
              <a:t>  </a:t>
            </a:r>
            <a:r>
              <a:rPr lang="tr-TR" sz="1400" b="1" baseline="0" dirty="0" err="1" smtClean="0">
                <a:solidFill>
                  <a:srgbClr val="002060"/>
                </a:solidFill>
              </a:rPr>
              <a:t>who</a:t>
            </a:r>
            <a:r>
              <a:rPr lang="tr-TR" sz="1400" b="1" baseline="0" dirty="0" smtClean="0">
                <a:solidFill>
                  <a:srgbClr val="002060"/>
                </a:solidFill>
              </a:rPr>
              <a:t> </a:t>
            </a:r>
            <a:r>
              <a:rPr lang="tr-TR" sz="1400" b="1" baseline="0" dirty="0" err="1" smtClean="0">
                <a:solidFill>
                  <a:srgbClr val="002060"/>
                </a:solidFill>
              </a:rPr>
              <a:t>work</a:t>
            </a:r>
            <a:r>
              <a:rPr lang="tr-TR" sz="1400" b="1" baseline="0" dirty="0" smtClean="0">
                <a:solidFill>
                  <a:srgbClr val="002060"/>
                </a:solidFill>
              </a:rPr>
              <a:t>  </a:t>
            </a:r>
            <a:r>
              <a:rPr lang="tr-TR" sz="1400" b="1" baseline="0" dirty="0" err="1" smtClean="0">
                <a:solidFill>
                  <a:srgbClr val="002060"/>
                </a:solidFill>
              </a:rPr>
              <a:t>critical</a:t>
            </a:r>
            <a:r>
              <a:rPr lang="tr-TR" sz="1400" b="1" baseline="0" dirty="0" smtClean="0">
                <a:solidFill>
                  <a:srgbClr val="002060"/>
                </a:solidFill>
              </a:rPr>
              <a:t> </a:t>
            </a:r>
            <a:r>
              <a:rPr lang="tr-TR" sz="1400" b="1" baseline="0" dirty="0" err="1" smtClean="0">
                <a:solidFill>
                  <a:srgbClr val="002060"/>
                </a:solidFill>
              </a:rPr>
              <a:t>infrastructures</a:t>
            </a:r>
            <a:r>
              <a:rPr lang="tr-TR" sz="1400" b="1" baseline="0" dirty="0" smtClean="0">
                <a:solidFill>
                  <a:srgbClr val="002060"/>
                </a:solidFill>
              </a:rPr>
              <a:t>  </a:t>
            </a:r>
            <a:r>
              <a:rPr lang="tr-TR" sz="1400" b="1" baseline="0" dirty="0" err="1" smtClean="0">
                <a:solidFill>
                  <a:srgbClr val="002060"/>
                </a:solidFill>
              </a:rPr>
              <a:t>and</a:t>
            </a:r>
            <a:r>
              <a:rPr lang="tr-TR" sz="1400" b="1" baseline="0" dirty="0" smtClean="0">
                <a:solidFill>
                  <a:srgbClr val="002060"/>
                </a:solidFill>
              </a:rPr>
              <a:t> </a:t>
            </a:r>
            <a:r>
              <a:rPr lang="tr-TR" sz="1400" b="1" baseline="0" dirty="0" err="1" smtClean="0">
                <a:solidFill>
                  <a:srgbClr val="002060"/>
                </a:solidFill>
              </a:rPr>
              <a:t>climate</a:t>
            </a:r>
            <a:r>
              <a:rPr lang="tr-TR" sz="1400" b="1" baseline="0" dirty="0" smtClean="0">
                <a:solidFill>
                  <a:srgbClr val="002060"/>
                </a:solidFill>
              </a:rPr>
              <a:t> </a:t>
            </a:r>
            <a:r>
              <a:rPr lang="tr-TR" sz="1400" b="1" baseline="0" dirty="0" err="1" smtClean="0">
                <a:solidFill>
                  <a:srgbClr val="002060"/>
                </a:solidFill>
              </a:rPr>
              <a:t>change</a:t>
            </a:r>
            <a:r>
              <a:rPr lang="tr-TR" sz="1400" b="1" baseline="0" dirty="0" smtClean="0">
                <a:solidFill>
                  <a:srgbClr val="002060"/>
                </a:solidFill>
              </a:rPr>
              <a:t>.</a:t>
            </a:r>
            <a:endParaRPr lang="tr-TR" sz="1400" b="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2060"/>
                </a:solidFill>
              </a:rPr>
              <a:t> </a:t>
            </a:r>
            <a:endParaRPr lang="tr-TR" sz="1400" b="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BBC75D9-9C5D-4D10-B0C0-A9F8D335FC15}" type="slidenum">
              <a:rPr lang="tr-TR" smtClean="0"/>
              <a:t>6</a:t>
            </a:fld>
            <a:endParaRPr lang="tr-TR"/>
          </a:p>
        </p:txBody>
      </p:sp>
    </p:spTree>
    <p:extLst>
      <p:ext uri="{BB962C8B-B14F-4D97-AF65-F5344CB8AC3E}">
        <p14:creationId xmlns:p14="http://schemas.microsoft.com/office/powerpoint/2010/main" val="423281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5973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E33B066-2E47-4BB5-AFA4-2B6B15B3E1C7}" type="datetime1">
              <a:rPr lang="tr-TR" smtClean="0"/>
              <a:t>16.11.2020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lvl1pPr>
          </a:lstStyle>
          <a:p>
            <a:r>
              <a:rPr lang="tr-TR" dirty="0" smtClean="0"/>
              <a:t>1/20</a:t>
            </a:r>
            <a:endParaRPr lang="tr-TR" dirty="0"/>
          </a:p>
        </p:txBody>
      </p:sp>
    </p:spTree>
    <p:extLst>
      <p:ext uri="{BB962C8B-B14F-4D97-AF65-F5344CB8AC3E}">
        <p14:creationId xmlns:p14="http://schemas.microsoft.com/office/powerpoint/2010/main" val="24786943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331DC39-215D-4A1E-B017-E5F98F684336}" type="datetime1">
              <a:rPr lang="tr-TR" smtClean="0"/>
              <a:t>16.11.2020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38689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ED4CA2-CAA2-4E3E-966D-3C8FCA09A95A}" type="datetime1">
              <a:rPr lang="tr-TR" smtClean="0"/>
              <a:t>16.11.2020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26423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79C085A-7811-43F2-9449-256A9A618E67}" type="datetime1">
              <a:rPr lang="tr-TR" smtClean="0">
                <a:solidFill>
                  <a:prstClr val="black">
                    <a:tint val="75000"/>
                  </a:prstClr>
                </a:solidFill>
              </a:rPr>
              <a:t>16.11.2020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grpSp>
        <p:nvGrpSpPr>
          <p:cNvPr id="7" name="Grup 3"/>
          <p:cNvGrpSpPr/>
          <p:nvPr userDrawn="1"/>
        </p:nvGrpSpPr>
        <p:grpSpPr>
          <a:xfrm>
            <a:off x="0" y="6114518"/>
            <a:ext cx="11391539" cy="487619"/>
            <a:chOff x="0" y="6114518"/>
            <a:chExt cx="11391539" cy="487619"/>
          </a:xfrm>
        </p:grpSpPr>
        <p:sp>
          <p:nvSpPr>
            <p:cNvPr id="8" name="Dikdörtgen 10"/>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b="1">
                  <a:solidFill>
                    <a:prstClr val="white"/>
                  </a:solidFill>
                </a:rPr>
                <a:t>  Afet ve Acil Durum Yönetimi Başkanlığı</a:t>
              </a:r>
            </a:p>
          </p:txBody>
        </p:sp>
        <p:pic>
          <p:nvPicPr>
            <p:cNvPr id="9" name="Picture 2" descr="https://www.afad.gov.tr/upload/Node/24144/files/logo_yazi-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0" t="15530" r="5154" b="13845"/>
            <a:stretch/>
          </p:blipFill>
          <p:spPr bwMode="auto">
            <a:xfrm>
              <a:off x="10055274" y="6114518"/>
              <a:ext cx="1336265" cy="48761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Dikdörtgen 10"/>
          <p:cNvSpPr/>
          <p:nvPr userDrawn="1"/>
        </p:nvSpPr>
        <p:spPr>
          <a:xfrm flipV="1">
            <a:off x="296439" y="770713"/>
            <a:ext cx="9623415" cy="45719"/>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solidFill>
                <a:prstClr val="white"/>
              </a:solidFill>
            </a:endParaRPr>
          </a:p>
        </p:txBody>
      </p:sp>
    </p:spTree>
    <p:extLst>
      <p:ext uri="{BB962C8B-B14F-4D97-AF65-F5344CB8AC3E}">
        <p14:creationId xmlns:p14="http://schemas.microsoft.com/office/powerpoint/2010/main" val="27441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7B5EB46-BB08-41D0-B70D-C7AD90F48D81}" type="datetime1">
              <a:rPr lang="tr-TR" smtClean="0">
                <a:solidFill>
                  <a:prstClr val="black">
                    <a:tint val="75000"/>
                  </a:prstClr>
                </a:solidFill>
              </a:rPr>
              <a:t>16.11.2020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grpSp>
        <p:nvGrpSpPr>
          <p:cNvPr id="7" name="Grup 3"/>
          <p:cNvGrpSpPr/>
          <p:nvPr userDrawn="1"/>
        </p:nvGrpSpPr>
        <p:grpSpPr>
          <a:xfrm>
            <a:off x="0" y="6114518"/>
            <a:ext cx="11391539" cy="487619"/>
            <a:chOff x="0" y="6114518"/>
            <a:chExt cx="11391539" cy="487619"/>
          </a:xfrm>
        </p:grpSpPr>
        <p:sp>
          <p:nvSpPr>
            <p:cNvPr id="8" name="Dikdörtgen 10"/>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b="1">
                  <a:solidFill>
                    <a:prstClr val="white"/>
                  </a:solidFill>
                </a:rPr>
                <a:t>  Afet ve Acil Durum Yönetimi Başkanlığı</a:t>
              </a:r>
            </a:p>
          </p:txBody>
        </p:sp>
        <p:pic>
          <p:nvPicPr>
            <p:cNvPr id="9" name="Picture 2" descr="https://www.afad.gov.tr/upload/Node/24144/files/logo_yazi-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0" t="15530" r="5154" b="13845"/>
            <a:stretch/>
          </p:blipFill>
          <p:spPr bwMode="auto">
            <a:xfrm>
              <a:off x="10055274" y="6114518"/>
              <a:ext cx="1336265" cy="487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989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ECEAC60-FE33-455C-8CAC-33CB14952F9D}" type="datetime1">
              <a:rPr lang="tr-TR" smtClean="0">
                <a:solidFill>
                  <a:prstClr val="black">
                    <a:tint val="75000"/>
                  </a:prstClr>
                </a:solidFill>
              </a:rPr>
              <a:t>16.11.2020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161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40CC2D-6BAE-4492-B25D-7A545EFB4013}" type="datetime1">
              <a:rPr lang="tr-TR" smtClean="0">
                <a:solidFill>
                  <a:prstClr val="black">
                    <a:tint val="75000"/>
                  </a:prstClr>
                </a:solidFill>
              </a:rPr>
              <a:t>16.11.2020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7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0CFB528-5FF9-459B-A708-26AA05F47E16}" type="datetime1">
              <a:rPr lang="tr-TR" smtClean="0">
                <a:solidFill>
                  <a:prstClr val="black">
                    <a:tint val="75000"/>
                  </a:prstClr>
                </a:solidFill>
              </a:rPr>
              <a:t>16.11.2020</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692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812056B-BED6-4CAE-BDEF-103EF0F63E92}" type="datetime1">
              <a:rPr lang="tr-TR" smtClean="0">
                <a:solidFill>
                  <a:prstClr val="black">
                    <a:tint val="75000"/>
                  </a:prstClr>
                </a:solidFill>
              </a:rPr>
              <a:t>16.11.2020</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407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5B45AD-8099-4314-937F-5233D56471F1}" type="datetime1">
              <a:rPr lang="tr-TR" smtClean="0">
                <a:solidFill>
                  <a:prstClr val="black">
                    <a:tint val="75000"/>
                  </a:prstClr>
                </a:solidFill>
              </a:rPr>
              <a:t>16.11.2020</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725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09544C6-3133-485B-8FB3-9499C1B3BA49}" type="datetime1">
              <a:rPr lang="tr-TR" smtClean="0">
                <a:solidFill>
                  <a:prstClr val="black">
                    <a:tint val="75000"/>
                  </a:prstClr>
                </a:solidFill>
              </a:rPr>
              <a:t>16.11.2020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855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F25EF6-2CFB-49AA-89D7-01E316DA0565}" type="datetime1">
              <a:rPr lang="tr-TR" smtClean="0"/>
              <a:t>16.11.2020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2057388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2A64088-740C-49DF-9F41-41D5B64CD2D0}" type="datetime1">
              <a:rPr lang="tr-TR" smtClean="0">
                <a:solidFill>
                  <a:prstClr val="black">
                    <a:tint val="75000"/>
                  </a:prstClr>
                </a:solidFill>
              </a:rPr>
              <a:t>16.11.2020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966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EB8388D-B2F3-4444-A373-3746935D91BD}" type="datetime1">
              <a:rPr lang="tr-TR" smtClean="0">
                <a:solidFill>
                  <a:prstClr val="black">
                    <a:tint val="75000"/>
                  </a:prstClr>
                </a:solidFill>
              </a:rPr>
              <a:t>16.11.2020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594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0D6ADFD-F9F7-4640-9953-31B37F786B93}" type="datetime1">
              <a:rPr lang="tr-TR" smtClean="0">
                <a:solidFill>
                  <a:prstClr val="black">
                    <a:tint val="75000"/>
                  </a:prstClr>
                </a:solidFill>
              </a:rPr>
              <a:t>16.11.2020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86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5CFFAA6-0412-4268-B977-12349A7763EF}" type="datetime1">
              <a:rPr lang="tr-TR" smtClean="0"/>
              <a:t>16.11.2020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161274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9F9F69D-7658-41BF-9A65-47254EB94BCC}" type="datetime1">
              <a:rPr lang="tr-TR" smtClean="0"/>
              <a:t>16.11.2020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188056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F7048F1-FD34-488F-87F0-79D319376A16}" type="datetime1">
              <a:rPr lang="tr-TR" smtClean="0"/>
              <a:t>16.11.2020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37836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A9F8080-635D-4402-A96A-29BC74A5DA16}" type="datetime1">
              <a:rPr lang="tr-TR" smtClean="0"/>
              <a:t>16.11.2020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335296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4A03445-2D96-45DF-9AE9-9A793AD08FDC}" type="datetime1">
              <a:rPr lang="tr-TR" smtClean="0"/>
              <a:t>16.11.2020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72945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849FFAB-C846-40C3-93A5-ABD0881EEC6A}" type="datetime1">
              <a:rPr lang="tr-TR" smtClean="0"/>
              <a:t>16.11.2020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218317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D75FC1C-D25C-4A0D-8757-30EAC2D27C25}" type="datetime1">
              <a:rPr lang="tr-TR" smtClean="0"/>
              <a:t>16.11.2020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3ACA48-5591-4DA7-94EB-D9007A88F629}" type="slidenum">
              <a:rPr lang="tr-TR" smtClean="0"/>
              <a:t>‹#›</a:t>
            </a:fld>
            <a:endParaRPr lang="tr-TR"/>
          </a:p>
        </p:txBody>
      </p:sp>
    </p:spTree>
    <p:extLst>
      <p:ext uri="{BB962C8B-B14F-4D97-AF65-F5344CB8AC3E}">
        <p14:creationId xmlns:p14="http://schemas.microsoft.com/office/powerpoint/2010/main" val="408112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97CEB-0711-4B18-9CC5-3621BD3F02B6}" type="datetime1">
              <a:rPr lang="tr-TR" smtClean="0"/>
              <a:t>16.11.2020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tr-TR" dirty="0" smtClean="0"/>
              <a:t>&lt;1/20&gt;</a:t>
            </a:r>
            <a:endParaRPr lang="tr-TR" dirty="0"/>
          </a:p>
        </p:txBody>
      </p:sp>
      <p:sp>
        <p:nvSpPr>
          <p:cNvPr id="7" name="Metin kutusu 8"/>
          <p:cNvSpPr txBox="1"/>
          <p:nvPr userDrawn="1"/>
        </p:nvSpPr>
        <p:spPr>
          <a:xfrm>
            <a:off x="11455398" y="6334003"/>
            <a:ext cx="794658" cy="369332"/>
          </a:xfrm>
          <a:prstGeom prst="rect">
            <a:avLst/>
          </a:prstGeom>
          <a:noFill/>
        </p:spPr>
        <p:txBody>
          <a:bodyPr wrap="square" rtlCol="0">
            <a:spAutoFit/>
          </a:bodyPr>
          <a:lstStyle/>
          <a:p>
            <a:fld id="{26CA4C91-3F6C-4EBD-BAA1-30B02441AA19}" type="slidenum">
              <a:rPr lang="tr-TR" sz="1800" smtClean="0">
                <a:solidFill>
                  <a:srgbClr val="0052A3"/>
                </a:solidFill>
              </a:rPr>
              <a:t>‹#›</a:t>
            </a:fld>
            <a:r>
              <a:rPr lang="tr-TR" sz="1800" dirty="0" smtClean="0">
                <a:solidFill>
                  <a:srgbClr val="0052A3"/>
                </a:solidFill>
              </a:rPr>
              <a:t>/10</a:t>
            </a:r>
            <a:endParaRPr lang="tr-TR" sz="1800" dirty="0">
              <a:solidFill>
                <a:srgbClr val="0052A3"/>
              </a:solidFill>
            </a:endParaRPr>
          </a:p>
        </p:txBody>
      </p:sp>
    </p:spTree>
    <p:extLst>
      <p:ext uri="{BB962C8B-B14F-4D97-AF65-F5344CB8AC3E}">
        <p14:creationId xmlns:p14="http://schemas.microsoft.com/office/powerpoint/2010/main" val="249135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2FCFD72-5EB8-4872-AFE5-3BD60CADE0AE}" type="datetime1">
              <a:rPr lang="tr-TR" smtClean="0">
                <a:solidFill>
                  <a:prstClr val="black">
                    <a:tint val="75000"/>
                  </a:prstClr>
                </a:solidFill>
              </a:rPr>
              <a:t>16.11.2020</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59DFE6-989D-450B-829F-51775DB42D71}" type="slidenum">
              <a:rPr lang="en-US" smtClean="0">
                <a:solidFill>
                  <a:prstClr val="black">
                    <a:tint val="75000"/>
                  </a:prstClr>
                </a:solidFill>
              </a:rPr>
              <a:pPr>
                <a:defRPr/>
              </a:pPr>
              <a:t>‹#›</a:t>
            </a:fld>
            <a:endParaRPr lang="en-US">
              <a:solidFill>
                <a:prstClr val="black">
                  <a:tint val="75000"/>
                </a:prstClr>
              </a:solidFill>
            </a:endParaRPr>
          </a:p>
        </p:txBody>
      </p:sp>
      <p:sp>
        <p:nvSpPr>
          <p:cNvPr id="7" name="Metin kutusu 8"/>
          <p:cNvSpPr txBox="1"/>
          <p:nvPr userDrawn="1"/>
        </p:nvSpPr>
        <p:spPr>
          <a:xfrm>
            <a:off x="11455398" y="6334003"/>
            <a:ext cx="794658" cy="369332"/>
          </a:xfrm>
          <a:prstGeom prst="rect">
            <a:avLst/>
          </a:prstGeom>
          <a:noFill/>
        </p:spPr>
        <p:txBody>
          <a:bodyPr wrap="square" rtlCol="0">
            <a:spAutoFit/>
          </a:bodyPr>
          <a:lstStyle/>
          <a:p>
            <a:fld id="{26CA4C91-3F6C-4EBD-BAA1-30B02441AA19}" type="slidenum">
              <a:rPr lang="tr-TR" sz="1800" smtClean="0">
                <a:solidFill>
                  <a:srgbClr val="0052A3"/>
                </a:solidFill>
              </a:rPr>
              <a:t>‹#›</a:t>
            </a:fld>
            <a:r>
              <a:rPr lang="tr-TR" sz="1800" dirty="0" smtClean="0">
                <a:solidFill>
                  <a:srgbClr val="0052A3"/>
                </a:solidFill>
              </a:rPr>
              <a:t>/10</a:t>
            </a:r>
            <a:endParaRPr lang="tr-TR" sz="1800" dirty="0">
              <a:solidFill>
                <a:srgbClr val="0052A3"/>
              </a:solidFill>
            </a:endParaRPr>
          </a:p>
        </p:txBody>
      </p:sp>
    </p:spTree>
    <p:extLst>
      <p:ext uri="{BB962C8B-B14F-4D97-AF65-F5344CB8AC3E}">
        <p14:creationId xmlns:p14="http://schemas.microsoft.com/office/powerpoint/2010/main" val="16466851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100" y="0"/>
            <a:ext cx="12153900" cy="6858000"/>
          </a:xfrm>
          <a:prstGeom prst="rect">
            <a:avLst/>
          </a:prstGeom>
        </p:spPr>
      </p:pic>
      <p:sp>
        <p:nvSpPr>
          <p:cNvPr id="3" name="Dikdörtgen 2"/>
          <p:cNvSpPr/>
          <p:nvPr/>
        </p:nvSpPr>
        <p:spPr>
          <a:xfrm>
            <a:off x="0" y="6232024"/>
            <a:ext cx="12192000" cy="370114"/>
          </a:xfrm>
          <a:prstGeom prst="rect">
            <a:avLst/>
          </a:prstGeom>
          <a:solidFill>
            <a:srgbClr val="174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T.C. İçişleri Bakanlığı Afet ve Acil Durum Yönetimi Başkanlığı</a:t>
            </a:r>
            <a:endParaRPr lang="tr-TR" b="1" dirty="0">
              <a:solidFill>
                <a:schemeClr val="bg1"/>
              </a:solidFill>
            </a:endParaRPr>
          </a:p>
        </p:txBody>
      </p:sp>
      <p:sp>
        <p:nvSpPr>
          <p:cNvPr id="7" name="Metin kutusu 6"/>
          <p:cNvSpPr txBox="1"/>
          <p:nvPr/>
        </p:nvSpPr>
        <p:spPr>
          <a:xfrm>
            <a:off x="1032939" y="985042"/>
            <a:ext cx="10164222" cy="4832092"/>
          </a:xfrm>
          <a:prstGeom prst="rect">
            <a:avLst/>
          </a:prstGeom>
          <a:noFill/>
        </p:spPr>
        <p:txBody>
          <a:bodyPr wrap="square" rtlCol="0">
            <a:spAutoFit/>
          </a:bodyPr>
          <a:lstStyle/>
          <a:p>
            <a:pPr algn="ctr"/>
            <a:endParaRPr lang="tr-TR" sz="600" b="1" dirty="0" smtClean="0">
              <a:solidFill>
                <a:srgbClr val="0052A3"/>
              </a:solidFill>
              <a:effectLst>
                <a:outerShdw blurRad="38100" dist="38100" dir="2700000" algn="tl">
                  <a:srgbClr val="000000">
                    <a:alpha val="43137"/>
                  </a:srgbClr>
                </a:outerShdw>
              </a:effectLst>
            </a:endParaRPr>
          </a:p>
          <a:p>
            <a:pPr algn="ctr"/>
            <a:r>
              <a:rPr lang="tr-TR" sz="2000" b="1" dirty="0" err="1" smtClean="0">
                <a:solidFill>
                  <a:srgbClr val="0052A3"/>
                </a:solidFill>
                <a:effectLst>
                  <a:outerShdw blurRad="38100" dist="38100" dir="2700000" algn="tl">
                    <a:srgbClr val="000000">
                      <a:alpha val="43137"/>
                    </a:srgbClr>
                  </a:outerShdw>
                </a:effectLst>
              </a:rPr>
              <a:t>Turkish</a:t>
            </a:r>
            <a:r>
              <a:rPr lang="tr-TR" sz="2000" b="1" dirty="0" smtClean="0">
                <a:solidFill>
                  <a:srgbClr val="0052A3"/>
                </a:solidFill>
                <a:effectLst>
                  <a:outerShdw blurRad="38100" dist="38100" dir="2700000" algn="tl">
                    <a:srgbClr val="000000">
                      <a:alpha val="43137"/>
                    </a:srgbClr>
                  </a:outerShdw>
                </a:effectLst>
              </a:rPr>
              <a:t> </a:t>
            </a:r>
            <a:r>
              <a:rPr lang="tr-TR" sz="2000" b="1" dirty="0" err="1" smtClean="0">
                <a:solidFill>
                  <a:srgbClr val="0052A3"/>
                </a:solidFill>
                <a:effectLst>
                  <a:outerShdw blurRad="38100" dist="38100" dir="2700000" algn="tl">
                    <a:srgbClr val="000000">
                      <a:alpha val="43137"/>
                    </a:srgbClr>
                  </a:outerShdw>
                </a:effectLst>
              </a:rPr>
              <a:t>Goverment</a:t>
            </a:r>
            <a:r>
              <a:rPr lang="tr-TR" sz="2000" b="1" dirty="0" smtClean="0">
                <a:solidFill>
                  <a:srgbClr val="0052A3"/>
                </a:solidFill>
                <a:effectLst>
                  <a:outerShdw blurRad="38100" dist="38100" dir="2700000" algn="tl">
                    <a:srgbClr val="000000">
                      <a:alpha val="43137"/>
                    </a:srgbClr>
                  </a:outerShdw>
                </a:effectLst>
              </a:rPr>
              <a:t> </a:t>
            </a:r>
          </a:p>
          <a:p>
            <a:pPr algn="ctr"/>
            <a:r>
              <a:rPr lang="tr-TR" sz="2000" b="1" dirty="0" err="1" smtClean="0">
                <a:solidFill>
                  <a:srgbClr val="0052A3"/>
                </a:solidFill>
                <a:effectLst>
                  <a:outerShdw blurRad="38100" dist="38100" dir="2700000" algn="tl">
                    <a:srgbClr val="000000">
                      <a:alpha val="43137"/>
                    </a:srgbClr>
                  </a:outerShdw>
                </a:effectLst>
              </a:rPr>
              <a:t>Ministry</a:t>
            </a:r>
            <a:r>
              <a:rPr lang="tr-TR" sz="2000" b="1" dirty="0" smtClean="0">
                <a:solidFill>
                  <a:srgbClr val="0052A3"/>
                </a:solidFill>
                <a:effectLst>
                  <a:outerShdw blurRad="38100" dist="38100" dir="2700000" algn="tl">
                    <a:srgbClr val="000000">
                      <a:alpha val="43137"/>
                    </a:srgbClr>
                  </a:outerShdw>
                </a:effectLst>
              </a:rPr>
              <a:t> of </a:t>
            </a:r>
            <a:r>
              <a:rPr lang="tr-TR" sz="2000" b="1" dirty="0" err="1">
                <a:solidFill>
                  <a:srgbClr val="0052A3"/>
                </a:solidFill>
                <a:effectLst>
                  <a:outerShdw blurRad="38100" dist="38100" dir="2700000" algn="tl">
                    <a:srgbClr val="000000">
                      <a:alpha val="43137"/>
                    </a:srgbClr>
                  </a:outerShdw>
                </a:effectLst>
              </a:rPr>
              <a:t>I</a:t>
            </a:r>
            <a:r>
              <a:rPr lang="tr-TR" sz="2000" b="1" dirty="0" err="1" smtClean="0">
                <a:solidFill>
                  <a:srgbClr val="0052A3"/>
                </a:solidFill>
                <a:effectLst>
                  <a:outerShdw blurRad="38100" dist="38100" dir="2700000" algn="tl">
                    <a:srgbClr val="000000">
                      <a:alpha val="43137"/>
                    </a:srgbClr>
                  </a:outerShdw>
                </a:effectLst>
              </a:rPr>
              <a:t>nterior</a:t>
            </a:r>
            <a:r>
              <a:rPr lang="tr-TR" sz="2000" b="1" dirty="0" smtClean="0">
                <a:solidFill>
                  <a:srgbClr val="0052A3"/>
                </a:solidFill>
                <a:effectLst>
                  <a:outerShdw blurRad="38100" dist="38100" dir="2700000" algn="tl">
                    <a:srgbClr val="000000">
                      <a:alpha val="43137"/>
                    </a:srgbClr>
                  </a:outerShdw>
                </a:effectLst>
              </a:rPr>
              <a:t> </a:t>
            </a:r>
          </a:p>
          <a:p>
            <a:pPr algn="ctr"/>
            <a:r>
              <a:rPr lang="en-US" sz="2000" b="1" dirty="0">
                <a:solidFill>
                  <a:srgbClr val="0052A3"/>
                </a:solidFill>
                <a:effectLst>
                  <a:outerShdw blurRad="38100" dist="38100" dir="2700000" algn="tl">
                    <a:srgbClr val="000000">
                      <a:alpha val="43137"/>
                    </a:srgbClr>
                  </a:outerShdw>
                </a:effectLst>
              </a:rPr>
              <a:t>Disaster and Emergency Management Authority</a:t>
            </a:r>
            <a:endParaRPr lang="tr-TR" sz="2000" b="1" dirty="0">
              <a:solidFill>
                <a:srgbClr val="0052A3"/>
              </a:solidFill>
              <a:effectLst>
                <a:outerShdw blurRad="38100" dist="38100" dir="2700000" algn="tl">
                  <a:srgbClr val="000000">
                    <a:alpha val="43137"/>
                  </a:srgbClr>
                </a:outerShdw>
              </a:effectLst>
            </a:endParaRPr>
          </a:p>
          <a:p>
            <a:pPr algn="ctr"/>
            <a:endParaRPr lang="tr-TR" sz="2800" b="1" dirty="0">
              <a:solidFill>
                <a:srgbClr val="0052A3"/>
              </a:solidFill>
              <a:effectLst>
                <a:outerShdw blurRad="38100" dist="38100" dir="2700000" algn="tl">
                  <a:srgbClr val="000000">
                    <a:alpha val="43137"/>
                  </a:srgbClr>
                </a:outerShdw>
              </a:effectLst>
            </a:endParaRPr>
          </a:p>
          <a:p>
            <a:pPr algn="ctr"/>
            <a:endParaRPr lang="tr-TR" sz="2800" b="1" dirty="0" smtClean="0">
              <a:solidFill>
                <a:srgbClr val="0052A3"/>
              </a:solidFill>
              <a:effectLst>
                <a:outerShdw blurRad="38100" dist="38100" dir="2700000" algn="tl">
                  <a:srgbClr val="000000">
                    <a:alpha val="43137"/>
                  </a:srgbClr>
                </a:outerShdw>
              </a:effectLst>
            </a:endParaRPr>
          </a:p>
          <a:p>
            <a:pPr algn="ctr"/>
            <a:r>
              <a:rPr lang="en-GB" sz="2800" b="1" dirty="0">
                <a:solidFill>
                  <a:srgbClr val="0052A3"/>
                </a:solidFill>
                <a:effectLst>
                  <a:outerShdw blurRad="38100" dist="38100" dir="2700000" algn="tl">
                    <a:srgbClr val="000000">
                      <a:alpha val="43137"/>
                    </a:srgbClr>
                  </a:outerShdw>
                </a:effectLst>
              </a:rPr>
              <a:t>The Effect of Climate Change on Critical Infrastructures Specifically for the Energy Sector in Pilot Region: İzmir – </a:t>
            </a:r>
            <a:r>
              <a:rPr lang="en-GB" sz="2800" b="1" dirty="0" err="1" smtClean="0">
                <a:solidFill>
                  <a:srgbClr val="0052A3"/>
                </a:solidFill>
                <a:effectLst>
                  <a:outerShdw blurRad="38100" dist="38100" dir="2700000" algn="tl">
                    <a:srgbClr val="000000">
                      <a:alpha val="43137"/>
                    </a:srgbClr>
                  </a:outerShdw>
                </a:effectLst>
              </a:rPr>
              <a:t>Aliağa</a:t>
            </a:r>
            <a:endParaRPr lang="tr-TR" sz="2800" b="1" dirty="0" smtClean="0">
              <a:solidFill>
                <a:srgbClr val="0052A3"/>
              </a:solidFill>
              <a:effectLst>
                <a:outerShdw blurRad="38100" dist="38100" dir="2700000" algn="tl">
                  <a:srgbClr val="000000">
                    <a:alpha val="43137"/>
                  </a:srgbClr>
                </a:outerShdw>
              </a:effectLst>
            </a:endParaRPr>
          </a:p>
          <a:p>
            <a:pPr algn="ctr"/>
            <a:endParaRPr lang="tr-TR" sz="2800" b="1" dirty="0">
              <a:solidFill>
                <a:srgbClr val="0052A3"/>
              </a:solidFill>
              <a:effectLst>
                <a:outerShdw blurRad="38100" dist="38100" dir="2700000" algn="tl">
                  <a:srgbClr val="000000">
                    <a:alpha val="43137"/>
                  </a:srgbClr>
                </a:outerShdw>
              </a:effectLst>
            </a:endParaRPr>
          </a:p>
          <a:p>
            <a:pPr algn="ctr"/>
            <a:endParaRPr lang="tr-TR" sz="2800" b="1" dirty="0" smtClean="0">
              <a:solidFill>
                <a:srgbClr val="0052A3"/>
              </a:solidFill>
              <a:effectLst>
                <a:outerShdw blurRad="38100" dist="38100" dir="2700000" algn="tl">
                  <a:srgbClr val="000000">
                    <a:alpha val="43137"/>
                  </a:srgbClr>
                </a:outerShdw>
              </a:effectLst>
            </a:endParaRPr>
          </a:p>
          <a:p>
            <a:pPr algn="ctr"/>
            <a:r>
              <a:rPr lang="tr-TR" sz="2800" b="1" dirty="0" smtClean="0">
                <a:solidFill>
                  <a:srgbClr val="0052A3"/>
                </a:solidFill>
                <a:effectLst>
                  <a:outerShdw blurRad="38100" dist="38100" dir="2700000" algn="tl">
                    <a:srgbClr val="000000">
                      <a:alpha val="43137"/>
                    </a:srgbClr>
                  </a:outerShdw>
                </a:effectLst>
              </a:rPr>
              <a:t>13.11.2020</a:t>
            </a:r>
            <a:endParaRPr lang="tr-TR" sz="2800" b="1" dirty="0">
              <a:solidFill>
                <a:srgbClr val="0052A3"/>
              </a:solidFill>
              <a:effectLst>
                <a:outerShdw blurRad="38100" dist="38100" dir="2700000" algn="tl">
                  <a:srgbClr val="000000">
                    <a:alpha val="43137"/>
                  </a:srgbClr>
                </a:outerShdw>
              </a:effectLst>
            </a:endParaRPr>
          </a:p>
          <a:p>
            <a:pPr algn="ctr"/>
            <a:endParaRPr lang="tr-TR" sz="2800" b="1" dirty="0">
              <a:solidFill>
                <a:srgbClr val="0052A3"/>
              </a:solidFill>
              <a:effectLst>
                <a:outerShdw blurRad="38100" dist="38100" dir="2700000" algn="tl">
                  <a:srgbClr val="000000">
                    <a:alpha val="43137"/>
                  </a:srgbClr>
                </a:outerShdw>
              </a:effectLst>
            </a:endParaRPr>
          </a:p>
          <a:p>
            <a:endParaRPr lang="tr-TR" b="1" dirty="0" smtClean="0">
              <a:solidFill>
                <a:schemeClr val="accent1">
                  <a:lumMod val="50000"/>
                </a:schemeClr>
              </a:solidFill>
            </a:endParaRPr>
          </a:p>
        </p:txBody>
      </p:sp>
      <p:pic>
        <p:nvPicPr>
          <p:cNvPr id="2" name="Resim 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40851" y="91107"/>
            <a:ext cx="2751149" cy="1372981"/>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6456"/>
            <a:ext cx="2212247" cy="2160000"/>
          </a:xfrm>
          <a:prstGeom prst="rect">
            <a:avLst/>
          </a:prstGeom>
        </p:spPr>
      </p:pic>
    </p:spTree>
    <p:extLst>
      <p:ext uri="{BB962C8B-B14F-4D97-AF65-F5344CB8AC3E}">
        <p14:creationId xmlns:p14="http://schemas.microsoft.com/office/powerpoint/2010/main" val="368021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0" y="6114518"/>
            <a:ext cx="11391539" cy="487619"/>
            <a:chOff x="0" y="6114518"/>
            <a:chExt cx="11391539" cy="487619"/>
          </a:xfrm>
        </p:grpSpPr>
        <p:sp>
          <p:nvSpPr>
            <p:cNvPr id="11" name="Dikdörtgen 10"/>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smtClean="0">
                  <a:solidFill>
                    <a:schemeClr val="bg1"/>
                  </a:solidFill>
                </a:rPr>
                <a:t>  Afet ve Acil Durum Yönetimi Başkanlığı</a:t>
              </a:r>
              <a:endParaRPr lang="tr-TR" b="1">
                <a:solidFill>
                  <a:schemeClr val="bg1"/>
                </a:solidFill>
              </a:endParaRPr>
            </a:p>
          </p:txBody>
        </p:sp>
        <p:pic>
          <p:nvPicPr>
            <p:cNvPr id="12" name="Picture 2" descr="https://www.afad.gov.tr/upload/Node/24144/files/logo_yazi-0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835"/>
            <a:stretch/>
          </p:blipFill>
          <p:spPr bwMode="auto">
            <a:xfrm>
              <a:off x="10055274" y="6114518"/>
              <a:ext cx="1336265" cy="48761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Dikdörtgen 20"/>
          <p:cNvSpPr/>
          <p:nvPr/>
        </p:nvSpPr>
        <p:spPr>
          <a:xfrm>
            <a:off x="843998" y="188348"/>
            <a:ext cx="7210665" cy="646331"/>
          </a:xfrm>
          <a:prstGeom prst="rect">
            <a:avLst/>
          </a:prstGeom>
        </p:spPr>
        <p:txBody>
          <a:bodyPr wrap="square">
            <a:spAutoFit/>
          </a:bodyPr>
          <a:lstStyle/>
          <a:p>
            <a:r>
              <a:rPr lang="tr-TR" sz="3600" b="1" dirty="0" smtClean="0">
                <a:solidFill>
                  <a:srgbClr val="F47920"/>
                </a:solidFill>
              </a:rPr>
              <a:t>Content </a:t>
            </a:r>
            <a:endParaRPr lang="tr-TR" sz="2000" dirty="0" smtClean="0">
              <a:solidFill>
                <a:srgbClr val="0052A3"/>
              </a:solidFill>
            </a:endParaRPr>
          </a:p>
        </p:txBody>
      </p:sp>
      <p:sp>
        <p:nvSpPr>
          <p:cNvPr id="13" name="Dikdörtgen 12"/>
          <p:cNvSpPr/>
          <p:nvPr/>
        </p:nvSpPr>
        <p:spPr>
          <a:xfrm>
            <a:off x="960111" y="779050"/>
            <a:ext cx="10196535" cy="55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1">
                  <a:lumMod val="75000"/>
                </a:schemeClr>
              </a:solidFill>
            </a:endParaRPr>
          </a:p>
        </p:txBody>
      </p:sp>
      <p:pic>
        <p:nvPicPr>
          <p:cNvPr id="1026" name="Picture 2" descr="Powerpoint tutorial : Table of Content Automation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t="15987" b="18031"/>
          <a:stretch/>
        </p:blipFill>
        <p:spPr bwMode="auto">
          <a:xfrm>
            <a:off x="960111" y="1040792"/>
            <a:ext cx="9737967" cy="360029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790306" y="1175768"/>
            <a:ext cx="2536144" cy="372020"/>
          </a:xfrm>
          <a:prstGeom prst="rect">
            <a:avLst/>
          </a:prstGeom>
          <a:solidFill>
            <a:schemeClr val="bg1"/>
          </a:solidFill>
        </p:spPr>
        <p:txBody>
          <a:bodyPr wrap="none">
            <a:spAutoFit/>
          </a:bodyPr>
          <a:lstStyle/>
          <a:p>
            <a:r>
              <a:rPr lang="tr-TR" b="1" dirty="0" err="1">
                <a:solidFill>
                  <a:srgbClr val="002060"/>
                </a:solidFill>
              </a:rPr>
              <a:t>Objectives</a:t>
            </a:r>
            <a:r>
              <a:rPr lang="tr-TR" b="1" dirty="0">
                <a:solidFill>
                  <a:srgbClr val="002060"/>
                </a:solidFill>
              </a:rPr>
              <a:t> of </a:t>
            </a:r>
            <a:r>
              <a:rPr lang="tr-TR" b="1" dirty="0" err="1">
                <a:solidFill>
                  <a:srgbClr val="002060"/>
                </a:solidFill>
              </a:rPr>
              <a:t>the</a:t>
            </a:r>
            <a:r>
              <a:rPr lang="tr-TR" b="1" dirty="0">
                <a:solidFill>
                  <a:srgbClr val="002060"/>
                </a:solidFill>
              </a:rPr>
              <a:t> Project</a:t>
            </a:r>
          </a:p>
        </p:txBody>
      </p:sp>
      <p:sp>
        <p:nvSpPr>
          <p:cNvPr id="3" name="Dikdörtgen 2"/>
          <p:cNvSpPr/>
          <p:nvPr/>
        </p:nvSpPr>
        <p:spPr>
          <a:xfrm>
            <a:off x="5395531" y="1998794"/>
            <a:ext cx="2141779" cy="372020"/>
          </a:xfrm>
          <a:prstGeom prst="rect">
            <a:avLst/>
          </a:prstGeom>
          <a:solidFill>
            <a:schemeClr val="bg1"/>
          </a:solidFill>
        </p:spPr>
        <p:txBody>
          <a:bodyPr wrap="square">
            <a:spAutoFit/>
          </a:bodyPr>
          <a:lstStyle/>
          <a:p>
            <a:r>
              <a:rPr lang="tr-TR" b="1" dirty="0">
                <a:solidFill>
                  <a:srgbClr val="002060"/>
                </a:solidFill>
              </a:rPr>
              <a:t>Project </a:t>
            </a:r>
            <a:r>
              <a:rPr lang="tr-TR" b="1" dirty="0" err="1">
                <a:solidFill>
                  <a:srgbClr val="002060"/>
                </a:solidFill>
              </a:rPr>
              <a:t>Overview</a:t>
            </a:r>
            <a:endParaRPr lang="tr-TR" b="1" dirty="0">
              <a:solidFill>
                <a:srgbClr val="002060"/>
              </a:solidFill>
            </a:endParaRPr>
          </a:p>
        </p:txBody>
      </p:sp>
      <p:sp>
        <p:nvSpPr>
          <p:cNvPr id="5" name="Dikdörtgen 4"/>
          <p:cNvSpPr/>
          <p:nvPr/>
        </p:nvSpPr>
        <p:spPr>
          <a:xfrm>
            <a:off x="5649973" y="2934812"/>
            <a:ext cx="2532937" cy="372020"/>
          </a:xfrm>
          <a:prstGeom prst="rect">
            <a:avLst/>
          </a:prstGeom>
          <a:solidFill>
            <a:schemeClr val="bg1"/>
          </a:solidFill>
        </p:spPr>
        <p:txBody>
          <a:bodyPr wrap="none">
            <a:spAutoFit/>
          </a:bodyPr>
          <a:lstStyle/>
          <a:p>
            <a:r>
              <a:rPr lang="tr-TR" b="1" dirty="0">
                <a:solidFill>
                  <a:srgbClr val="002060"/>
                </a:solidFill>
              </a:rPr>
              <a:t>Pilot </a:t>
            </a:r>
            <a:r>
              <a:rPr lang="tr-TR" b="1" dirty="0" err="1">
                <a:solidFill>
                  <a:srgbClr val="002060"/>
                </a:solidFill>
              </a:rPr>
              <a:t>region</a:t>
            </a:r>
            <a:r>
              <a:rPr lang="tr-TR" b="1" dirty="0">
                <a:solidFill>
                  <a:srgbClr val="002060"/>
                </a:solidFill>
              </a:rPr>
              <a:t> :İzmir-Aliağa</a:t>
            </a:r>
          </a:p>
        </p:txBody>
      </p:sp>
      <p:sp>
        <p:nvSpPr>
          <p:cNvPr id="6" name="Dikdörtgen 5"/>
          <p:cNvSpPr/>
          <p:nvPr/>
        </p:nvSpPr>
        <p:spPr>
          <a:xfrm>
            <a:off x="5306923" y="3853742"/>
            <a:ext cx="2747740" cy="372020"/>
          </a:xfrm>
          <a:prstGeom prst="rect">
            <a:avLst/>
          </a:prstGeom>
          <a:solidFill>
            <a:schemeClr val="bg1"/>
          </a:solidFill>
        </p:spPr>
        <p:txBody>
          <a:bodyPr wrap="none">
            <a:spAutoFit/>
          </a:bodyPr>
          <a:lstStyle/>
          <a:p>
            <a:r>
              <a:rPr lang="tr-TR" b="1" dirty="0">
                <a:solidFill>
                  <a:srgbClr val="002060"/>
                </a:solidFill>
              </a:rPr>
              <a:t>Components of </a:t>
            </a:r>
            <a:r>
              <a:rPr lang="tr-TR" b="1" dirty="0" err="1">
                <a:solidFill>
                  <a:srgbClr val="002060"/>
                </a:solidFill>
              </a:rPr>
              <a:t>the</a:t>
            </a:r>
            <a:r>
              <a:rPr lang="tr-TR" b="1" dirty="0">
                <a:solidFill>
                  <a:srgbClr val="002060"/>
                </a:solidFill>
              </a:rPr>
              <a:t> Project</a:t>
            </a:r>
          </a:p>
        </p:txBody>
      </p:sp>
    </p:spTree>
    <p:extLst>
      <p:ext uri="{BB962C8B-B14F-4D97-AF65-F5344CB8AC3E}">
        <p14:creationId xmlns:p14="http://schemas.microsoft.com/office/powerpoint/2010/main" val="2973569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0" y="6114518"/>
            <a:ext cx="11391539" cy="487619"/>
            <a:chOff x="0" y="6114518"/>
            <a:chExt cx="11391539" cy="487619"/>
          </a:xfrm>
        </p:grpSpPr>
        <p:sp>
          <p:nvSpPr>
            <p:cNvPr id="11" name="Dikdörtgen 10"/>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smtClean="0">
                  <a:solidFill>
                    <a:schemeClr val="bg1"/>
                  </a:solidFill>
                </a:rPr>
                <a:t>  Afet ve Acil Durum Yönetimi Başkanlığı</a:t>
              </a:r>
              <a:endParaRPr lang="tr-TR" b="1">
                <a:solidFill>
                  <a:schemeClr val="bg1"/>
                </a:solidFill>
              </a:endParaRPr>
            </a:p>
          </p:txBody>
        </p:sp>
        <p:pic>
          <p:nvPicPr>
            <p:cNvPr id="12" name="Picture 2" descr="https://www.afad.gov.tr/upload/Node/24144/files/logo_yazi-0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835"/>
            <a:stretch/>
          </p:blipFill>
          <p:spPr bwMode="auto">
            <a:xfrm>
              <a:off x="10055274" y="6114518"/>
              <a:ext cx="1336265" cy="48761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Dikdörtgen 20"/>
          <p:cNvSpPr/>
          <p:nvPr/>
        </p:nvSpPr>
        <p:spPr>
          <a:xfrm>
            <a:off x="745453" y="470397"/>
            <a:ext cx="7210665" cy="584775"/>
          </a:xfrm>
          <a:prstGeom prst="rect">
            <a:avLst/>
          </a:prstGeom>
        </p:spPr>
        <p:txBody>
          <a:bodyPr wrap="square">
            <a:spAutoFit/>
          </a:bodyPr>
          <a:lstStyle/>
          <a:p>
            <a:r>
              <a:rPr lang="tr-TR" sz="3200" b="1" dirty="0" err="1" smtClean="0">
                <a:solidFill>
                  <a:srgbClr val="F47920"/>
                </a:solidFill>
              </a:rPr>
              <a:t>Objectives</a:t>
            </a:r>
            <a:r>
              <a:rPr lang="tr-TR" sz="3200" b="1" dirty="0" smtClean="0">
                <a:solidFill>
                  <a:srgbClr val="F47920"/>
                </a:solidFill>
              </a:rPr>
              <a:t> of Project </a:t>
            </a:r>
            <a:endParaRPr lang="tr-TR" sz="3200" dirty="0" smtClean="0">
              <a:solidFill>
                <a:srgbClr val="0052A3"/>
              </a:solidFill>
            </a:endParaRPr>
          </a:p>
        </p:txBody>
      </p:sp>
      <p:pic>
        <p:nvPicPr>
          <p:cNvPr id="2050" name="Picture 2" descr="Project Objective Measurable Showing Time Money Scope Quality | Templates  PowerPoint Presentation Slides | Template PPT | Slides Presentation Graphics"/>
          <p:cNvPicPr>
            <a:picLocks noChangeAspect="1" noChangeArrowheads="1"/>
          </p:cNvPicPr>
          <p:nvPr/>
        </p:nvPicPr>
        <p:blipFill rotWithShape="1">
          <a:blip r:embed="rId4">
            <a:extLst>
              <a:ext uri="{28A0092B-C50C-407E-A947-70E740481C1C}">
                <a14:useLocalDpi xmlns:a14="http://schemas.microsoft.com/office/drawing/2010/main" val="0"/>
              </a:ext>
            </a:extLst>
          </a:blip>
          <a:srcRect t="29081" r="26349" b="30039"/>
          <a:stretch/>
        </p:blipFill>
        <p:spPr bwMode="auto">
          <a:xfrm>
            <a:off x="899886" y="1164881"/>
            <a:ext cx="9155388" cy="2803589"/>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869713" y="3794858"/>
            <a:ext cx="3331029" cy="830997"/>
          </a:xfrm>
          <a:prstGeom prst="rect">
            <a:avLst/>
          </a:prstGeom>
        </p:spPr>
        <p:txBody>
          <a:bodyPr wrap="square">
            <a:spAutoFit/>
          </a:bodyPr>
          <a:lstStyle/>
          <a:p>
            <a:pPr algn="ctr"/>
            <a:r>
              <a:rPr lang="tr-TR" sz="2400" b="1" dirty="0" smtClean="0">
                <a:solidFill>
                  <a:schemeClr val="accent2"/>
                </a:solidFill>
              </a:rPr>
              <a:t>INCREASE RESILIENCE OF CI</a:t>
            </a:r>
            <a:endParaRPr lang="tr-TR" sz="2400" dirty="0" smtClean="0">
              <a:solidFill>
                <a:schemeClr val="accent2"/>
              </a:solidFill>
            </a:endParaRPr>
          </a:p>
        </p:txBody>
      </p:sp>
      <p:sp>
        <p:nvSpPr>
          <p:cNvPr id="14" name="Dikdörtgen 13"/>
          <p:cNvSpPr/>
          <p:nvPr/>
        </p:nvSpPr>
        <p:spPr>
          <a:xfrm>
            <a:off x="4610255" y="3816832"/>
            <a:ext cx="3515571" cy="461665"/>
          </a:xfrm>
          <a:prstGeom prst="rect">
            <a:avLst/>
          </a:prstGeom>
        </p:spPr>
        <p:txBody>
          <a:bodyPr wrap="square">
            <a:spAutoFit/>
          </a:bodyPr>
          <a:lstStyle/>
          <a:p>
            <a:r>
              <a:rPr lang="en-GB" sz="2400" b="1" dirty="0" smtClean="0">
                <a:solidFill>
                  <a:srgbClr val="F47920"/>
                </a:solidFill>
              </a:rPr>
              <a:t>IDENTIFYING RISKS</a:t>
            </a:r>
            <a:endParaRPr lang="tr-TR" sz="2400" b="1" dirty="0">
              <a:solidFill>
                <a:srgbClr val="F47920"/>
              </a:solidFill>
            </a:endParaRPr>
          </a:p>
        </p:txBody>
      </p:sp>
      <p:sp>
        <p:nvSpPr>
          <p:cNvPr id="15" name="Dikdörtgen 14"/>
          <p:cNvSpPr/>
          <p:nvPr/>
        </p:nvSpPr>
        <p:spPr>
          <a:xfrm>
            <a:off x="7791998" y="3794858"/>
            <a:ext cx="3376733" cy="461665"/>
          </a:xfrm>
          <a:prstGeom prst="rect">
            <a:avLst/>
          </a:prstGeom>
        </p:spPr>
        <p:txBody>
          <a:bodyPr wrap="square">
            <a:spAutoFit/>
          </a:bodyPr>
          <a:lstStyle/>
          <a:p>
            <a:r>
              <a:rPr lang="tr-TR" sz="2400" b="1" dirty="0" smtClean="0">
                <a:solidFill>
                  <a:srgbClr val="F47920"/>
                </a:solidFill>
              </a:rPr>
              <a:t>MINIMIZE LOSSES </a:t>
            </a:r>
            <a:endParaRPr lang="tr-TR" sz="2400" dirty="0" smtClean="0">
              <a:solidFill>
                <a:srgbClr val="0052A3"/>
              </a:solidFill>
            </a:endParaRPr>
          </a:p>
        </p:txBody>
      </p:sp>
      <p:pic>
        <p:nvPicPr>
          <p:cNvPr id="17" name="Picture 2" descr="Project Objective Measurable Showing Time Money Scope Quality | Templates  PowerPoint Presentation Slides | Template PPT | Slides Presentation Graphics"/>
          <p:cNvPicPr>
            <a:picLocks noChangeAspect="1" noChangeArrowheads="1"/>
          </p:cNvPicPr>
          <p:nvPr/>
        </p:nvPicPr>
        <p:blipFill rotWithShape="1">
          <a:blip r:embed="rId4">
            <a:extLst>
              <a:ext uri="{28A0092B-C50C-407E-A947-70E740481C1C}">
                <a14:useLocalDpi xmlns:a14="http://schemas.microsoft.com/office/drawing/2010/main" val="0"/>
              </a:ext>
            </a:extLst>
          </a:blip>
          <a:srcRect l="9789" t="37108" r="78915" b="46842"/>
          <a:stretch/>
        </p:blipFill>
        <p:spPr bwMode="auto">
          <a:xfrm>
            <a:off x="7956118" y="1534462"/>
            <a:ext cx="1308963" cy="13947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itical Infrastructure Cyber Security | SCADA Monitoring | Huntsman  Security"/>
          <p:cNvPicPr>
            <a:picLocks noChangeAspect="1" noChangeArrowheads="1"/>
          </p:cNvPicPr>
          <p:nvPr/>
        </p:nvPicPr>
        <p:blipFill rotWithShape="1">
          <a:blip r:embed="rId5">
            <a:extLst>
              <a:ext uri="{28A0092B-C50C-407E-A947-70E740481C1C}">
                <a14:useLocalDpi xmlns:a14="http://schemas.microsoft.com/office/drawing/2010/main" val="0"/>
              </a:ext>
            </a:extLst>
          </a:blip>
          <a:srcRect l="72380" t="35273" r="13410" b="47690"/>
          <a:stretch/>
        </p:blipFill>
        <p:spPr bwMode="auto">
          <a:xfrm>
            <a:off x="2125772" y="1698171"/>
            <a:ext cx="1238429" cy="1188222"/>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flipV="1">
            <a:off x="839347" y="1022857"/>
            <a:ext cx="10196535" cy="4571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459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terreg-danube.eu/uploads/media/approved_project_public/0001/20/4d4e92dd3c04ec5ec35a3ee603b31aae88a403db.png"/>
          <p:cNvPicPr>
            <a:picLocks noChangeAspect="1" noChangeArrowheads="1"/>
          </p:cNvPicPr>
          <p:nvPr/>
        </p:nvPicPr>
        <p:blipFill rotWithShape="1">
          <a:blip r:embed="rId3">
            <a:extLst>
              <a:ext uri="{28A0092B-C50C-407E-A947-70E740481C1C}">
                <a14:useLocalDpi xmlns:a14="http://schemas.microsoft.com/office/drawing/2010/main" val="0"/>
              </a:ext>
            </a:extLst>
          </a:blip>
          <a:srcRect l="-402" t="77615" r="89609" b="6730"/>
          <a:stretch/>
        </p:blipFill>
        <p:spPr bwMode="auto">
          <a:xfrm>
            <a:off x="662904" y="3489186"/>
            <a:ext cx="1287388" cy="105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nterreg-danube.eu/uploads/media/approved_project_public/0001/20/4d4e92dd3c04ec5ec35a3ee603b31aae88a403db.png"/>
          <p:cNvPicPr>
            <a:picLocks noChangeAspect="1" noChangeArrowheads="1"/>
          </p:cNvPicPr>
          <p:nvPr/>
        </p:nvPicPr>
        <p:blipFill rotWithShape="1">
          <a:blip r:embed="rId3">
            <a:extLst>
              <a:ext uri="{28A0092B-C50C-407E-A947-70E740481C1C}">
                <a14:useLocalDpi xmlns:a14="http://schemas.microsoft.com/office/drawing/2010/main" val="0"/>
              </a:ext>
            </a:extLst>
          </a:blip>
          <a:srcRect l="-1551" t="61708" r="90873" b="22234"/>
          <a:stretch/>
        </p:blipFill>
        <p:spPr bwMode="auto">
          <a:xfrm>
            <a:off x="662904" y="4725117"/>
            <a:ext cx="1088779" cy="920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nterreg-danube.eu/uploads/media/approved_project_public/0001/20/4d4e92dd3c04ec5ec35a3ee603b31aae88a403db.png"/>
          <p:cNvPicPr>
            <a:picLocks noChangeAspect="1" noChangeArrowheads="1"/>
          </p:cNvPicPr>
          <p:nvPr/>
        </p:nvPicPr>
        <p:blipFill rotWithShape="1">
          <a:blip r:embed="rId3">
            <a:extLst>
              <a:ext uri="{28A0092B-C50C-407E-A947-70E740481C1C}">
                <a14:useLocalDpi xmlns:a14="http://schemas.microsoft.com/office/drawing/2010/main" val="0"/>
              </a:ext>
            </a:extLst>
          </a:blip>
          <a:srcRect l="-402" t="44561" r="90480" b="37488"/>
          <a:stretch/>
        </p:blipFill>
        <p:spPr bwMode="auto">
          <a:xfrm>
            <a:off x="662904" y="2323579"/>
            <a:ext cx="1088779" cy="11079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nterreg-danube.eu/uploads/media/approved_project_public/0001/20/4d4e92dd3c04ec5ec35a3ee603b31aae88a403db.png"/>
          <p:cNvPicPr>
            <a:picLocks noChangeAspect="1" noChangeArrowheads="1"/>
          </p:cNvPicPr>
          <p:nvPr/>
        </p:nvPicPr>
        <p:blipFill rotWithShape="1">
          <a:blip r:embed="rId3">
            <a:extLst>
              <a:ext uri="{28A0092B-C50C-407E-A947-70E740481C1C}">
                <a14:useLocalDpi xmlns:a14="http://schemas.microsoft.com/office/drawing/2010/main" val="0"/>
              </a:ext>
            </a:extLst>
          </a:blip>
          <a:srcRect l="57574" t="30546" r="32551" b="53124"/>
          <a:stretch/>
        </p:blipFill>
        <p:spPr bwMode="auto">
          <a:xfrm>
            <a:off x="5587618" y="1104127"/>
            <a:ext cx="956470" cy="889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nterreg-danube.eu/uploads/media/approved_project_public/0001/20/4d4e92dd3c04ec5ec35a3ee603b31aae88a403db.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03" t="28232" r="80600" b="55145"/>
          <a:stretch/>
        </p:blipFill>
        <p:spPr bwMode="auto">
          <a:xfrm>
            <a:off x="752806" y="976096"/>
            <a:ext cx="998877" cy="1049899"/>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751683" y="1074889"/>
            <a:ext cx="2600184" cy="1077218"/>
          </a:xfrm>
          <a:prstGeom prst="rect">
            <a:avLst/>
          </a:prstGeom>
        </p:spPr>
        <p:txBody>
          <a:bodyPr wrap="square">
            <a:spAutoFit/>
          </a:bodyPr>
          <a:lstStyle/>
          <a:p>
            <a:r>
              <a:rPr lang="tr-TR" sz="2400" b="1" dirty="0" smtClean="0">
                <a:solidFill>
                  <a:srgbClr val="F47920"/>
                </a:solidFill>
              </a:rPr>
              <a:t>Project </a:t>
            </a:r>
            <a:r>
              <a:rPr lang="tr-TR" sz="2400" b="1" dirty="0" err="1" smtClean="0">
                <a:solidFill>
                  <a:srgbClr val="F47920"/>
                </a:solidFill>
              </a:rPr>
              <a:t>Duration</a:t>
            </a:r>
            <a:endParaRPr lang="tr-TR" sz="2400" b="1" dirty="0" smtClean="0">
              <a:solidFill>
                <a:srgbClr val="F47920"/>
              </a:solidFill>
            </a:endParaRPr>
          </a:p>
          <a:p>
            <a:r>
              <a:rPr lang="tr-TR" sz="2000" b="1" dirty="0" smtClean="0">
                <a:solidFill>
                  <a:srgbClr val="002060"/>
                </a:solidFill>
              </a:rPr>
              <a:t>1 </a:t>
            </a:r>
            <a:r>
              <a:rPr lang="tr-TR" sz="2000" b="1" dirty="0" err="1" smtClean="0">
                <a:solidFill>
                  <a:srgbClr val="002060"/>
                </a:solidFill>
              </a:rPr>
              <a:t>year</a:t>
            </a:r>
            <a:r>
              <a:rPr lang="tr-TR" sz="2000" b="1" dirty="0" smtClean="0">
                <a:solidFill>
                  <a:srgbClr val="002060"/>
                </a:solidFill>
              </a:rPr>
              <a:t> </a:t>
            </a:r>
          </a:p>
          <a:p>
            <a:endParaRPr lang="tr-TR" sz="2000" dirty="0" smtClean="0">
              <a:solidFill>
                <a:srgbClr val="0052A3"/>
              </a:solidFill>
            </a:endParaRPr>
          </a:p>
        </p:txBody>
      </p:sp>
      <p:sp>
        <p:nvSpPr>
          <p:cNvPr id="12" name="Dikdörtgen 11"/>
          <p:cNvSpPr/>
          <p:nvPr/>
        </p:nvSpPr>
        <p:spPr>
          <a:xfrm>
            <a:off x="6544088" y="993215"/>
            <a:ext cx="2100682" cy="1077218"/>
          </a:xfrm>
          <a:prstGeom prst="rect">
            <a:avLst/>
          </a:prstGeom>
        </p:spPr>
        <p:txBody>
          <a:bodyPr wrap="square">
            <a:spAutoFit/>
          </a:bodyPr>
          <a:lstStyle/>
          <a:p>
            <a:r>
              <a:rPr lang="tr-TR" sz="2400" b="1" dirty="0" smtClean="0">
                <a:solidFill>
                  <a:srgbClr val="F47920"/>
                </a:solidFill>
              </a:rPr>
              <a:t>Budget</a:t>
            </a:r>
          </a:p>
          <a:p>
            <a:r>
              <a:rPr lang="tr-TR" sz="2000" b="1" dirty="0" smtClean="0">
                <a:solidFill>
                  <a:srgbClr val="002060"/>
                </a:solidFill>
              </a:rPr>
              <a:t>536.500 </a:t>
            </a:r>
            <a:r>
              <a:rPr lang="tr-TR" sz="2000" b="1" dirty="0">
                <a:solidFill>
                  <a:srgbClr val="002060"/>
                </a:solidFill>
              </a:rPr>
              <a:t>£</a:t>
            </a:r>
            <a:r>
              <a:rPr lang="tr-TR" sz="2000" b="1" dirty="0" smtClean="0">
                <a:solidFill>
                  <a:srgbClr val="002060"/>
                </a:solidFill>
              </a:rPr>
              <a:t> </a:t>
            </a:r>
          </a:p>
          <a:p>
            <a:endParaRPr lang="tr-TR" sz="2000" dirty="0" smtClean="0">
              <a:solidFill>
                <a:srgbClr val="0052A3"/>
              </a:solidFill>
            </a:endParaRPr>
          </a:p>
        </p:txBody>
      </p:sp>
      <p:sp>
        <p:nvSpPr>
          <p:cNvPr id="13" name="Dikdörtgen 12"/>
          <p:cNvSpPr/>
          <p:nvPr/>
        </p:nvSpPr>
        <p:spPr>
          <a:xfrm>
            <a:off x="1751683" y="2350474"/>
            <a:ext cx="7855938" cy="1384995"/>
          </a:xfrm>
          <a:prstGeom prst="rect">
            <a:avLst/>
          </a:prstGeom>
        </p:spPr>
        <p:txBody>
          <a:bodyPr wrap="square">
            <a:spAutoFit/>
          </a:bodyPr>
          <a:lstStyle/>
          <a:p>
            <a:r>
              <a:rPr lang="tr-TR" sz="2400" b="1" dirty="0" err="1" smtClean="0">
                <a:solidFill>
                  <a:srgbClr val="F47920"/>
                </a:solidFill>
              </a:rPr>
              <a:t>Funding</a:t>
            </a:r>
            <a:r>
              <a:rPr lang="tr-TR" sz="2400" b="1" dirty="0" smtClean="0">
                <a:solidFill>
                  <a:srgbClr val="F47920"/>
                </a:solidFill>
              </a:rPr>
              <a:t> </a:t>
            </a:r>
            <a:r>
              <a:rPr lang="tr-TR" sz="2400" b="1" dirty="0" err="1" smtClean="0">
                <a:solidFill>
                  <a:srgbClr val="F47920"/>
                </a:solidFill>
              </a:rPr>
              <a:t>Programme</a:t>
            </a:r>
            <a:r>
              <a:rPr lang="tr-TR" sz="2400" b="1" dirty="0" smtClean="0">
                <a:solidFill>
                  <a:srgbClr val="F47920"/>
                </a:solidFill>
              </a:rPr>
              <a:t> </a:t>
            </a:r>
          </a:p>
          <a:p>
            <a:r>
              <a:rPr lang="en-GB" sz="2000" b="1" dirty="0" smtClean="0">
                <a:solidFill>
                  <a:srgbClr val="002060"/>
                </a:solidFill>
              </a:rPr>
              <a:t>European commission</a:t>
            </a:r>
            <a:r>
              <a:rPr lang="tr-TR" sz="2000" b="1" dirty="0">
                <a:solidFill>
                  <a:srgbClr val="002060"/>
                </a:solidFill>
              </a:rPr>
              <a:t> </a:t>
            </a:r>
            <a:r>
              <a:rPr lang="en-GB" sz="2000" b="1" dirty="0" smtClean="0">
                <a:solidFill>
                  <a:srgbClr val="002060"/>
                </a:solidFill>
              </a:rPr>
              <a:t>Directorate-general for </a:t>
            </a:r>
            <a:r>
              <a:rPr lang="tr-TR" sz="2000" b="1" dirty="0" err="1">
                <a:solidFill>
                  <a:srgbClr val="002060"/>
                </a:solidFill>
              </a:rPr>
              <a:t>E</a:t>
            </a:r>
            <a:r>
              <a:rPr lang="en-GB" sz="2000" b="1" dirty="0" err="1" smtClean="0">
                <a:solidFill>
                  <a:srgbClr val="002060"/>
                </a:solidFill>
              </a:rPr>
              <a:t>uropean</a:t>
            </a:r>
            <a:r>
              <a:rPr lang="en-GB" sz="2000" b="1" dirty="0" smtClean="0">
                <a:solidFill>
                  <a:srgbClr val="002060"/>
                </a:solidFill>
              </a:rPr>
              <a:t> </a:t>
            </a:r>
            <a:r>
              <a:rPr lang="tr-TR" sz="2000" b="1" dirty="0" smtClean="0">
                <a:solidFill>
                  <a:srgbClr val="002060"/>
                </a:solidFill>
              </a:rPr>
              <a:t>C</a:t>
            </a:r>
            <a:r>
              <a:rPr lang="en-GB" sz="2000" b="1" dirty="0" err="1" smtClean="0">
                <a:solidFill>
                  <a:srgbClr val="002060"/>
                </a:solidFill>
              </a:rPr>
              <a:t>ivil</a:t>
            </a:r>
            <a:r>
              <a:rPr lang="en-GB" sz="2000" b="1" dirty="0" smtClean="0">
                <a:solidFill>
                  <a:srgbClr val="002060"/>
                </a:solidFill>
              </a:rPr>
              <a:t> </a:t>
            </a:r>
            <a:r>
              <a:rPr lang="tr-TR" sz="2000" b="1" dirty="0" smtClean="0">
                <a:solidFill>
                  <a:srgbClr val="002060"/>
                </a:solidFill>
              </a:rPr>
              <a:t>P</a:t>
            </a:r>
            <a:r>
              <a:rPr lang="en-GB" sz="2000" b="1" dirty="0" err="1" smtClean="0">
                <a:solidFill>
                  <a:srgbClr val="002060"/>
                </a:solidFill>
              </a:rPr>
              <a:t>rotection</a:t>
            </a:r>
            <a:r>
              <a:rPr lang="en-GB" sz="2000" b="1" dirty="0" smtClean="0">
                <a:solidFill>
                  <a:srgbClr val="002060"/>
                </a:solidFill>
              </a:rPr>
              <a:t> and </a:t>
            </a:r>
            <a:r>
              <a:rPr lang="tr-TR" sz="2000" b="1" dirty="0" smtClean="0">
                <a:solidFill>
                  <a:srgbClr val="002060"/>
                </a:solidFill>
              </a:rPr>
              <a:t>H</a:t>
            </a:r>
            <a:r>
              <a:rPr lang="en-GB" sz="2000" b="1" dirty="0" err="1" smtClean="0">
                <a:solidFill>
                  <a:srgbClr val="002060"/>
                </a:solidFill>
              </a:rPr>
              <a:t>umanitarian</a:t>
            </a:r>
            <a:r>
              <a:rPr lang="en-GB" sz="2000" b="1" dirty="0" smtClean="0">
                <a:solidFill>
                  <a:srgbClr val="002060"/>
                </a:solidFill>
              </a:rPr>
              <a:t> </a:t>
            </a:r>
            <a:r>
              <a:rPr lang="tr-TR" sz="2000" b="1" dirty="0" smtClean="0">
                <a:solidFill>
                  <a:srgbClr val="002060"/>
                </a:solidFill>
              </a:rPr>
              <a:t>A</a:t>
            </a:r>
            <a:r>
              <a:rPr lang="en-GB" sz="2000" b="1" dirty="0" smtClean="0">
                <a:solidFill>
                  <a:srgbClr val="002060"/>
                </a:solidFill>
              </a:rPr>
              <a:t>id </a:t>
            </a:r>
            <a:r>
              <a:rPr lang="tr-TR" sz="2000" b="1" dirty="0">
                <a:solidFill>
                  <a:srgbClr val="002060"/>
                </a:solidFill>
              </a:rPr>
              <a:t>O</a:t>
            </a:r>
            <a:r>
              <a:rPr lang="en-GB" sz="2000" b="1" dirty="0" err="1" smtClean="0">
                <a:solidFill>
                  <a:srgbClr val="002060"/>
                </a:solidFill>
              </a:rPr>
              <a:t>perations</a:t>
            </a:r>
            <a:r>
              <a:rPr lang="en-GB" sz="2000" b="1" dirty="0" smtClean="0">
                <a:solidFill>
                  <a:srgbClr val="002060"/>
                </a:solidFill>
              </a:rPr>
              <a:t> (</a:t>
            </a:r>
            <a:r>
              <a:rPr lang="tr-TR" sz="2000" b="1" dirty="0" smtClean="0">
                <a:solidFill>
                  <a:srgbClr val="002060"/>
                </a:solidFill>
              </a:rPr>
              <a:t>ECHO</a:t>
            </a:r>
            <a:r>
              <a:rPr lang="en-GB" sz="2000" b="1" dirty="0" smtClean="0">
                <a:solidFill>
                  <a:srgbClr val="002060"/>
                </a:solidFill>
              </a:rPr>
              <a:t>)</a:t>
            </a:r>
            <a:endParaRPr lang="tr-TR" sz="2000" b="1" dirty="0" smtClean="0">
              <a:solidFill>
                <a:srgbClr val="002060"/>
              </a:solidFill>
            </a:endParaRPr>
          </a:p>
          <a:p>
            <a:endParaRPr lang="tr-TR" sz="2000" dirty="0" smtClean="0">
              <a:solidFill>
                <a:srgbClr val="0052A3"/>
              </a:solidFill>
            </a:endParaRPr>
          </a:p>
        </p:txBody>
      </p:sp>
      <p:sp>
        <p:nvSpPr>
          <p:cNvPr id="14" name="Dikdörtgen 13"/>
          <p:cNvSpPr/>
          <p:nvPr/>
        </p:nvSpPr>
        <p:spPr>
          <a:xfrm>
            <a:off x="1751683" y="3617014"/>
            <a:ext cx="7855938" cy="769441"/>
          </a:xfrm>
          <a:prstGeom prst="rect">
            <a:avLst/>
          </a:prstGeom>
        </p:spPr>
        <p:txBody>
          <a:bodyPr wrap="square">
            <a:spAutoFit/>
          </a:bodyPr>
          <a:lstStyle/>
          <a:p>
            <a:r>
              <a:rPr lang="tr-TR" sz="2400" b="1" dirty="0" err="1" smtClean="0">
                <a:solidFill>
                  <a:srgbClr val="F47920"/>
                </a:solidFill>
              </a:rPr>
              <a:t>Priority</a:t>
            </a:r>
            <a:r>
              <a:rPr lang="tr-TR" sz="2400" b="1" dirty="0" smtClean="0">
                <a:solidFill>
                  <a:srgbClr val="F47920"/>
                </a:solidFill>
              </a:rPr>
              <a:t> </a:t>
            </a:r>
            <a:r>
              <a:rPr lang="tr-TR" sz="2400" b="1" dirty="0" err="1" smtClean="0">
                <a:solidFill>
                  <a:srgbClr val="F47920"/>
                </a:solidFill>
              </a:rPr>
              <a:t>Area</a:t>
            </a:r>
            <a:r>
              <a:rPr lang="tr-TR" sz="2400" b="1" dirty="0" smtClean="0">
                <a:solidFill>
                  <a:srgbClr val="F47920"/>
                </a:solidFill>
              </a:rPr>
              <a:t> </a:t>
            </a:r>
          </a:p>
          <a:p>
            <a:r>
              <a:rPr lang="tr-TR" sz="2000" b="1" dirty="0" err="1" smtClean="0">
                <a:solidFill>
                  <a:srgbClr val="002060"/>
                </a:solidFill>
              </a:rPr>
              <a:t>Capacity</a:t>
            </a:r>
            <a:r>
              <a:rPr lang="tr-TR" sz="2000" b="1" dirty="0" smtClean="0">
                <a:solidFill>
                  <a:srgbClr val="002060"/>
                </a:solidFill>
              </a:rPr>
              <a:t> </a:t>
            </a:r>
            <a:r>
              <a:rPr lang="tr-TR" sz="2000" b="1" dirty="0" err="1" smtClean="0">
                <a:solidFill>
                  <a:srgbClr val="002060"/>
                </a:solidFill>
              </a:rPr>
              <a:t>Building</a:t>
            </a:r>
            <a:r>
              <a:rPr lang="tr-TR" sz="2000" b="1" dirty="0" smtClean="0">
                <a:solidFill>
                  <a:srgbClr val="002060"/>
                </a:solidFill>
              </a:rPr>
              <a:t> , </a:t>
            </a:r>
            <a:r>
              <a:rPr lang="tr-TR" sz="2000" b="1" dirty="0" err="1" smtClean="0">
                <a:solidFill>
                  <a:srgbClr val="002060"/>
                </a:solidFill>
              </a:rPr>
              <a:t>Increasing</a:t>
            </a:r>
            <a:r>
              <a:rPr lang="tr-TR" sz="2000" b="1" dirty="0" smtClean="0">
                <a:solidFill>
                  <a:srgbClr val="002060"/>
                </a:solidFill>
              </a:rPr>
              <a:t> </a:t>
            </a:r>
            <a:r>
              <a:rPr lang="tr-TR" sz="2000" b="1" dirty="0" err="1" smtClean="0">
                <a:solidFill>
                  <a:srgbClr val="002060"/>
                </a:solidFill>
              </a:rPr>
              <a:t>resilience</a:t>
            </a:r>
            <a:r>
              <a:rPr lang="tr-TR" sz="2000" b="1" dirty="0" smtClean="0">
                <a:solidFill>
                  <a:srgbClr val="002060"/>
                </a:solidFill>
              </a:rPr>
              <a:t>  </a:t>
            </a:r>
          </a:p>
        </p:txBody>
      </p:sp>
      <p:sp>
        <p:nvSpPr>
          <p:cNvPr id="15" name="Dikdörtgen 14"/>
          <p:cNvSpPr/>
          <p:nvPr/>
        </p:nvSpPr>
        <p:spPr>
          <a:xfrm>
            <a:off x="1751683" y="4812625"/>
            <a:ext cx="7855938" cy="769441"/>
          </a:xfrm>
          <a:prstGeom prst="rect">
            <a:avLst/>
          </a:prstGeom>
        </p:spPr>
        <p:txBody>
          <a:bodyPr wrap="square">
            <a:spAutoFit/>
          </a:bodyPr>
          <a:lstStyle/>
          <a:p>
            <a:r>
              <a:rPr lang="tr-TR" sz="2400" b="1" dirty="0" err="1" smtClean="0">
                <a:solidFill>
                  <a:srgbClr val="F47920"/>
                </a:solidFill>
              </a:rPr>
              <a:t>Stakeholders</a:t>
            </a:r>
            <a:endParaRPr lang="tr-TR" sz="2400" b="1" dirty="0" smtClean="0">
              <a:solidFill>
                <a:srgbClr val="F47920"/>
              </a:solidFill>
            </a:endParaRPr>
          </a:p>
          <a:p>
            <a:r>
              <a:rPr lang="tr-TR" sz="2000" b="1" dirty="0" err="1" smtClean="0">
                <a:solidFill>
                  <a:srgbClr val="002060"/>
                </a:solidFill>
              </a:rPr>
              <a:t>Public</a:t>
            </a:r>
            <a:r>
              <a:rPr lang="tr-TR" sz="2000" b="1" dirty="0" smtClean="0">
                <a:solidFill>
                  <a:srgbClr val="002060"/>
                </a:solidFill>
              </a:rPr>
              <a:t> </a:t>
            </a:r>
            <a:r>
              <a:rPr lang="tr-TR" sz="2000" b="1" dirty="0" err="1" smtClean="0">
                <a:solidFill>
                  <a:srgbClr val="002060"/>
                </a:solidFill>
              </a:rPr>
              <a:t>institutions</a:t>
            </a:r>
            <a:r>
              <a:rPr lang="tr-TR" sz="2000" b="1" dirty="0" smtClean="0">
                <a:solidFill>
                  <a:srgbClr val="002060"/>
                </a:solidFill>
              </a:rPr>
              <a:t>, </a:t>
            </a:r>
            <a:r>
              <a:rPr lang="tr-TR" sz="2000" b="1" dirty="0" err="1" smtClean="0">
                <a:solidFill>
                  <a:srgbClr val="002060"/>
                </a:solidFill>
              </a:rPr>
              <a:t>NGOs</a:t>
            </a:r>
            <a:r>
              <a:rPr lang="tr-TR" sz="2000" b="1" dirty="0" smtClean="0">
                <a:solidFill>
                  <a:srgbClr val="002060"/>
                </a:solidFill>
              </a:rPr>
              <a:t>, </a:t>
            </a:r>
            <a:r>
              <a:rPr lang="tr-TR" sz="2000" b="1" dirty="0" err="1" smtClean="0">
                <a:solidFill>
                  <a:srgbClr val="002060"/>
                </a:solidFill>
              </a:rPr>
              <a:t>Universities</a:t>
            </a:r>
            <a:r>
              <a:rPr lang="tr-TR" sz="2000" b="1" dirty="0" smtClean="0">
                <a:solidFill>
                  <a:srgbClr val="002060"/>
                </a:solidFill>
              </a:rPr>
              <a:t>, </a:t>
            </a:r>
            <a:r>
              <a:rPr lang="tr-TR" sz="2000" b="1" dirty="0" err="1" smtClean="0">
                <a:solidFill>
                  <a:srgbClr val="002060"/>
                </a:solidFill>
              </a:rPr>
              <a:t>Private</a:t>
            </a:r>
            <a:r>
              <a:rPr lang="tr-TR" sz="2000" b="1" dirty="0" smtClean="0">
                <a:solidFill>
                  <a:srgbClr val="002060"/>
                </a:solidFill>
              </a:rPr>
              <a:t> </a:t>
            </a:r>
            <a:r>
              <a:rPr lang="tr-TR" sz="2000" b="1" dirty="0" err="1" smtClean="0">
                <a:solidFill>
                  <a:srgbClr val="002060"/>
                </a:solidFill>
              </a:rPr>
              <a:t>Sector</a:t>
            </a:r>
            <a:r>
              <a:rPr lang="tr-TR" sz="2000" b="1" dirty="0" smtClean="0">
                <a:solidFill>
                  <a:srgbClr val="002060"/>
                </a:solidFill>
              </a:rPr>
              <a:t>  </a:t>
            </a:r>
          </a:p>
        </p:txBody>
      </p:sp>
      <p:sp>
        <p:nvSpPr>
          <p:cNvPr id="16" name="Dikdörtgen 15"/>
          <p:cNvSpPr/>
          <p:nvPr/>
        </p:nvSpPr>
        <p:spPr>
          <a:xfrm>
            <a:off x="-905792" y="213018"/>
            <a:ext cx="5314950" cy="584775"/>
          </a:xfrm>
          <a:prstGeom prst="rect">
            <a:avLst/>
          </a:prstGeom>
        </p:spPr>
        <p:txBody>
          <a:bodyPr wrap="square">
            <a:spAutoFit/>
          </a:bodyPr>
          <a:lstStyle/>
          <a:p>
            <a:pPr algn="ctr"/>
            <a:r>
              <a:rPr lang="tr-TR" sz="3200" b="1" dirty="0" smtClean="0">
                <a:solidFill>
                  <a:schemeClr val="accent2"/>
                </a:solidFill>
              </a:rPr>
              <a:t>Project </a:t>
            </a:r>
            <a:r>
              <a:rPr lang="tr-TR" sz="3200" b="1" dirty="0" err="1" smtClean="0">
                <a:solidFill>
                  <a:schemeClr val="accent2"/>
                </a:solidFill>
              </a:rPr>
              <a:t>Overview</a:t>
            </a:r>
            <a:endParaRPr lang="tr-TR" sz="3200" b="1" dirty="0">
              <a:solidFill>
                <a:schemeClr val="accent2"/>
              </a:solidFill>
            </a:endParaRPr>
          </a:p>
        </p:txBody>
      </p:sp>
    </p:spTree>
    <p:extLst>
      <p:ext uri="{BB962C8B-B14F-4D97-AF65-F5344CB8AC3E}">
        <p14:creationId xmlns:p14="http://schemas.microsoft.com/office/powerpoint/2010/main" val="317018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tugba.alkan\Downloads\Critical-Infrastructure-sectors.p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716398"/>
            <a:ext cx="11579225" cy="5228333"/>
          </a:xfrm>
          <a:prstGeom prst="rect">
            <a:avLst/>
          </a:prstGeom>
          <a:noFill/>
          <a:extLst>
            <a:ext uri="{909E8E84-426E-40DD-AFC4-6F175D3DCCD1}">
              <a14:hiddenFill xmlns:a14="http://schemas.microsoft.com/office/drawing/2010/main">
                <a:solidFill>
                  <a:srgbClr val="FFFFFF"/>
                </a:solidFill>
              </a14:hiddenFill>
            </a:ext>
          </a:extLst>
        </p:spPr>
      </p:pic>
      <p:grpSp>
        <p:nvGrpSpPr>
          <p:cNvPr id="448" name="Grup 447"/>
          <p:cNvGrpSpPr/>
          <p:nvPr/>
        </p:nvGrpSpPr>
        <p:grpSpPr>
          <a:xfrm>
            <a:off x="0" y="6015979"/>
            <a:ext cx="11470481" cy="679933"/>
            <a:chOff x="0" y="6015979"/>
            <a:chExt cx="11470481" cy="679933"/>
          </a:xfrm>
        </p:grpSpPr>
        <p:pic>
          <p:nvPicPr>
            <p:cNvPr id="449" name="Resim 4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8968" y="6015979"/>
              <a:ext cx="1391513" cy="679933"/>
            </a:xfrm>
            <a:prstGeom prst="rect">
              <a:avLst/>
            </a:prstGeom>
          </p:spPr>
        </p:pic>
        <p:sp>
          <p:nvSpPr>
            <p:cNvPr id="450" name="Dikdörtgen 449"/>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smtClean="0">
                  <a:solidFill>
                    <a:schemeClr val="bg1"/>
                  </a:solidFill>
                </a:rPr>
                <a:t>  Afet ve Acil Durum Yönetimi Başkanlığı</a:t>
              </a:r>
              <a:endParaRPr lang="tr-TR" b="1">
                <a:solidFill>
                  <a:schemeClr val="bg1"/>
                </a:solidFill>
              </a:endParaRPr>
            </a:p>
          </p:txBody>
        </p:sp>
      </p:grpSp>
      <p:sp>
        <p:nvSpPr>
          <p:cNvPr id="8" name="Dikdörtgen 7"/>
          <p:cNvSpPr/>
          <p:nvPr/>
        </p:nvSpPr>
        <p:spPr>
          <a:xfrm>
            <a:off x="261710" y="591948"/>
            <a:ext cx="1147309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utoShape 4" descr="100 BÜYÜK ŞİRKETİN 16'SI ALİAĞA'DAN - Aliağa Eksp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descr="http://cdn-35007.cdn.habersistem.biz/UqWrgPZpWqzqGsmqHQscrIaYJwcVKgVSXwwLjDtukRBQwznyOQJUsJoHQLhNEnl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200" y="1845734"/>
            <a:ext cx="4412507" cy="2929466"/>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155575" y="69825"/>
            <a:ext cx="6390368" cy="584775"/>
          </a:xfrm>
          <a:prstGeom prst="rect">
            <a:avLst/>
          </a:prstGeom>
        </p:spPr>
        <p:txBody>
          <a:bodyPr wrap="square">
            <a:spAutoFit/>
          </a:bodyPr>
          <a:lstStyle/>
          <a:p>
            <a:r>
              <a:rPr lang="tr-TR" sz="3200" b="1" dirty="0" smtClean="0">
                <a:solidFill>
                  <a:srgbClr val="F47920"/>
                </a:solidFill>
              </a:rPr>
              <a:t>Pilot </a:t>
            </a:r>
            <a:r>
              <a:rPr lang="tr-TR" sz="3200" b="1" dirty="0" err="1" smtClean="0">
                <a:solidFill>
                  <a:srgbClr val="F47920"/>
                </a:solidFill>
              </a:rPr>
              <a:t>Region</a:t>
            </a:r>
            <a:r>
              <a:rPr lang="tr-TR" sz="3200" b="1" dirty="0" smtClean="0">
                <a:solidFill>
                  <a:srgbClr val="F47920"/>
                </a:solidFill>
              </a:rPr>
              <a:t>: İzmir-Aliağa </a:t>
            </a:r>
            <a:endParaRPr lang="tr-TR" sz="3200" dirty="0" smtClean="0">
              <a:solidFill>
                <a:srgbClr val="0052A3"/>
              </a:solidFill>
            </a:endParaRPr>
          </a:p>
        </p:txBody>
      </p:sp>
    </p:spTree>
    <p:extLst>
      <p:ext uri="{BB962C8B-B14F-4D97-AF65-F5344CB8AC3E}">
        <p14:creationId xmlns:p14="http://schemas.microsoft.com/office/powerpoint/2010/main" val="3008431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8" name="Grup 447"/>
          <p:cNvGrpSpPr/>
          <p:nvPr/>
        </p:nvGrpSpPr>
        <p:grpSpPr>
          <a:xfrm>
            <a:off x="0" y="6015979"/>
            <a:ext cx="11470481" cy="679933"/>
            <a:chOff x="0" y="6015979"/>
            <a:chExt cx="11470481" cy="679933"/>
          </a:xfrm>
        </p:grpSpPr>
        <p:pic>
          <p:nvPicPr>
            <p:cNvPr id="449" name="Resim 4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968" y="6015979"/>
              <a:ext cx="1391513" cy="679933"/>
            </a:xfrm>
            <a:prstGeom prst="rect">
              <a:avLst/>
            </a:prstGeom>
          </p:spPr>
        </p:pic>
        <p:sp>
          <p:nvSpPr>
            <p:cNvPr id="450" name="Dikdörtgen 449"/>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smtClean="0">
                  <a:solidFill>
                    <a:schemeClr val="bg1"/>
                  </a:solidFill>
                </a:rPr>
                <a:t>  Afet ve Acil Durum Yönetimi Başkanlığı</a:t>
              </a:r>
              <a:endParaRPr lang="tr-TR" b="1">
                <a:solidFill>
                  <a:schemeClr val="bg1"/>
                </a:solidFill>
              </a:endParaRPr>
            </a:p>
          </p:txBody>
        </p:sp>
      </p:grpSp>
      <p:sp>
        <p:nvSpPr>
          <p:cNvPr id="8" name="Dikdörtgen 7"/>
          <p:cNvSpPr/>
          <p:nvPr/>
        </p:nvSpPr>
        <p:spPr>
          <a:xfrm>
            <a:off x="261709" y="606462"/>
            <a:ext cx="11597781" cy="71322"/>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utoShape 4" descr="100 BÜYÜK ŞİRKETİN 16'SI ALİAĞA'DAN - Aliağa Eksp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Dikdörtgen 13"/>
          <p:cNvSpPr/>
          <p:nvPr/>
        </p:nvSpPr>
        <p:spPr>
          <a:xfrm>
            <a:off x="249331" y="104756"/>
            <a:ext cx="5713646" cy="584775"/>
          </a:xfrm>
          <a:prstGeom prst="rect">
            <a:avLst/>
          </a:prstGeom>
        </p:spPr>
        <p:txBody>
          <a:bodyPr wrap="square">
            <a:spAutoFit/>
          </a:bodyPr>
          <a:lstStyle/>
          <a:p>
            <a:r>
              <a:rPr lang="tr-TR" sz="3200" b="1" dirty="0" smtClean="0">
                <a:solidFill>
                  <a:srgbClr val="F47920"/>
                </a:solidFill>
              </a:rPr>
              <a:t>Compone</a:t>
            </a:r>
            <a:r>
              <a:rPr lang="tr-TR" sz="3200" b="1" dirty="0" smtClean="0">
                <a:solidFill>
                  <a:schemeClr val="accent2"/>
                </a:solidFill>
              </a:rPr>
              <a:t>n</a:t>
            </a:r>
            <a:r>
              <a:rPr lang="tr-TR" sz="3200" b="1" dirty="0" smtClean="0">
                <a:solidFill>
                  <a:srgbClr val="F47920"/>
                </a:solidFill>
              </a:rPr>
              <a:t>ts of </a:t>
            </a:r>
            <a:r>
              <a:rPr lang="tr-TR" sz="3200" b="1" dirty="0" err="1" smtClean="0">
                <a:solidFill>
                  <a:srgbClr val="F47920"/>
                </a:solidFill>
              </a:rPr>
              <a:t>the</a:t>
            </a:r>
            <a:r>
              <a:rPr lang="tr-TR" sz="3200" b="1" dirty="0" smtClean="0">
                <a:solidFill>
                  <a:srgbClr val="F47920"/>
                </a:solidFill>
              </a:rPr>
              <a:t> </a:t>
            </a:r>
            <a:r>
              <a:rPr lang="tr-TR" sz="3200" b="1" dirty="0">
                <a:solidFill>
                  <a:srgbClr val="F47920"/>
                </a:solidFill>
              </a:rPr>
              <a:t>P</a:t>
            </a:r>
            <a:r>
              <a:rPr lang="tr-TR" sz="3200" b="1" dirty="0" smtClean="0">
                <a:solidFill>
                  <a:srgbClr val="F47920"/>
                </a:solidFill>
              </a:rPr>
              <a:t>roject  </a:t>
            </a:r>
            <a:endParaRPr lang="tr-TR" sz="3200" dirty="0" smtClean="0">
              <a:solidFill>
                <a:srgbClr val="0052A3"/>
              </a:solidFill>
            </a:endParaRPr>
          </a:p>
        </p:txBody>
      </p:sp>
      <p:pic>
        <p:nvPicPr>
          <p:cNvPr id="7170" name="Picture 2" descr="Business, objective, marketing, target, project management, analysis goal, planning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568" y="924137"/>
            <a:ext cx="4494861" cy="4494862"/>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261710" y="3760497"/>
            <a:ext cx="3691174" cy="1200329"/>
          </a:xfrm>
          <a:prstGeom prst="rect">
            <a:avLst/>
          </a:prstGeom>
        </p:spPr>
        <p:txBody>
          <a:bodyPr wrap="square">
            <a:spAutoFit/>
          </a:bodyPr>
          <a:lstStyle/>
          <a:p>
            <a:r>
              <a:rPr lang="en-GB" b="1" dirty="0">
                <a:solidFill>
                  <a:srgbClr val="002060"/>
                </a:solidFill>
              </a:rPr>
              <a:t>Increasing the resilience of critical infrastructures by identifying risks against disasters caused by climate change</a:t>
            </a:r>
            <a:endParaRPr lang="tr-TR" sz="2000" b="1" dirty="0" smtClean="0">
              <a:solidFill>
                <a:srgbClr val="002060"/>
              </a:solidFill>
            </a:endParaRPr>
          </a:p>
        </p:txBody>
      </p:sp>
      <p:sp>
        <p:nvSpPr>
          <p:cNvPr id="13" name="Dikdörtgen 12"/>
          <p:cNvSpPr/>
          <p:nvPr/>
        </p:nvSpPr>
        <p:spPr>
          <a:xfrm>
            <a:off x="7889081" y="1395687"/>
            <a:ext cx="3581400" cy="1200329"/>
          </a:xfrm>
          <a:prstGeom prst="rect">
            <a:avLst/>
          </a:prstGeom>
        </p:spPr>
        <p:txBody>
          <a:bodyPr wrap="square">
            <a:spAutoFit/>
          </a:bodyPr>
          <a:lstStyle/>
          <a:p>
            <a:r>
              <a:rPr lang="en-GB" b="1" dirty="0">
                <a:solidFill>
                  <a:srgbClr val="002060"/>
                </a:solidFill>
              </a:rPr>
              <a:t>Capacity building and awareness raising for the adaptation of critical assets to climate change in the pilot region</a:t>
            </a:r>
            <a:endParaRPr lang="tr-TR" sz="2000" b="1" dirty="0" smtClean="0">
              <a:solidFill>
                <a:srgbClr val="002060"/>
              </a:solidFill>
            </a:endParaRPr>
          </a:p>
        </p:txBody>
      </p:sp>
      <p:sp>
        <p:nvSpPr>
          <p:cNvPr id="15" name="Dikdörtgen 14"/>
          <p:cNvSpPr/>
          <p:nvPr/>
        </p:nvSpPr>
        <p:spPr>
          <a:xfrm>
            <a:off x="249331" y="3396235"/>
            <a:ext cx="7210665" cy="400110"/>
          </a:xfrm>
          <a:prstGeom prst="rect">
            <a:avLst/>
          </a:prstGeom>
        </p:spPr>
        <p:txBody>
          <a:bodyPr wrap="square">
            <a:spAutoFit/>
          </a:bodyPr>
          <a:lstStyle/>
          <a:p>
            <a:r>
              <a:rPr lang="tr-TR" sz="2000" b="1" dirty="0" smtClean="0">
                <a:solidFill>
                  <a:schemeClr val="accent2"/>
                </a:solidFill>
              </a:rPr>
              <a:t>COMPONENT 1 </a:t>
            </a:r>
            <a:endParaRPr lang="tr-TR" sz="2000" dirty="0" smtClean="0">
              <a:solidFill>
                <a:schemeClr val="accent2"/>
              </a:solidFill>
            </a:endParaRPr>
          </a:p>
        </p:txBody>
      </p:sp>
      <p:sp>
        <p:nvSpPr>
          <p:cNvPr id="16" name="Dikdörtgen 15"/>
          <p:cNvSpPr/>
          <p:nvPr/>
        </p:nvSpPr>
        <p:spPr>
          <a:xfrm>
            <a:off x="7865148" y="1076294"/>
            <a:ext cx="3994343" cy="400110"/>
          </a:xfrm>
          <a:prstGeom prst="rect">
            <a:avLst/>
          </a:prstGeom>
        </p:spPr>
        <p:txBody>
          <a:bodyPr wrap="square">
            <a:spAutoFit/>
          </a:bodyPr>
          <a:lstStyle/>
          <a:p>
            <a:r>
              <a:rPr lang="tr-TR" sz="2000" b="1" dirty="0" smtClean="0">
                <a:solidFill>
                  <a:schemeClr val="accent2"/>
                </a:solidFill>
              </a:rPr>
              <a:t>COMPONENT 2</a:t>
            </a:r>
            <a:endParaRPr lang="tr-TR" sz="2000" dirty="0" smtClean="0">
              <a:solidFill>
                <a:schemeClr val="accent2"/>
              </a:solidFill>
            </a:endParaRPr>
          </a:p>
        </p:txBody>
      </p:sp>
      <p:pic>
        <p:nvPicPr>
          <p:cNvPr id="1026" name="Picture 2" descr="Capacity building for library professionals - Library &amp; Information Science  Network"/>
          <p:cNvPicPr>
            <a:picLocks noChangeAspect="1" noChangeArrowheads="1"/>
          </p:cNvPicPr>
          <p:nvPr/>
        </p:nvPicPr>
        <p:blipFill rotWithShape="1">
          <a:blip r:embed="rId5">
            <a:extLst>
              <a:ext uri="{28A0092B-C50C-407E-A947-70E740481C1C}">
                <a14:useLocalDpi xmlns:a14="http://schemas.microsoft.com/office/drawing/2010/main" val="0"/>
              </a:ext>
            </a:extLst>
          </a:blip>
          <a:srcRect b="26270"/>
          <a:stretch/>
        </p:blipFill>
        <p:spPr bwMode="auto">
          <a:xfrm>
            <a:off x="7607533" y="2414473"/>
            <a:ext cx="3759133" cy="3247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resilience best practices to improve your daily life or routine -  SAFETY4SE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748" y="1160943"/>
            <a:ext cx="3482723" cy="174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96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331776" y="5000739"/>
            <a:ext cx="3629844" cy="646331"/>
          </a:xfrm>
          <a:prstGeom prst="rect">
            <a:avLst/>
          </a:prstGeom>
        </p:spPr>
        <p:txBody>
          <a:bodyPr wrap="square">
            <a:spAutoFit/>
          </a:bodyPr>
          <a:lstStyle/>
          <a:p>
            <a:pPr algn="ctr"/>
            <a:r>
              <a:rPr lang="tr-TR" sz="3600" b="1" dirty="0" err="1" smtClean="0">
                <a:solidFill>
                  <a:srgbClr val="0052A3"/>
                </a:solidFill>
              </a:rPr>
              <a:t>Thank</a:t>
            </a:r>
            <a:r>
              <a:rPr lang="tr-TR" sz="3600" b="1" dirty="0" smtClean="0">
                <a:solidFill>
                  <a:srgbClr val="0052A3"/>
                </a:solidFill>
              </a:rPr>
              <a:t> </a:t>
            </a:r>
            <a:r>
              <a:rPr lang="tr-TR" sz="3600" b="1" dirty="0" err="1" smtClean="0">
                <a:solidFill>
                  <a:srgbClr val="0052A3"/>
                </a:solidFill>
              </a:rPr>
              <a:t>You</a:t>
            </a:r>
            <a:r>
              <a:rPr lang="tr-TR" sz="3600" b="1" dirty="0" smtClean="0">
                <a:solidFill>
                  <a:srgbClr val="0052A3"/>
                </a:solidFill>
              </a:rPr>
              <a:t> </a:t>
            </a:r>
            <a:endParaRPr lang="tr-TR" sz="3600" b="1" dirty="0">
              <a:solidFill>
                <a:srgbClr val="0052A3"/>
              </a:solidFill>
            </a:endParaRPr>
          </a:p>
        </p:txBody>
      </p:sp>
      <p:grpSp>
        <p:nvGrpSpPr>
          <p:cNvPr id="19" name="Grup 18"/>
          <p:cNvGrpSpPr/>
          <p:nvPr/>
        </p:nvGrpSpPr>
        <p:grpSpPr>
          <a:xfrm>
            <a:off x="0" y="6114518"/>
            <a:ext cx="11391539" cy="487619"/>
            <a:chOff x="0" y="6114518"/>
            <a:chExt cx="11391539" cy="487619"/>
          </a:xfrm>
        </p:grpSpPr>
        <p:sp>
          <p:nvSpPr>
            <p:cNvPr id="20" name="Dikdörtgen 19"/>
            <p:cNvSpPr/>
            <p:nvPr/>
          </p:nvSpPr>
          <p:spPr>
            <a:xfrm>
              <a:off x="0" y="6232023"/>
              <a:ext cx="10043886" cy="370114"/>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smtClean="0">
                  <a:solidFill>
                    <a:schemeClr val="bg1"/>
                  </a:solidFill>
                </a:rPr>
                <a:t>  Afet ve Acil Durum Yönetimi Başkanlığı</a:t>
              </a:r>
              <a:endParaRPr lang="tr-TR" b="1">
                <a:solidFill>
                  <a:schemeClr val="bg1"/>
                </a:solidFill>
              </a:endParaRPr>
            </a:p>
          </p:txBody>
        </p:sp>
        <p:pic>
          <p:nvPicPr>
            <p:cNvPr id="21" name="Picture 2" descr="https://www.afad.gov.tr/upload/Node/24144/files/logo_yazi-0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0" t="15530" r="5154" b="13845"/>
            <a:stretch/>
          </p:blipFill>
          <p:spPr bwMode="auto">
            <a:xfrm>
              <a:off x="10055274" y="6114518"/>
              <a:ext cx="1336265" cy="487619"/>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afad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319" y="1301883"/>
            <a:ext cx="3280902" cy="126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88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615</Words>
  <Application>Microsoft Office PowerPoint</Application>
  <PresentationFormat>Geniş ekran</PresentationFormat>
  <Paragraphs>62</Paragraphs>
  <Slides>7</Slides>
  <Notes>7</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7</vt:i4>
      </vt:variant>
    </vt:vector>
  </HeadingPairs>
  <TitlesOfParts>
    <vt:vector size="12" baseType="lpstr">
      <vt:lpstr>Arial</vt:lpstr>
      <vt:lpstr>Calibri</vt:lpstr>
      <vt:lpstr>Calibri Light</vt:lpstr>
      <vt:lpstr>Office Teması</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 AYSU</dc:creator>
  <cp:lastModifiedBy>Devrim Bağla</cp:lastModifiedBy>
  <cp:revision>211</cp:revision>
  <dcterms:created xsi:type="dcterms:W3CDTF">2019-12-03T09:27:38Z</dcterms:created>
  <dcterms:modified xsi:type="dcterms:W3CDTF">2020-11-16T13:57:43Z</dcterms:modified>
</cp:coreProperties>
</file>