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5" r:id="rId1"/>
  </p:sldMasterIdLst>
  <p:handoutMasterIdLst>
    <p:handoutMasterId r:id="rId13"/>
  </p:handoutMasterIdLst>
  <p:sldIdLst>
    <p:sldId id="279" r:id="rId2"/>
    <p:sldId id="277" r:id="rId3"/>
    <p:sldId id="278" r:id="rId4"/>
    <p:sldId id="280" r:id="rId5"/>
    <p:sldId id="281" r:id="rId6"/>
    <p:sldId id="282" r:id="rId7"/>
    <p:sldId id="283" r:id="rId8"/>
    <p:sldId id="284" r:id="rId9"/>
    <p:sldId id="285" r:id="rId10"/>
    <p:sldId id="287" r:id="rId11"/>
    <p:sldId id="288" r:id="rId12"/>
  </p:sldIdLst>
  <p:sldSz cx="12192000" cy="6858000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66" autoAdjust="0"/>
    <p:restoredTop sz="94614" autoAdjust="0"/>
  </p:normalViewPr>
  <p:slideViewPr>
    <p:cSldViewPr snapToGrid="0">
      <p:cViewPr varScale="1">
        <p:scale>
          <a:sx n="108" d="100"/>
          <a:sy n="108" d="100"/>
        </p:scale>
        <p:origin x="48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D97EFD-B942-40CB-84FD-7353DA2C5FEC}" type="datetimeFigureOut">
              <a:rPr lang="en-US" smtClean="0"/>
              <a:t>1/10/2017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B38D28-A9D7-45F3-9181-8D02455CF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4907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98E765A2-C06A-4141-8FF3-2495486DBB74}" type="datetimeFigureOut">
              <a:rPr lang="en-US" smtClean="0"/>
              <a:t>1/10/2017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6F977F54-0543-4263-94BE-6CA2CB206D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28614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765A2-C06A-4141-8FF3-2495486DBB74}" type="datetimeFigureOut">
              <a:rPr lang="en-US" smtClean="0"/>
              <a:t>1/10/2017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77F54-0543-4263-94BE-6CA2CB206D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871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765A2-C06A-4141-8FF3-2495486DBB74}" type="datetimeFigureOut">
              <a:rPr lang="en-US" smtClean="0"/>
              <a:t>1/10/2017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77F54-0543-4263-94BE-6CA2CB206D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2483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765A2-C06A-4141-8FF3-2495486DBB74}" type="datetimeFigureOut">
              <a:rPr lang="en-US" smtClean="0"/>
              <a:t>1/10/2017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77F54-0543-4263-94BE-6CA2CB206D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8675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765A2-C06A-4141-8FF3-2495486DBB74}" type="datetimeFigureOut">
              <a:rPr lang="en-US" smtClean="0"/>
              <a:t>1/10/2017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77F54-0543-4263-94BE-6CA2CB206D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11489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765A2-C06A-4141-8FF3-2495486DBB74}" type="datetimeFigureOut">
              <a:rPr lang="en-US" smtClean="0"/>
              <a:t>1/10/2017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77F54-0543-4263-94BE-6CA2CB206D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69419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765A2-C06A-4141-8FF3-2495486DBB74}" type="datetimeFigureOut">
              <a:rPr lang="en-US" smtClean="0"/>
              <a:t>1/10/2017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77F54-0543-4263-94BE-6CA2CB206D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3409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765A2-C06A-4141-8FF3-2495486DBB74}" type="datetimeFigureOut">
              <a:rPr lang="en-US" smtClean="0"/>
              <a:t>1/10/2017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77F54-0543-4263-94BE-6CA2CB206D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68542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765A2-C06A-4141-8FF3-2495486DBB74}" type="datetimeFigureOut">
              <a:rPr lang="en-US" smtClean="0"/>
              <a:t>1/10/2017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77F54-0543-4263-94BE-6CA2CB206D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904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765A2-C06A-4141-8FF3-2495486DBB74}" type="datetimeFigureOut">
              <a:rPr lang="en-US" smtClean="0"/>
              <a:t>1/10/2017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77F54-0543-4263-94BE-6CA2CB206D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924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765A2-C06A-4141-8FF3-2495486DBB74}" type="datetimeFigureOut">
              <a:rPr lang="en-US" smtClean="0"/>
              <a:t>1/10/2017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77F54-0543-4263-94BE-6CA2CB206D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793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765A2-C06A-4141-8FF3-2495486DBB74}" type="datetimeFigureOut">
              <a:rPr lang="en-US" smtClean="0"/>
              <a:t>1/10/2017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77F54-0543-4263-94BE-6CA2CB206D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7485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765A2-C06A-4141-8FF3-2495486DBB74}" type="datetimeFigureOut">
              <a:rPr lang="en-US" smtClean="0"/>
              <a:t>1/10/2017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77F54-0543-4263-94BE-6CA2CB206D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431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765A2-C06A-4141-8FF3-2495486DBB74}" type="datetimeFigureOut">
              <a:rPr lang="en-US" smtClean="0"/>
              <a:t>1/10/2017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77F54-0543-4263-94BE-6CA2CB206D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9441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765A2-C06A-4141-8FF3-2495486DBB74}" type="datetimeFigureOut">
              <a:rPr lang="en-US" smtClean="0"/>
              <a:t>1/10/2017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77F54-0543-4263-94BE-6CA2CB206D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645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765A2-C06A-4141-8FF3-2495486DBB74}" type="datetimeFigureOut">
              <a:rPr lang="en-US" smtClean="0"/>
              <a:t>1/10/2017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77F54-0543-4263-94BE-6CA2CB206D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520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765A2-C06A-4141-8FF3-2495486DBB74}" type="datetimeFigureOut">
              <a:rPr lang="en-US" smtClean="0"/>
              <a:t>1/10/2017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77F54-0543-4263-94BE-6CA2CB206D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8045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98E765A2-C06A-4141-8FF3-2495486DBB74}" type="datetimeFigureOut">
              <a:rPr lang="en-US" smtClean="0"/>
              <a:t>1/10/2017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6F977F54-0543-4263-94BE-6CA2CB206D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6093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6" r:id="rId1"/>
    <p:sldLayoutId id="2147483877" r:id="rId2"/>
    <p:sldLayoutId id="2147483878" r:id="rId3"/>
    <p:sldLayoutId id="2147483879" r:id="rId4"/>
    <p:sldLayoutId id="2147483880" r:id="rId5"/>
    <p:sldLayoutId id="2147483881" r:id="rId6"/>
    <p:sldLayoutId id="2147483882" r:id="rId7"/>
    <p:sldLayoutId id="2147483883" r:id="rId8"/>
    <p:sldLayoutId id="2147483884" r:id="rId9"/>
    <p:sldLayoutId id="2147483885" r:id="rId10"/>
    <p:sldLayoutId id="2147483886" r:id="rId11"/>
    <p:sldLayoutId id="2147483887" r:id="rId12"/>
    <p:sldLayoutId id="2147483888" r:id="rId13"/>
    <p:sldLayoutId id="2147483889" r:id="rId14"/>
    <p:sldLayoutId id="2147483890" r:id="rId15"/>
    <p:sldLayoutId id="2147483891" r:id="rId16"/>
    <p:sldLayoutId id="214748389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eg"/><Relationship Id="rId5" Type="http://schemas.openxmlformats.org/officeDocument/2006/relationships/image" Target="../media/image5.gif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3.jpeg"/><Relationship Id="rId7" Type="http://schemas.openxmlformats.org/officeDocument/2006/relationships/image" Target="../media/image10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image" Target="../media/image5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eg"/><Relationship Id="rId5" Type="http://schemas.openxmlformats.org/officeDocument/2006/relationships/image" Target="../media/image5.gif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04256" y="1157832"/>
            <a:ext cx="8761413" cy="706964"/>
          </a:xfrm>
        </p:spPr>
        <p:txBody>
          <a:bodyPr/>
          <a:lstStyle/>
          <a:p>
            <a:pPr algn="ctr"/>
            <a:r>
              <a:rPr lang="sr-Latn-ME" sz="3200" b="1" dirty="0"/>
              <a:t>DIRECT – DIsaster REsilient Communities and Towns </a:t>
            </a:r>
            <a:endParaRPr lang="en-US" sz="3200" b="1" dirty="0"/>
          </a:p>
        </p:txBody>
      </p:sp>
      <p:sp>
        <p:nvSpPr>
          <p:cNvPr id="8" name="Content Placeholder 6"/>
          <p:cNvSpPr txBox="1">
            <a:spLocks/>
          </p:cNvSpPr>
          <p:nvPr/>
        </p:nvSpPr>
        <p:spPr>
          <a:xfrm>
            <a:off x="6761747" y="2379581"/>
            <a:ext cx="405422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891" indent="-342891" algn="l" defTabSz="457189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32" indent="-285744" algn="l" defTabSz="457189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457189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457189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457189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457189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1" dirty="0"/>
          </a:p>
        </p:txBody>
      </p:sp>
      <p:sp>
        <p:nvSpPr>
          <p:cNvPr id="9" name="Content Placeholder 6"/>
          <p:cNvSpPr txBox="1">
            <a:spLocks/>
          </p:cNvSpPr>
          <p:nvPr/>
        </p:nvSpPr>
        <p:spPr>
          <a:xfrm>
            <a:off x="7450370" y="2435059"/>
            <a:ext cx="4635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891" indent="-342891" algn="l" defTabSz="457189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32" indent="-285744" algn="l" defTabSz="457189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457189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457189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457189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457189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1" dirty="0"/>
          </a:p>
        </p:txBody>
      </p:sp>
      <p:sp>
        <p:nvSpPr>
          <p:cNvPr id="10" name="Content Placeholder 6"/>
          <p:cNvSpPr txBox="1">
            <a:spLocks/>
          </p:cNvSpPr>
          <p:nvPr/>
        </p:nvSpPr>
        <p:spPr>
          <a:xfrm>
            <a:off x="893683" y="2554955"/>
            <a:ext cx="11010933" cy="50574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891" indent="-342891" algn="l" defTabSz="457189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32" indent="-285744" algn="l" defTabSz="457189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457189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457189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457189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457189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r-Latn-ME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sr-Latn-ME" sz="2000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sr-Latn-ME" sz="2000" b="1" dirty="0">
                <a:solidFill>
                  <a:schemeClr val="tx2"/>
                </a:solidFill>
              </a:rPr>
              <a:t> </a:t>
            </a:r>
          </a:p>
          <a:p>
            <a:pPr marL="0" indent="0">
              <a:buNone/>
            </a:pPr>
            <a:endParaRPr lang="sr-Latn-ME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5899" y="2898471"/>
            <a:ext cx="1778423" cy="1208365"/>
          </a:xfrm>
          <a:prstGeom prst="rect">
            <a:avLst/>
          </a:prstGeom>
        </p:spPr>
      </p:pic>
      <p:pic>
        <p:nvPicPr>
          <p:cNvPr id="13314" name="Picture 10" descr="grbCG (1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029" y="5249484"/>
            <a:ext cx="1046763" cy="1201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8" name="Group 27"/>
          <p:cNvGrpSpPr/>
          <p:nvPr/>
        </p:nvGrpSpPr>
        <p:grpSpPr>
          <a:xfrm>
            <a:off x="3613841" y="3161987"/>
            <a:ext cx="4742245" cy="984093"/>
            <a:chOff x="2917949" y="460311"/>
            <a:chExt cx="3667524" cy="1083822"/>
          </a:xfrm>
          <a:solidFill>
            <a:srgbClr val="92D050"/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29" name="Rectangle: Rounded Corners 28"/>
            <p:cNvSpPr/>
            <p:nvPr/>
          </p:nvSpPr>
          <p:spPr>
            <a:xfrm>
              <a:off x="2917949" y="460311"/>
              <a:ext cx="3667524" cy="1083822"/>
            </a:xfrm>
            <a:prstGeom prst="roundRect">
              <a:avLst/>
            </a:prstGeom>
            <a:grpFill/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1" name="Rectangle: Rounded Corners 4"/>
            <p:cNvSpPr txBox="1"/>
            <p:nvPr/>
          </p:nvSpPr>
          <p:spPr>
            <a:xfrm>
              <a:off x="2970857" y="513219"/>
              <a:ext cx="3561708" cy="97800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pPr marL="0" lvl="0" indent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sr-Latn-ME" sz="2600" b="1" dirty="0">
                  <a:solidFill>
                    <a:srgbClr val="002060"/>
                  </a:solidFill>
                </a:rPr>
                <a:t>Brussels, 18 January 2017  </a:t>
              </a:r>
              <a:endParaRPr lang="en-US" sz="2600" b="1" kern="1200" dirty="0">
                <a:solidFill>
                  <a:srgbClr val="002060"/>
                </a:solidFill>
              </a:endParaRPr>
            </a:p>
          </p:txBody>
        </p:sp>
      </p:grpSp>
      <p:pic>
        <p:nvPicPr>
          <p:cNvPr id="12" name="Picture 11" descr="fors engl (Medium)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871" y="3092050"/>
            <a:ext cx="2124075" cy="995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4996" y="5379755"/>
            <a:ext cx="1108716" cy="13858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2207" y="5415116"/>
            <a:ext cx="1004178" cy="12232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2606" y="5383084"/>
            <a:ext cx="1064720" cy="119568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696902" y="4063464"/>
            <a:ext cx="36364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ME" sz="1200" dirty="0"/>
              <a:t>Co-funded by the European Union</a:t>
            </a:r>
            <a:endParaRPr lang="en-US" sz="1200" dirty="0"/>
          </a:p>
        </p:txBody>
      </p:sp>
      <p:sp>
        <p:nvSpPr>
          <p:cNvPr id="19" name="TextBox 18"/>
          <p:cNvSpPr txBox="1"/>
          <p:nvPr/>
        </p:nvSpPr>
        <p:spPr>
          <a:xfrm>
            <a:off x="-173419" y="6361632"/>
            <a:ext cx="39446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ME" sz="1200" dirty="0"/>
              <a:t>Ministry of Interior of Montenegro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9322322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65984" y="608140"/>
            <a:ext cx="8761413" cy="706964"/>
          </a:xfrm>
        </p:spPr>
        <p:txBody>
          <a:bodyPr/>
          <a:lstStyle/>
          <a:p>
            <a:pPr algn="ctr"/>
            <a:r>
              <a:rPr lang="sr-Latn-ME" sz="3200" b="1" dirty="0"/>
              <a:t>DIRECT – DIsaster REsilient Communities and Towns </a:t>
            </a:r>
            <a:endParaRPr lang="en-US" sz="3200" b="1" dirty="0"/>
          </a:p>
        </p:txBody>
      </p:sp>
      <p:sp>
        <p:nvSpPr>
          <p:cNvPr id="10" name="Content Placeholder 6"/>
          <p:cNvSpPr txBox="1">
            <a:spLocks/>
          </p:cNvSpPr>
          <p:nvPr/>
        </p:nvSpPr>
        <p:spPr>
          <a:xfrm>
            <a:off x="893683" y="2554955"/>
            <a:ext cx="11010933" cy="50574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891" indent="-342891" algn="l" defTabSz="457189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32" indent="-285744" algn="l" defTabSz="457189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457189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457189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457189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457189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r-Latn-ME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sr-Latn-ME" sz="2000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sr-Latn-ME" sz="2000" b="1" dirty="0">
                <a:solidFill>
                  <a:schemeClr val="tx2"/>
                </a:solidFill>
              </a:rPr>
              <a:t> </a:t>
            </a:r>
          </a:p>
          <a:p>
            <a:pPr marL="0" indent="0">
              <a:buNone/>
            </a:pPr>
            <a:endParaRPr lang="sr-Latn-ME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606299" y="2320991"/>
            <a:ext cx="4706084" cy="597328"/>
            <a:chOff x="2917949" y="460311"/>
            <a:chExt cx="3667524" cy="1083822"/>
          </a:xfrm>
          <a:solidFill>
            <a:srgbClr val="92D050"/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29" name="Rectangle: Rounded Corners 28"/>
            <p:cNvSpPr/>
            <p:nvPr/>
          </p:nvSpPr>
          <p:spPr>
            <a:xfrm>
              <a:off x="2917949" y="460311"/>
              <a:ext cx="3667524" cy="1083822"/>
            </a:xfrm>
            <a:prstGeom prst="roundRect">
              <a:avLst/>
            </a:prstGeom>
            <a:grpFill/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1" name="Rectangle: Rounded Corners 4"/>
            <p:cNvSpPr txBox="1"/>
            <p:nvPr/>
          </p:nvSpPr>
          <p:spPr>
            <a:xfrm>
              <a:off x="2970857" y="513219"/>
              <a:ext cx="3561708" cy="97800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pPr marL="0" lvl="0" indent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sr-Latn-ME" sz="2600" b="1" dirty="0">
                  <a:solidFill>
                    <a:srgbClr val="002060"/>
                  </a:solidFill>
                </a:rPr>
                <a:t>Follow-up </a:t>
              </a:r>
              <a:endParaRPr lang="en-US" sz="2600" b="1" kern="1200" dirty="0">
                <a:solidFill>
                  <a:srgbClr val="002060"/>
                </a:solidFill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3430117" y="3785316"/>
            <a:ext cx="487800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algn="just"/>
            <a:endParaRPr lang="sr-Latn-ME" b="1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285750" algn="just">
              <a:buFont typeface="Arial" panose="020B0604020202020204" pitchFamily="34" charset="0"/>
              <a:buChar char="•"/>
            </a:pPr>
            <a:endParaRPr lang="sr-Latn-ME" dirty="0"/>
          </a:p>
          <a:p>
            <a:pPr marL="285750" indent="285750" algn="just">
              <a:buFont typeface="Arial" panose="020B0604020202020204" pitchFamily="34" charset="0"/>
              <a:buChar char="•"/>
            </a:pPr>
            <a:endParaRPr lang="sr-Latn-ME" dirty="0"/>
          </a:p>
        </p:txBody>
      </p:sp>
      <p:sp>
        <p:nvSpPr>
          <p:cNvPr id="13" name="Rectangle 12"/>
          <p:cNvSpPr/>
          <p:nvPr/>
        </p:nvSpPr>
        <p:spPr>
          <a:xfrm>
            <a:off x="6096000" y="2548987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sr-Latn-ME" dirty="0">
              <a:solidFill>
                <a:srgbClr val="FFC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8809" y="3408629"/>
            <a:ext cx="588719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tx2">
                    <a:lumMod val="75000"/>
                  </a:schemeClr>
                </a:solidFill>
              </a:rPr>
              <a:t>Dissemination and updating of publications on DRR developed through the project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tx2">
                    <a:lumMod val="75000"/>
                  </a:schemeClr>
                </a:solidFill>
              </a:rPr>
              <a:t>Dissemination of project videos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tx2">
                    <a:lumMod val="75000"/>
                  </a:schemeClr>
                </a:solidFill>
              </a:rPr>
              <a:t>Training of trainers on DRR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tx2">
                    <a:lumMod val="75000"/>
                  </a:schemeClr>
                </a:solidFill>
              </a:rPr>
              <a:t>Workshops </a:t>
            </a:r>
            <a:r>
              <a:rPr lang="sr-Latn-ME" b="1" dirty="0">
                <a:solidFill>
                  <a:schemeClr val="tx2">
                    <a:lumMod val="75000"/>
                  </a:schemeClr>
                </a:solidFill>
              </a:rPr>
              <a:t>- </a:t>
            </a:r>
            <a:r>
              <a:rPr lang="en-GB" b="1" dirty="0">
                <a:solidFill>
                  <a:schemeClr val="tx2">
                    <a:lumMod val="75000"/>
                  </a:schemeClr>
                </a:solidFill>
              </a:rPr>
              <a:t>trained rescuers will pass the knowledge and skills on their colleagues</a:t>
            </a:r>
            <a:endParaRPr lang="sr-Latn-ME" b="1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tx2">
                    <a:lumMod val="75000"/>
                  </a:schemeClr>
                </a:solidFill>
              </a:rPr>
              <a:t>Organisation of workshops in schools and communities after the end of the project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tx2">
                    <a:lumMod val="75000"/>
                  </a:schemeClr>
                </a:solidFill>
              </a:rPr>
              <a:t>Dissemination of evacuation plans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tx2">
                    <a:lumMod val="75000"/>
                  </a:schemeClr>
                </a:solidFill>
              </a:rPr>
              <a:t>Websites  </a:t>
            </a:r>
          </a:p>
          <a:p>
            <a:pPr marL="285750" indent="-285750">
              <a:buFontTx/>
              <a:buChar char="-"/>
            </a:pPr>
            <a:endParaRPr lang="sr-Latn-ME" dirty="0"/>
          </a:p>
        </p:txBody>
      </p:sp>
      <p:grpSp>
        <p:nvGrpSpPr>
          <p:cNvPr id="15" name="Group 14"/>
          <p:cNvGrpSpPr/>
          <p:nvPr/>
        </p:nvGrpSpPr>
        <p:grpSpPr>
          <a:xfrm>
            <a:off x="6968643" y="2320991"/>
            <a:ext cx="4706084" cy="597328"/>
            <a:chOff x="2917949" y="460311"/>
            <a:chExt cx="3667524" cy="1083822"/>
          </a:xfrm>
          <a:solidFill>
            <a:srgbClr val="92D050"/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18" name="Rectangle: Rounded Corners 17"/>
            <p:cNvSpPr/>
            <p:nvPr/>
          </p:nvSpPr>
          <p:spPr>
            <a:xfrm>
              <a:off x="2917949" y="460311"/>
              <a:ext cx="3667524" cy="1083822"/>
            </a:xfrm>
            <a:prstGeom prst="roundRect">
              <a:avLst/>
            </a:prstGeom>
            <a:grpFill/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Rectangle: Rounded Corners 4"/>
            <p:cNvSpPr txBox="1"/>
            <p:nvPr/>
          </p:nvSpPr>
          <p:spPr>
            <a:xfrm>
              <a:off x="2970857" y="513219"/>
              <a:ext cx="3561708" cy="97800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pPr marL="0" lvl="0" indent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sr-Latn-ME" sz="2600" b="1" dirty="0">
                  <a:solidFill>
                    <a:srgbClr val="002060"/>
                  </a:solidFill>
                </a:rPr>
                <a:t>Major events </a:t>
              </a:r>
              <a:endParaRPr lang="en-US" sz="2600" b="1" kern="1200" dirty="0">
                <a:solidFill>
                  <a:srgbClr val="002060"/>
                </a:solidFill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6539542" y="3852219"/>
            <a:ext cx="588719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r-Latn-ME" b="1" dirty="0">
                <a:solidFill>
                  <a:schemeClr val="tx2">
                    <a:lumMod val="75000"/>
                  </a:schemeClr>
                </a:solidFill>
              </a:rPr>
              <a:t>Kick off meeting, Montenegro, February 2017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tx2">
                    <a:lumMod val="75000"/>
                  </a:schemeClr>
                </a:solidFill>
              </a:rPr>
              <a:t>International conference</a:t>
            </a:r>
            <a:r>
              <a:rPr lang="sr-Latn-ME" b="1" dirty="0">
                <a:solidFill>
                  <a:schemeClr val="tx2">
                    <a:lumMod val="75000"/>
                  </a:schemeClr>
                </a:solidFill>
              </a:rPr>
              <a:t>s, October</a:t>
            </a:r>
            <a:r>
              <a:rPr lang="en-GB" b="1" dirty="0">
                <a:solidFill>
                  <a:schemeClr val="tx2">
                    <a:lumMod val="75000"/>
                  </a:schemeClr>
                </a:solidFill>
              </a:rPr>
              <a:t> 201</a:t>
            </a:r>
            <a:r>
              <a:rPr lang="sr-Latn-ME" b="1" dirty="0">
                <a:solidFill>
                  <a:schemeClr val="tx2">
                    <a:lumMod val="75000"/>
                  </a:schemeClr>
                </a:solidFill>
              </a:rPr>
              <a:t>7, April </a:t>
            </a:r>
            <a:r>
              <a:rPr lang="en-GB" b="1" dirty="0">
                <a:solidFill>
                  <a:schemeClr val="tx2">
                    <a:lumMod val="75000"/>
                  </a:schemeClr>
                </a:solidFill>
              </a:rPr>
              <a:t>2018</a:t>
            </a:r>
            <a:r>
              <a:rPr lang="sr-Latn-ME" b="1" dirty="0">
                <a:solidFill>
                  <a:schemeClr val="tx2">
                    <a:lumMod val="75000"/>
                  </a:schemeClr>
                </a:solidFill>
              </a:rPr>
              <a:t> and October 2018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r-Latn-ME" b="1" dirty="0">
                <a:solidFill>
                  <a:schemeClr val="tx2">
                    <a:lumMod val="75000"/>
                  </a:schemeClr>
                </a:solidFill>
              </a:rPr>
              <a:t>Trainings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r-Latn-ME" b="1" dirty="0">
                <a:solidFill>
                  <a:schemeClr val="tx2">
                    <a:lumMod val="75000"/>
                  </a:schemeClr>
                </a:solidFill>
              </a:rPr>
              <a:t>Field exercises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r-Latn-ME" b="1" dirty="0">
                <a:solidFill>
                  <a:schemeClr val="tx2">
                    <a:lumMod val="75000"/>
                  </a:schemeClr>
                </a:solidFill>
              </a:rPr>
              <a:t>Study visit </a:t>
            </a:r>
          </a:p>
          <a:p>
            <a:endParaRPr lang="sr-Latn-ME" b="1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Tx/>
              <a:buChar char="-"/>
            </a:pPr>
            <a:endParaRPr lang="sr-Latn-ME" dirty="0"/>
          </a:p>
        </p:txBody>
      </p:sp>
    </p:spTree>
    <p:extLst>
      <p:ext uri="{BB962C8B-B14F-4D97-AF65-F5344CB8AC3E}">
        <p14:creationId xmlns:p14="http://schemas.microsoft.com/office/powerpoint/2010/main" val="20734219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67979" y="955393"/>
            <a:ext cx="8761413" cy="706964"/>
          </a:xfrm>
        </p:spPr>
        <p:txBody>
          <a:bodyPr/>
          <a:lstStyle/>
          <a:p>
            <a:pPr algn="ctr"/>
            <a:r>
              <a:rPr lang="sr-Latn-ME" sz="3200" b="1" dirty="0"/>
              <a:t>DIRECT – DIsaster REsilient Communities and Towns </a:t>
            </a:r>
            <a:endParaRPr lang="en-US" sz="3200" b="1" dirty="0"/>
          </a:p>
        </p:txBody>
      </p:sp>
      <p:sp>
        <p:nvSpPr>
          <p:cNvPr id="8" name="Content Placeholder 6"/>
          <p:cNvSpPr txBox="1">
            <a:spLocks/>
          </p:cNvSpPr>
          <p:nvPr/>
        </p:nvSpPr>
        <p:spPr>
          <a:xfrm>
            <a:off x="6761747" y="2379581"/>
            <a:ext cx="405422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891" indent="-342891" algn="l" defTabSz="457189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32" indent="-285744" algn="l" defTabSz="457189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457189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457189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457189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457189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1" dirty="0"/>
          </a:p>
        </p:txBody>
      </p:sp>
      <p:sp>
        <p:nvSpPr>
          <p:cNvPr id="9" name="Content Placeholder 6"/>
          <p:cNvSpPr txBox="1">
            <a:spLocks/>
          </p:cNvSpPr>
          <p:nvPr/>
        </p:nvSpPr>
        <p:spPr>
          <a:xfrm>
            <a:off x="7450370" y="2435059"/>
            <a:ext cx="4635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891" indent="-342891" algn="l" defTabSz="457189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32" indent="-285744" algn="l" defTabSz="457189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457189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457189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457189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457189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1" dirty="0"/>
          </a:p>
        </p:txBody>
      </p:sp>
      <p:sp>
        <p:nvSpPr>
          <p:cNvPr id="10" name="Content Placeholder 6"/>
          <p:cNvSpPr txBox="1">
            <a:spLocks/>
          </p:cNvSpPr>
          <p:nvPr/>
        </p:nvSpPr>
        <p:spPr>
          <a:xfrm>
            <a:off x="893683" y="2554955"/>
            <a:ext cx="11010933" cy="50574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891" indent="-342891" algn="l" defTabSz="457189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32" indent="-285744" algn="l" defTabSz="457189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457189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457189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457189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457189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r-Latn-ME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sr-Latn-ME" sz="2000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sr-Latn-ME" sz="2000" b="1" dirty="0">
                <a:solidFill>
                  <a:schemeClr val="tx2"/>
                </a:solidFill>
              </a:rPr>
              <a:t> </a:t>
            </a:r>
          </a:p>
          <a:p>
            <a:pPr marL="0" indent="0">
              <a:buNone/>
            </a:pPr>
            <a:endParaRPr lang="sr-Latn-ME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4583" y="5568608"/>
            <a:ext cx="1512506" cy="1027685"/>
          </a:xfrm>
          <a:prstGeom prst="rect">
            <a:avLst/>
          </a:prstGeom>
        </p:spPr>
      </p:pic>
      <p:pic>
        <p:nvPicPr>
          <p:cNvPr id="13314" name="Picture 10" descr="grbCG (1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941" y="5461118"/>
            <a:ext cx="1046763" cy="1201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8" name="Group 27"/>
          <p:cNvGrpSpPr/>
          <p:nvPr/>
        </p:nvGrpSpPr>
        <p:grpSpPr>
          <a:xfrm>
            <a:off x="3582681" y="3163603"/>
            <a:ext cx="5185075" cy="984093"/>
            <a:chOff x="2917949" y="460311"/>
            <a:chExt cx="3667524" cy="1083822"/>
          </a:xfrm>
          <a:solidFill>
            <a:srgbClr val="92D050"/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29" name="Rectangle: Rounded Corners 28"/>
            <p:cNvSpPr/>
            <p:nvPr/>
          </p:nvSpPr>
          <p:spPr>
            <a:xfrm>
              <a:off x="2917949" y="460311"/>
              <a:ext cx="3667524" cy="1083822"/>
            </a:xfrm>
            <a:prstGeom prst="roundRect">
              <a:avLst/>
            </a:prstGeom>
            <a:grpFill/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1" name="Rectangle: Rounded Corners 4"/>
            <p:cNvSpPr txBox="1"/>
            <p:nvPr/>
          </p:nvSpPr>
          <p:spPr>
            <a:xfrm>
              <a:off x="2970857" y="513219"/>
              <a:ext cx="3561708" cy="97800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pPr marL="0" lvl="0" indent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sr-Latn-ME" sz="2600" b="1" dirty="0">
                  <a:solidFill>
                    <a:srgbClr val="002060"/>
                  </a:solidFill>
                </a:rPr>
                <a:t>Thank you for your attention!  </a:t>
              </a:r>
              <a:endParaRPr lang="en-US" sz="2600" b="1" kern="1200" dirty="0">
                <a:solidFill>
                  <a:srgbClr val="002060"/>
                </a:solidFill>
              </a:endParaRPr>
            </a:p>
          </p:txBody>
        </p:sp>
      </p:grpSp>
      <p:pic>
        <p:nvPicPr>
          <p:cNvPr id="17410" name="Picture 2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8567" y="2435059"/>
            <a:ext cx="2143125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Image result for clipart disaster risk reducti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598" y="2379581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fors engl (Medium)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243" y="5473414"/>
            <a:ext cx="2124075" cy="995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4473" y="5634291"/>
            <a:ext cx="838063" cy="94114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7018" y="5621554"/>
            <a:ext cx="854388" cy="104076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4135" y="5481813"/>
            <a:ext cx="965333" cy="120666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845061" y="6549979"/>
            <a:ext cx="39446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ME" sz="1200" dirty="0"/>
              <a:t>Ministry of Interior of Montenegro </a:t>
            </a:r>
            <a:endParaRPr lang="en-US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9065047" y="6523821"/>
            <a:ext cx="35915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ME" sz="1200" dirty="0"/>
              <a:t>Co-funded by the European Union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7846991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79264" y="849351"/>
            <a:ext cx="8761413" cy="706964"/>
          </a:xfrm>
        </p:spPr>
        <p:txBody>
          <a:bodyPr/>
          <a:lstStyle/>
          <a:p>
            <a:pPr algn="ctr"/>
            <a:r>
              <a:rPr lang="sr-Latn-ME" sz="3200" b="1" dirty="0"/>
              <a:t>DIRECT – DIsaster REsilient Communities and Towns </a:t>
            </a:r>
            <a:endParaRPr lang="en-US" sz="3200" b="1" dirty="0"/>
          </a:p>
        </p:txBody>
      </p:sp>
      <p:sp>
        <p:nvSpPr>
          <p:cNvPr id="8" name="Content Placeholder 6"/>
          <p:cNvSpPr txBox="1">
            <a:spLocks/>
          </p:cNvSpPr>
          <p:nvPr/>
        </p:nvSpPr>
        <p:spPr>
          <a:xfrm>
            <a:off x="6761747" y="2379581"/>
            <a:ext cx="405422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891" indent="-342891" algn="l" defTabSz="457189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32" indent="-285744" algn="l" defTabSz="457189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457189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457189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457189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457189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1" dirty="0"/>
          </a:p>
        </p:txBody>
      </p:sp>
      <p:sp>
        <p:nvSpPr>
          <p:cNvPr id="9" name="Content Placeholder 6"/>
          <p:cNvSpPr txBox="1">
            <a:spLocks/>
          </p:cNvSpPr>
          <p:nvPr/>
        </p:nvSpPr>
        <p:spPr>
          <a:xfrm>
            <a:off x="7450370" y="2435059"/>
            <a:ext cx="405422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891" indent="-342891" algn="l" defTabSz="457189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32" indent="-285744" algn="l" defTabSz="457189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457189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457189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457189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457189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1" dirty="0"/>
          </a:p>
        </p:txBody>
      </p:sp>
      <p:sp>
        <p:nvSpPr>
          <p:cNvPr id="10" name="Content Placeholder 6"/>
          <p:cNvSpPr txBox="1">
            <a:spLocks/>
          </p:cNvSpPr>
          <p:nvPr/>
        </p:nvSpPr>
        <p:spPr>
          <a:xfrm>
            <a:off x="327259" y="2379581"/>
            <a:ext cx="7372502" cy="50574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891" indent="-342891" algn="l" defTabSz="457189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32" indent="-285744" algn="l" defTabSz="457189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457189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457189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457189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457189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r-Latn-ME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sr-Latn-ME" sz="2000" b="1" dirty="0">
                <a:solidFill>
                  <a:schemeClr val="tx2"/>
                </a:solidFill>
              </a:rPr>
              <a:t>FORS Montenegro </a:t>
            </a:r>
            <a:r>
              <a:rPr lang="sr-Latn-ME" sz="2000" b="1" dirty="0">
                <a:solidFill>
                  <a:srgbClr val="92D050"/>
                </a:solidFill>
              </a:rPr>
              <a:t>– Coordinator </a:t>
            </a:r>
            <a:endParaRPr lang="sr-Latn-ME" sz="2000" b="1" dirty="0">
              <a:solidFill>
                <a:schemeClr val="tx2"/>
              </a:solidFill>
            </a:endParaRPr>
          </a:p>
          <a:p>
            <a:r>
              <a:rPr lang="sr-Latn-ME" sz="2000" b="1" dirty="0">
                <a:solidFill>
                  <a:schemeClr val="tx2"/>
                </a:solidFill>
              </a:rPr>
              <a:t>Directorate for Emergency Management of the Ministry of Interior of MNE</a:t>
            </a:r>
          </a:p>
          <a:p>
            <a:r>
              <a:rPr lang="sr-Latn-ME" sz="2000" b="1" dirty="0">
                <a:solidFill>
                  <a:schemeClr val="tx2"/>
                </a:solidFill>
              </a:rPr>
              <a:t>Fire &amp; Rescue Service Kranj, Slovenia </a:t>
            </a:r>
          </a:p>
          <a:p>
            <a:r>
              <a:rPr lang="en-GB" sz="2000" b="1" dirty="0">
                <a:solidFill>
                  <a:schemeClr val="tx2"/>
                </a:solidFill>
              </a:rPr>
              <a:t>Fire Rescue Brigade of Moravian Silesian Region</a:t>
            </a:r>
            <a:r>
              <a:rPr lang="sr-Latn-ME" sz="2000" b="1" dirty="0">
                <a:solidFill>
                  <a:schemeClr val="tx2"/>
                </a:solidFill>
              </a:rPr>
              <a:t>, </a:t>
            </a:r>
            <a:r>
              <a:rPr lang="en-GB" sz="2000" b="1" dirty="0">
                <a:solidFill>
                  <a:schemeClr val="tx2"/>
                </a:solidFill>
              </a:rPr>
              <a:t>Czech Republic</a:t>
            </a:r>
            <a:endParaRPr lang="sr-Latn-ME" sz="2000" b="1" dirty="0">
              <a:solidFill>
                <a:schemeClr val="tx2"/>
              </a:solidFill>
            </a:endParaRPr>
          </a:p>
          <a:p>
            <a:r>
              <a:rPr lang="sr-Latn-ME" sz="2000" b="1" dirty="0">
                <a:solidFill>
                  <a:schemeClr val="tx2"/>
                </a:solidFill>
              </a:rPr>
              <a:t>Czech Association of Fire Officers </a:t>
            </a:r>
            <a:r>
              <a:rPr lang="en-GB" sz="2000" b="1" dirty="0">
                <a:solidFill>
                  <a:schemeClr val="tx2"/>
                </a:solidFill>
              </a:rPr>
              <a:t> </a:t>
            </a:r>
            <a:endParaRPr lang="sr-Latn-ME" sz="2000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sr-Latn-ME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5947" y="5472890"/>
            <a:ext cx="1517926" cy="1031368"/>
          </a:xfrm>
          <a:prstGeom prst="rect">
            <a:avLst/>
          </a:prstGeom>
        </p:spPr>
      </p:pic>
      <p:pic>
        <p:nvPicPr>
          <p:cNvPr id="13314" name="Picture 10" descr="grbCG (1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4697" y="5566375"/>
            <a:ext cx="887384" cy="1018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1630863" y="1756963"/>
            <a:ext cx="3355079" cy="881967"/>
            <a:chOff x="2917949" y="460311"/>
            <a:chExt cx="3667524" cy="1083822"/>
          </a:xfrm>
          <a:solidFill>
            <a:srgbClr val="92D050"/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12" name="Rectangle: Rounded Corners 11"/>
            <p:cNvSpPr/>
            <p:nvPr/>
          </p:nvSpPr>
          <p:spPr>
            <a:xfrm>
              <a:off x="2917949" y="460311"/>
              <a:ext cx="3667524" cy="1083822"/>
            </a:xfrm>
            <a:prstGeom prst="roundRect">
              <a:avLst/>
            </a:prstGeom>
            <a:grpFill/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Rectangle: Rounded Corners 4"/>
            <p:cNvSpPr txBox="1"/>
            <p:nvPr/>
          </p:nvSpPr>
          <p:spPr>
            <a:xfrm>
              <a:off x="2970857" y="513219"/>
              <a:ext cx="3561708" cy="97800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pPr marL="0" lvl="0" indent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sr-Latn-ME" sz="2600" b="1" dirty="0">
                  <a:solidFill>
                    <a:srgbClr val="002060"/>
                  </a:solidFill>
                </a:rPr>
                <a:t>Project partners</a:t>
              </a:r>
              <a:endParaRPr lang="en-US" sz="2600" b="1" kern="1200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7713999" y="1739106"/>
            <a:ext cx="3355079" cy="881967"/>
            <a:chOff x="2917949" y="460311"/>
            <a:chExt cx="3667524" cy="1083822"/>
          </a:xfrm>
          <a:solidFill>
            <a:srgbClr val="92D050"/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19" name="Rectangle: Rounded Corners 18"/>
            <p:cNvSpPr/>
            <p:nvPr/>
          </p:nvSpPr>
          <p:spPr>
            <a:xfrm>
              <a:off x="2917949" y="460311"/>
              <a:ext cx="3667524" cy="1083822"/>
            </a:xfrm>
            <a:prstGeom prst="roundRect">
              <a:avLst/>
            </a:prstGeom>
            <a:grpFill/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Rectangle: Rounded Corners 4"/>
            <p:cNvSpPr txBox="1"/>
            <p:nvPr/>
          </p:nvSpPr>
          <p:spPr>
            <a:xfrm>
              <a:off x="2970857" y="513219"/>
              <a:ext cx="3561708" cy="97800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pPr marL="0" lvl="0" indent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sr-Latn-ME" sz="2600" b="1" dirty="0">
                  <a:solidFill>
                    <a:srgbClr val="002060"/>
                  </a:solidFill>
                </a:rPr>
                <a:t>Target area</a:t>
              </a:r>
              <a:endParaRPr lang="en-US" sz="2600" b="1" kern="1200" dirty="0">
                <a:solidFill>
                  <a:srgbClr val="002060"/>
                </a:solidFill>
              </a:endParaRPr>
            </a:p>
          </p:txBody>
        </p:sp>
      </p:grpSp>
      <p:sp>
        <p:nvSpPr>
          <p:cNvPr id="15" name="Content Placeholder 6"/>
          <p:cNvSpPr txBox="1">
            <a:spLocks/>
          </p:cNvSpPr>
          <p:nvPr/>
        </p:nvSpPr>
        <p:spPr>
          <a:xfrm>
            <a:off x="8044702" y="2737654"/>
            <a:ext cx="4559720" cy="3481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891" indent="-342891" algn="l" defTabSz="457189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32" indent="-285744" algn="l" defTabSz="457189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457189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457189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457189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457189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r-Latn-ME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sr-Latn-ME" sz="2000" b="1" dirty="0">
                <a:solidFill>
                  <a:schemeClr val="tx2"/>
                </a:solidFill>
              </a:rPr>
              <a:t>Montenegro</a:t>
            </a:r>
          </a:p>
          <a:p>
            <a:r>
              <a:rPr lang="sr-Latn-ME" sz="2000" b="1" dirty="0">
                <a:solidFill>
                  <a:schemeClr val="tx2"/>
                </a:solidFill>
              </a:rPr>
              <a:t>Slovenia - Gorenjska region</a:t>
            </a:r>
          </a:p>
          <a:p>
            <a:r>
              <a:rPr lang="sr-Latn-ME" sz="2000" b="1" dirty="0">
                <a:solidFill>
                  <a:schemeClr val="tx2"/>
                </a:solidFill>
              </a:rPr>
              <a:t>Czech Republic – Moravian Silesian Region </a:t>
            </a:r>
          </a:p>
          <a:p>
            <a:pPr marL="0" indent="0">
              <a:buNone/>
            </a:pPr>
            <a:r>
              <a:rPr lang="sr-Latn-ME" sz="2000" b="1" dirty="0">
                <a:solidFill>
                  <a:schemeClr val="tx2"/>
                </a:solidFill>
              </a:rPr>
              <a:t> </a:t>
            </a:r>
          </a:p>
          <a:p>
            <a:pPr marL="0" indent="0">
              <a:buNone/>
            </a:pPr>
            <a:endParaRPr lang="sr-Latn-ME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6" name="Picture 15" descr="fors engl (Medium)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704" y="5720999"/>
            <a:ext cx="2124075" cy="995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7302" y="5609560"/>
            <a:ext cx="870172" cy="108771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544" y="5682417"/>
            <a:ext cx="854388" cy="104076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781" y="5697849"/>
            <a:ext cx="838063" cy="941146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9123902" y="6521434"/>
            <a:ext cx="35915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ME" sz="1200" dirty="0"/>
              <a:t>Co-funded by the European Union</a:t>
            </a:r>
            <a:endParaRPr lang="en-US" sz="1200" dirty="0"/>
          </a:p>
        </p:txBody>
      </p:sp>
      <p:sp>
        <p:nvSpPr>
          <p:cNvPr id="25" name="TextBox 24"/>
          <p:cNvSpPr txBox="1"/>
          <p:nvPr/>
        </p:nvSpPr>
        <p:spPr>
          <a:xfrm>
            <a:off x="2341266" y="6446186"/>
            <a:ext cx="2509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ME" sz="1200" dirty="0"/>
              <a:t>Ministry of Interior of Montenegro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6660178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00688" y="753249"/>
            <a:ext cx="8761413" cy="706964"/>
          </a:xfrm>
        </p:spPr>
        <p:txBody>
          <a:bodyPr/>
          <a:lstStyle/>
          <a:p>
            <a:pPr algn="ctr"/>
            <a:r>
              <a:rPr lang="sr-Latn-ME" sz="3200" b="1" dirty="0"/>
              <a:t>DIRECT – DIsaster REsilient Communities and Towns </a:t>
            </a:r>
            <a:endParaRPr lang="en-US" sz="3200" b="1" dirty="0"/>
          </a:p>
        </p:txBody>
      </p:sp>
      <p:sp>
        <p:nvSpPr>
          <p:cNvPr id="8" name="Content Placeholder 6"/>
          <p:cNvSpPr txBox="1">
            <a:spLocks/>
          </p:cNvSpPr>
          <p:nvPr/>
        </p:nvSpPr>
        <p:spPr>
          <a:xfrm>
            <a:off x="6761747" y="2379581"/>
            <a:ext cx="405422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891" indent="-342891" algn="l" defTabSz="457189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32" indent="-285744" algn="l" defTabSz="457189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457189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457189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457189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457189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1" dirty="0"/>
          </a:p>
        </p:txBody>
      </p:sp>
      <p:sp>
        <p:nvSpPr>
          <p:cNvPr id="9" name="Content Placeholder 6"/>
          <p:cNvSpPr txBox="1">
            <a:spLocks/>
          </p:cNvSpPr>
          <p:nvPr/>
        </p:nvSpPr>
        <p:spPr>
          <a:xfrm>
            <a:off x="7450370" y="2435059"/>
            <a:ext cx="4635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891" indent="-342891" algn="l" defTabSz="457189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32" indent="-285744" algn="l" defTabSz="457189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457189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457189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457189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457189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1" dirty="0"/>
          </a:p>
        </p:txBody>
      </p:sp>
      <p:sp>
        <p:nvSpPr>
          <p:cNvPr id="10" name="Content Placeholder 6"/>
          <p:cNvSpPr txBox="1">
            <a:spLocks/>
          </p:cNvSpPr>
          <p:nvPr/>
        </p:nvSpPr>
        <p:spPr>
          <a:xfrm>
            <a:off x="893683" y="2554955"/>
            <a:ext cx="11010933" cy="50574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891" indent="-342891" algn="l" defTabSz="457189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32" indent="-285744" algn="l" defTabSz="457189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457189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457189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457189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457189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r-Latn-ME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sr-Latn-ME" sz="2000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sr-Latn-ME" sz="2000" b="1" dirty="0">
                <a:solidFill>
                  <a:schemeClr val="tx2"/>
                </a:solidFill>
              </a:rPr>
              <a:t> </a:t>
            </a:r>
          </a:p>
          <a:p>
            <a:pPr marL="0" indent="0">
              <a:buNone/>
            </a:pPr>
            <a:endParaRPr lang="sr-Latn-ME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3524" y="5340912"/>
            <a:ext cx="1707790" cy="1160373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3702000" y="1810569"/>
            <a:ext cx="4742245" cy="691088"/>
            <a:chOff x="2917949" y="460311"/>
            <a:chExt cx="3667524" cy="1083822"/>
          </a:xfrm>
          <a:solidFill>
            <a:srgbClr val="92D050"/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12" name="Rectangle: Rounded Corners 11"/>
            <p:cNvSpPr/>
            <p:nvPr/>
          </p:nvSpPr>
          <p:spPr>
            <a:xfrm>
              <a:off x="2917949" y="460311"/>
              <a:ext cx="3667524" cy="1083822"/>
            </a:xfrm>
            <a:prstGeom prst="roundRect">
              <a:avLst/>
            </a:prstGeom>
            <a:grpFill/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Rectangle: Rounded Corners 4"/>
            <p:cNvSpPr txBox="1"/>
            <p:nvPr/>
          </p:nvSpPr>
          <p:spPr>
            <a:xfrm>
              <a:off x="2970857" y="513219"/>
              <a:ext cx="3561708" cy="97800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pPr marL="0" lvl="0" indent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sr-Latn-ME" sz="2600" b="1" dirty="0">
                  <a:solidFill>
                    <a:srgbClr val="002060"/>
                  </a:solidFill>
                </a:rPr>
                <a:t>Project value and duration  </a:t>
              </a:r>
              <a:endParaRPr lang="en-US" sz="2600" b="1" kern="1200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297339" y="3062694"/>
            <a:ext cx="4278042" cy="881967"/>
            <a:chOff x="2917949" y="460311"/>
            <a:chExt cx="3667524" cy="1083822"/>
          </a:xfrm>
          <a:solidFill>
            <a:schemeClr val="tx2"/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15" name="Rectangle: Rounded Corners 14"/>
            <p:cNvSpPr/>
            <p:nvPr/>
          </p:nvSpPr>
          <p:spPr>
            <a:xfrm>
              <a:off x="2917949" y="460311"/>
              <a:ext cx="3667524" cy="1083822"/>
            </a:xfrm>
            <a:prstGeom prst="roundRect">
              <a:avLst/>
            </a:prstGeom>
            <a:grpFill/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Rectangle: Rounded Corners 4"/>
            <p:cNvSpPr txBox="1"/>
            <p:nvPr/>
          </p:nvSpPr>
          <p:spPr>
            <a:xfrm>
              <a:off x="2970857" y="513219"/>
              <a:ext cx="3561708" cy="97800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pPr marL="0" lvl="0" indent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sr-Latn-ME" sz="2600" b="1" dirty="0">
                  <a:solidFill>
                    <a:schemeClr val="bg1"/>
                  </a:solidFill>
                </a:rPr>
                <a:t>Total costs: € 736,257.34</a:t>
              </a:r>
              <a:endParaRPr lang="en-US" sz="2600" b="1" kern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465695" y="3041589"/>
            <a:ext cx="4350275" cy="881967"/>
            <a:chOff x="2917949" y="460311"/>
            <a:chExt cx="3667524" cy="1083822"/>
          </a:xfrm>
          <a:solidFill>
            <a:schemeClr val="tx2"/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22" name="Rectangle: Rounded Corners 21"/>
            <p:cNvSpPr/>
            <p:nvPr/>
          </p:nvSpPr>
          <p:spPr>
            <a:xfrm>
              <a:off x="2917949" y="460311"/>
              <a:ext cx="3667524" cy="1083822"/>
            </a:xfrm>
            <a:prstGeom prst="roundRect">
              <a:avLst/>
            </a:prstGeom>
            <a:grpFill/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Rectangle: Rounded Corners 4"/>
            <p:cNvSpPr txBox="1"/>
            <p:nvPr/>
          </p:nvSpPr>
          <p:spPr>
            <a:xfrm>
              <a:off x="2970857" y="513219"/>
              <a:ext cx="3561708" cy="97800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pPr marL="0" lvl="0" indent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sr-Latn-ME" sz="2600" b="1" dirty="0">
                  <a:solidFill>
                    <a:schemeClr val="bg1"/>
                  </a:solidFill>
                </a:rPr>
                <a:t>EC Contribution: 552,131 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3512341" y="4479937"/>
            <a:ext cx="4913309" cy="923683"/>
            <a:chOff x="2917949" y="460311"/>
            <a:chExt cx="3667524" cy="1083822"/>
          </a:xfrm>
          <a:solidFill>
            <a:schemeClr val="tx2"/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26" name="Rectangle: Rounded Corners 25"/>
            <p:cNvSpPr/>
            <p:nvPr/>
          </p:nvSpPr>
          <p:spPr>
            <a:xfrm>
              <a:off x="2917949" y="460311"/>
              <a:ext cx="3667524" cy="1083822"/>
            </a:xfrm>
            <a:prstGeom prst="roundRect">
              <a:avLst/>
            </a:prstGeom>
            <a:grpFill/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7" name="Rectangle: Rounded Corners 4"/>
            <p:cNvSpPr txBox="1"/>
            <p:nvPr/>
          </p:nvSpPr>
          <p:spPr>
            <a:xfrm>
              <a:off x="2970857" y="513219"/>
              <a:ext cx="3561708" cy="97800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pPr marL="0" lvl="0" indent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sr-Latn-ME" sz="2000" b="1" dirty="0">
                  <a:solidFill>
                    <a:schemeClr val="bg1"/>
                  </a:solidFill>
                </a:rPr>
                <a:t>Duration: 24 months</a:t>
              </a:r>
            </a:p>
            <a:p>
              <a:pPr marL="0" lvl="0" indent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sr-Latn-ME" sz="2000" b="1" dirty="0">
                  <a:solidFill>
                    <a:schemeClr val="bg1"/>
                  </a:solidFill>
                </a:rPr>
                <a:t>1 January 2017 – 31 December 2018 </a:t>
              </a:r>
              <a:endParaRPr lang="en-US" sz="2000" b="1" kern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3" name="Arrow: Curved Up 2"/>
          <p:cNvSpPr/>
          <p:nvPr/>
        </p:nvSpPr>
        <p:spPr>
          <a:xfrm rot="5400000">
            <a:off x="427534" y="3620592"/>
            <a:ext cx="1216152" cy="801823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ME">
              <a:solidFill>
                <a:schemeClr val="tx1"/>
              </a:solidFill>
            </a:endParaRPr>
          </a:p>
        </p:txBody>
      </p:sp>
      <p:sp>
        <p:nvSpPr>
          <p:cNvPr id="5" name="Arrow: Curved Left 4"/>
          <p:cNvSpPr/>
          <p:nvPr/>
        </p:nvSpPr>
        <p:spPr>
          <a:xfrm>
            <a:off x="10778636" y="3302177"/>
            <a:ext cx="731520" cy="121615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ME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06419" y="4173991"/>
            <a:ext cx="11961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ME" sz="2800" b="1" dirty="0">
                <a:solidFill>
                  <a:srgbClr val="92D050"/>
                </a:solidFill>
              </a:rPr>
              <a:t>100%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9273570" y="4173991"/>
            <a:ext cx="14975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ME" sz="2800" b="1" dirty="0">
                <a:solidFill>
                  <a:srgbClr val="92D050"/>
                </a:solidFill>
              </a:rPr>
              <a:t>74.99% </a:t>
            </a:r>
          </a:p>
        </p:txBody>
      </p:sp>
      <p:pic>
        <p:nvPicPr>
          <p:cNvPr id="28" name="Picture 27" descr="fors engl (Medium)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321" y="5590121"/>
            <a:ext cx="2124075" cy="995680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TextBox 30"/>
          <p:cNvSpPr txBox="1"/>
          <p:nvPr/>
        </p:nvSpPr>
        <p:spPr>
          <a:xfrm>
            <a:off x="8792308" y="6521434"/>
            <a:ext cx="39231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ME" sz="1200" dirty="0"/>
              <a:t>Co-funded by the European Union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7467123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67979" y="955393"/>
            <a:ext cx="8761413" cy="706964"/>
          </a:xfrm>
        </p:spPr>
        <p:txBody>
          <a:bodyPr/>
          <a:lstStyle/>
          <a:p>
            <a:pPr algn="ctr"/>
            <a:r>
              <a:rPr lang="sr-Latn-ME" sz="3200" b="1" dirty="0"/>
              <a:t>DIRECT – DIsaster REsilient Communities and Towns </a:t>
            </a:r>
            <a:endParaRPr lang="en-US" sz="3200" b="1" dirty="0"/>
          </a:p>
        </p:txBody>
      </p:sp>
      <p:sp>
        <p:nvSpPr>
          <p:cNvPr id="8" name="Content Placeholder 6"/>
          <p:cNvSpPr txBox="1">
            <a:spLocks/>
          </p:cNvSpPr>
          <p:nvPr/>
        </p:nvSpPr>
        <p:spPr>
          <a:xfrm>
            <a:off x="6761747" y="2379581"/>
            <a:ext cx="405422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891" indent="-342891" algn="l" defTabSz="457189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32" indent="-285744" algn="l" defTabSz="457189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457189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457189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457189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457189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1" dirty="0"/>
          </a:p>
        </p:txBody>
      </p:sp>
      <p:sp>
        <p:nvSpPr>
          <p:cNvPr id="9" name="Content Placeholder 6"/>
          <p:cNvSpPr txBox="1">
            <a:spLocks/>
          </p:cNvSpPr>
          <p:nvPr/>
        </p:nvSpPr>
        <p:spPr>
          <a:xfrm>
            <a:off x="7450370" y="2435059"/>
            <a:ext cx="4635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891" indent="-342891" algn="l" defTabSz="457189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32" indent="-285744" algn="l" defTabSz="457189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457189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457189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457189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457189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1" dirty="0"/>
          </a:p>
        </p:txBody>
      </p:sp>
      <p:sp>
        <p:nvSpPr>
          <p:cNvPr id="10" name="Content Placeholder 6"/>
          <p:cNvSpPr txBox="1">
            <a:spLocks/>
          </p:cNvSpPr>
          <p:nvPr/>
        </p:nvSpPr>
        <p:spPr>
          <a:xfrm>
            <a:off x="893683" y="2554955"/>
            <a:ext cx="11010933" cy="50574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891" indent="-342891" algn="l" defTabSz="457189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32" indent="-285744" algn="l" defTabSz="457189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457189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457189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457189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457189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r-Latn-ME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sr-Latn-ME" sz="2000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sr-Latn-ME" sz="2000" b="1" dirty="0">
                <a:solidFill>
                  <a:schemeClr val="tx2"/>
                </a:solidFill>
              </a:rPr>
              <a:t> </a:t>
            </a:r>
          </a:p>
          <a:p>
            <a:pPr marL="0" indent="0">
              <a:buNone/>
            </a:pPr>
            <a:endParaRPr lang="sr-Latn-ME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9875" y="5728238"/>
            <a:ext cx="1197849" cy="813889"/>
          </a:xfrm>
          <a:prstGeom prst="rect">
            <a:avLst/>
          </a:prstGeom>
        </p:spPr>
      </p:pic>
      <p:grpSp>
        <p:nvGrpSpPr>
          <p:cNvPr id="28" name="Group 27"/>
          <p:cNvGrpSpPr/>
          <p:nvPr/>
        </p:nvGrpSpPr>
        <p:grpSpPr>
          <a:xfrm>
            <a:off x="1290848" y="1885708"/>
            <a:ext cx="9707119" cy="812373"/>
            <a:chOff x="2917949" y="460311"/>
            <a:chExt cx="3667524" cy="1083822"/>
          </a:xfrm>
          <a:solidFill>
            <a:srgbClr val="92D050"/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29" name="Rectangle: Rounded Corners 28"/>
            <p:cNvSpPr/>
            <p:nvPr/>
          </p:nvSpPr>
          <p:spPr>
            <a:xfrm>
              <a:off x="2917949" y="460311"/>
              <a:ext cx="3667524" cy="1083822"/>
            </a:xfrm>
            <a:prstGeom prst="roundRect">
              <a:avLst/>
            </a:prstGeom>
            <a:grpFill/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1" name="Rectangle: Rounded Corners 4"/>
            <p:cNvSpPr txBox="1"/>
            <p:nvPr/>
          </p:nvSpPr>
          <p:spPr>
            <a:xfrm>
              <a:off x="2970857" y="513219"/>
              <a:ext cx="3561708" cy="97800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pPr marL="0" lvl="0" indent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sr-Latn-ME" sz="2600" b="1" dirty="0">
                  <a:solidFill>
                    <a:srgbClr val="002060"/>
                  </a:solidFill>
                </a:rPr>
                <a:t>Area of activity: Disaster Risk Reduction - DRR </a:t>
              </a:r>
              <a:endParaRPr lang="en-US" sz="2600" b="1" kern="1200" dirty="0">
                <a:solidFill>
                  <a:srgbClr val="002060"/>
                </a:solidFill>
              </a:endParaRPr>
            </a:p>
          </p:txBody>
        </p:sp>
      </p:grpSp>
      <p:sp>
        <p:nvSpPr>
          <p:cNvPr id="3" name="Wave 2"/>
          <p:cNvSpPr/>
          <p:nvPr/>
        </p:nvSpPr>
        <p:spPr>
          <a:xfrm>
            <a:off x="424205" y="3790917"/>
            <a:ext cx="2013358" cy="1163687"/>
          </a:xfrm>
          <a:prstGeom prst="wave">
            <a:avLst/>
          </a:prstGeom>
          <a:solidFill>
            <a:schemeClr val="tx2">
              <a:lumMod val="75000"/>
            </a:schemeClr>
          </a:solidFill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ME" sz="2400" b="1" dirty="0">
                <a:solidFill>
                  <a:schemeClr val="bg1"/>
                </a:solidFill>
              </a:rPr>
              <a:t>Why?</a:t>
            </a:r>
          </a:p>
        </p:txBody>
      </p:sp>
      <p:sp>
        <p:nvSpPr>
          <p:cNvPr id="5" name="Rectangle 4"/>
          <p:cNvSpPr/>
          <p:nvPr/>
        </p:nvSpPr>
        <p:spPr>
          <a:xfrm>
            <a:off x="2437563" y="3048808"/>
            <a:ext cx="930139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285750" algn="just">
              <a:buFont typeface="Arial" panose="020B0604020202020204" pitchFamily="34" charset="0"/>
              <a:buChar char="•"/>
            </a:pPr>
            <a:r>
              <a:rPr lang="sr-Latn-ME" sz="2000" b="1" dirty="0">
                <a:solidFill>
                  <a:schemeClr val="tx2">
                    <a:lumMod val="75000"/>
                  </a:schemeClr>
                </a:solidFill>
              </a:rPr>
              <a:t>I</a:t>
            </a:r>
            <a:r>
              <a:rPr lang="en-GB" sz="2000" b="1" dirty="0">
                <a:solidFill>
                  <a:schemeClr val="tx2">
                    <a:lumMod val="75000"/>
                  </a:schemeClr>
                </a:solidFill>
              </a:rPr>
              <a:t>ncreasing number of disasters faced by European countries each year</a:t>
            </a:r>
            <a:r>
              <a:rPr lang="sr-Latn-ME" sz="2000" b="1" dirty="0">
                <a:solidFill>
                  <a:schemeClr val="tx2">
                    <a:lumMod val="75000"/>
                  </a:schemeClr>
                </a:solidFill>
              </a:rPr>
              <a:t>; </a:t>
            </a:r>
          </a:p>
          <a:p>
            <a:pPr marL="285750" indent="285750" algn="just">
              <a:buFont typeface="Arial" panose="020B0604020202020204" pitchFamily="34" charset="0"/>
              <a:buChar char="•"/>
            </a:pPr>
            <a:endParaRPr lang="sr-Latn-ME" sz="2000" b="1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285750" algn="just">
              <a:buFont typeface="Arial" panose="020B0604020202020204" pitchFamily="34" charset="0"/>
              <a:buChar char="•"/>
            </a:pPr>
            <a:r>
              <a:rPr lang="sr-Latn-ME" sz="2000" b="1" dirty="0">
                <a:solidFill>
                  <a:schemeClr val="tx2">
                    <a:lumMod val="75000"/>
                  </a:schemeClr>
                </a:solidFill>
              </a:rPr>
              <a:t>L</a:t>
            </a:r>
            <a:r>
              <a:rPr lang="en-GB" sz="2000" b="1" dirty="0">
                <a:solidFill>
                  <a:schemeClr val="tx2">
                    <a:lumMod val="75000"/>
                  </a:schemeClr>
                </a:solidFill>
              </a:rPr>
              <a:t>ocal communities are not adequately prepared for disasters</a:t>
            </a:r>
            <a:r>
              <a:rPr lang="sr-Latn-ME" sz="2000" b="1" dirty="0">
                <a:solidFill>
                  <a:schemeClr val="tx2">
                    <a:lumMod val="75000"/>
                  </a:schemeClr>
                </a:solidFill>
              </a:rPr>
              <a:t>;</a:t>
            </a:r>
          </a:p>
          <a:p>
            <a:pPr marL="285750" indent="285750" algn="just">
              <a:buFont typeface="Arial" panose="020B0604020202020204" pitchFamily="34" charset="0"/>
              <a:buChar char="•"/>
            </a:pPr>
            <a:endParaRPr lang="sr-Latn-ME" sz="2000" b="1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285750" algn="just">
              <a:buFont typeface="Arial" panose="020B0604020202020204" pitchFamily="34" charset="0"/>
              <a:buChar char="•"/>
            </a:pPr>
            <a:r>
              <a:rPr lang="sr-Latn-ME" sz="2000" b="1" dirty="0">
                <a:solidFill>
                  <a:schemeClr val="tx2">
                    <a:lumMod val="75000"/>
                  </a:schemeClr>
                </a:solidFill>
              </a:rPr>
              <a:t>Lack of </a:t>
            </a:r>
            <a:r>
              <a:rPr lang="en-GB" sz="2000" b="1" dirty="0">
                <a:solidFill>
                  <a:schemeClr val="tx2">
                    <a:lumMod val="75000"/>
                  </a:schemeClr>
                </a:solidFill>
              </a:rPr>
              <a:t>effective systems for reacting during emergencies</a:t>
            </a:r>
            <a:r>
              <a:rPr lang="sr-Latn-ME" sz="2000" b="1" dirty="0">
                <a:solidFill>
                  <a:schemeClr val="tx2">
                    <a:lumMod val="75000"/>
                  </a:schemeClr>
                </a:solidFill>
              </a:rPr>
              <a:t>; </a:t>
            </a:r>
          </a:p>
          <a:p>
            <a:pPr marL="285750" indent="285750" algn="just">
              <a:buFont typeface="Arial" panose="020B0604020202020204" pitchFamily="34" charset="0"/>
              <a:buChar char="•"/>
            </a:pPr>
            <a:endParaRPr lang="sr-Latn-ME" sz="2000" b="1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285750" algn="just">
              <a:buFont typeface="Arial" panose="020B0604020202020204" pitchFamily="34" charset="0"/>
              <a:buChar char="•"/>
            </a:pPr>
            <a:r>
              <a:rPr lang="sr-Latn-ME" sz="2000" b="1" dirty="0">
                <a:solidFill>
                  <a:schemeClr val="tx2">
                    <a:lumMod val="75000"/>
                  </a:schemeClr>
                </a:solidFill>
              </a:rPr>
              <a:t>Need for capacity building of professional emergency units and international cooperation in this area. </a:t>
            </a:r>
          </a:p>
          <a:p>
            <a:pPr marL="285750" indent="285750" algn="just">
              <a:buFont typeface="Arial" panose="020B0604020202020204" pitchFamily="34" charset="0"/>
              <a:buChar char="•"/>
            </a:pPr>
            <a:endParaRPr lang="sr-Latn-ME" dirty="0"/>
          </a:p>
          <a:p>
            <a:pPr marL="285750" indent="285750" algn="just">
              <a:buFont typeface="Arial" panose="020B0604020202020204" pitchFamily="34" charset="0"/>
              <a:buChar char="•"/>
            </a:pPr>
            <a:endParaRPr lang="sr-Latn-ME" dirty="0"/>
          </a:p>
        </p:txBody>
      </p:sp>
      <p:pic>
        <p:nvPicPr>
          <p:cNvPr id="13" name="Picture 12" descr="fors engl (Medium)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488" y="5851977"/>
            <a:ext cx="1843330" cy="728936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Box 13"/>
          <p:cNvSpPr txBox="1"/>
          <p:nvPr/>
        </p:nvSpPr>
        <p:spPr>
          <a:xfrm>
            <a:off x="9123902" y="6521434"/>
            <a:ext cx="35915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ME" sz="1200" dirty="0"/>
              <a:t>Co-funded by the European Union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2770872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67979" y="955393"/>
            <a:ext cx="8761413" cy="706964"/>
          </a:xfrm>
        </p:spPr>
        <p:txBody>
          <a:bodyPr/>
          <a:lstStyle/>
          <a:p>
            <a:pPr algn="ctr"/>
            <a:r>
              <a:rPr lang="sr-Latn-ME" sz="3200" b="1" dirty="0"/>
              <a:t>DIRECT – DIsaster REsilient Communities and Towns </a:t>
            </a:r>
            <a:endParaRPr lang="en-US" sz="3200" b="1" dirty="0"/>
          </a:p>
        </p:txBody>
      </p:sp>
      <p:sp>
        <p:nvSpPr>
          <p:cNvPr id="8" name="Content Placeholder 6"/>
          <p:cNvSpPr txBox="1">
            <a:spLocks/>
          </p:cNvSpPr>
          <p:nvPr/>
        </p:nvSpPr>
        <p:spPr>
          <a:xfrm>
            <a:off x="6761747" y="2379581"/>
            <a:ext cx="405422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891" indent="-342891" algn="l" defTabSz="457189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32" indent="-285744" algn="l" defTabSz="457189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457189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457189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457189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457189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1" dirty="0"/>
          </a:p>
        </p:txBody>
      </p:sp>
      <p:sp>
        <p:nvSpPr>
          <p:cNvPr id="9" name="Content Placeholder 6"/>
          <p:cNvSpPr txBox="1">
            <a:spLocks/>
          </p:cNvSpPr>
          <p:nvPr/>
        </p:nvSpPr>
        <p:spPr>
          <a:xfrm>
            <a:off x="7450370" y="2435059"/>
            <a:ext cx="4635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891" indent="-342891" algn="l" defTabSz="457189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32" indent="-285744" algn="l" defTabSz="457189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457189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457189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457189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457189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1" dirty="0"/>
          </a:p>
        </p:txBody>
      </p:sp>
      <p:sp>
        <p:nvSpPr>
          <p:cNvPr id="10" name="Content Placeholder 6"/>
          <p:cNvSpPr txBox="1">
            <a:spLocks/>
          </p:cNvSpPr>
          <p:nvPr/>
        </p:nvSpPr>
        <p:spPr>
          <a:xfrm>
            <a:off x="893683" y="2554955"/>
            <a:ext cx="11010933" cy="50574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891" indent="-342891" algn="l" defTabSz="457189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32" indent="-285744" algn="l" defTabSz="457189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457189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457189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457189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457189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r-Latn-ME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sr-Latn-ME" sz="2000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sr-Latn-ME" sz="2000" b="1" dirty="0">
                <a:solidFill>
                  <a:schemeClr val="tx2"/>
                </a:solidFill>
              </a:rPr>
              <a:t> </a:t>
            </a:r>
          </a:p>
          <a:p>
            <a:pPr marL="0" indent="0">
              <a:buNone/>
            </a:pPr>
            <a:endParaRPr lang="sr-Latn-ME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0876" y="2148010"/>
            <a:ext cx="1197849" cy="813889"/>
          </a:xfrm>
          <a:prstGeom prst="rect">
            <a:avLst/>
          </a:prstGeom>
        </p:spPr>
      </p:pic>
      <p:sp>
        <p:nvSpPr>
          <p:cNvPr id="3" name="Wave 2"/>
          <p:cNvSpPr/>
          <p:nvPr/>
        </p:nvSpPr>
        <p:spPr>
          <a:xfrm>
            <a:off x="4942006" y="1856291"/>
            <a:ext cx="2013358" cy="1163687"/>
          </a:xfrm>
          <a:prstGeom prst="wave">
            <a:avLst/>
          </a:prstGeom>
          <a:solidFill>
            <a:srgbClr val="92D050"/>
          </a:solidFill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ME" sz="2400" b="1" dirty="0">
                <a:solidFill>
                  <a:schemeClr val="tx2">
                    <a:lumMod val="75000"/>
                  </a:schemeClr>
                </a:solidFill>
              </a:rPr>
              <a:t>How?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692217" y="3161295"/>
            <a:ext cx="4742794" cy="1111337"/>
            <a:chOff x="2917949" y="460311"/>
            <a:chExt cx="3667524" cy="1083822"/>
          </a:xfrm>
          <a:solidFill>
            <a:schemeClr val="tx2"/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15" name="Rectangle: Rounded Corners 14"/>
            <p:cNvSpPr/>
            <p:nvPr/>
          </p:nvSpPr>
          <p:spPr>
            <a:xfrm>
              <a:off x="2917949" y="460311"/>
              <a:ext cx="3667524" cy="1083822"/>
            </a:xfrm>
            <a:prstGeom prst="roundRect">
              <a:avLst/>
            </a:prstGeom>
            <a:grpFill/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Rectangle: Rounded Corners 4"/>
            <p:cNvSpPr txBox="1"/>
            <p:nvPr/>
          </p:nvSpPr>
          <p:spPr>
            <a:xfrm>
              <a:off x="2970857" y="513219"/>
              <a:ext cx="3561708" cy="97800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pPr lvl="0" algn="just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r-Latn-M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SO 1: </a:t>
              </a:r>
              <a:r>
                <a:rPr lang="en-GB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To strengthen the capacity of professionals from target municipalities for </a:t>
              </a:r>
              <a:r>
                <a:rPr lang="sr-Latn-ME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</a:t>
              </a:r>
              <a:r>
                <a:rPr lang="en-GB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isaster </a:t>
              </a:r>
              <a:r>
                <a:rPr lang="sr-Latn-ME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</a:t>
              </a:r>
              <a:r>
                <a:rPr lang="en-GB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isk </a:t>
              </a:r>
              <a:r>
                <a:rPr lang="sr-Latn-ME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</a:t>
              </a:r>
              <a:r>
                <a:rPr lang="en-GB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eduction through trainings and exchange of experiences and best practices</a:t>
              </a:r>
              <a:r>
                <a:rPr lang="sr-Latn-ME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endPara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581056" y="3155416"/>
            <a:ext cx="4742794" cy="1111337"/>
            <a:chOff x="2917949" y="460311"/>
            <a:chExt cx="3667524" cy="1083822"/>
          </a:xfrm>
          <a:solidFill>
            <a:schemeClr val="tx2"/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22" name="Rectangle: Rounded Corners 21"/>
            <p:cNvSpPr/>
            <p:nvPr/>
          </p:nvSpPr>
          <p:spPr>
            <a:xfrm>
              <a:off x="2917949" y="460311"/>
              <a:ext cx="3667524" cy="1083822"/>
            </a:xfrm>
            <a:prstGeom prst="roundRect">
              <a:avLst/>
            </a:prstGeom>
            <a:grpFill/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Rectangle: Rounded Corners 4"/>
            <p:cNvSpPr txBox="1"/>
            <p:nvPr/>
          </p:nvSpPr>
          <p:spPr>
            <a:xfrm>
              <a:off x="2970857" y="513219"/>
              <a:ext cx="3561708" cy="97800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pPr lvl="0" algn="just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r-Latn-ME" sz="1600" b="1" dirty="0">
                  <a:solidFill>
                    <a:schemeClr val="bg1"/>
                  </a:solidFill>
                </a:rPr>
                <a:t>SO 2: </a:t>
              </a:r>
              <a:r>
                <a:rPr lang="en-GB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To contribute to improved level of preparedness of local communities through raising the awareness of population from target municipalities on Disaster Risk Reduction</a:t>
              </a:r>
              <a:endParaRPr lang="en-US" b="1" kern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3662181" y="4757920"/>
            <a:ext cx="5026217" cy="1569407"/>
            <a:chOff x="2917949" y="460311"/>
            <a:chExt cx="3667524" cy="1083822"/>
          </a:xfrm>
          <a:solidFill>
            <a:srgbClr val="92D050"/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25" name="Rectangle: Rounded Corners 24"/>
            <p:cNvSpPr/>
            <p:nvPr/>
          </p:nvSpPr>
          <p:spPr>
            <a:xfrm>
              <a:off x="2917949" y="460311"/>
              <a:ext cx="3667524" cy="1083822"/>
            </a:xfrm>
            <a:prstGeom prst="roundRect">
              <a:avLst/>
            </a:prstGeom>
            <a:grpFill/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6" name="Rectangle: Rounded Corners 4"/>
            <p:cNvSpPr txBox="1"/>
            <p:nvPr/>
          </p:nvSpPr>
          <p:spPr>
            <a:xfrm>
              <a:off x="2987990" y="504505"/>
              <a:ext cx="3561708" cy="97800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400" b="1" kern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27" name="Arrow: Curved Up 26"/>
          <p:cNvSpPr/>
          <p:nvPr/>
        </p:nvSpPr>
        <p:spPr>
          <a:xfrm rot="5400000">
            <a:off x="1977881" y="4520856"/>
            <a:ext cx="1439834" cy="1185308"/>
          </a:xfrm>
          <a:prstGeom prst="curvedUp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ME">
              <a:solidFill>
                <a:schemeClr val="tx1"/>
              </a:solidFill>
            </a:endParaRPr>
          </a:p>
        </p:txBody>
      </p:sp>
      <p:sp>
        <p:nvSpPr>
          <p:cNvPr id="30" name="Arrow: Curved Left 29"/>
          <p:cNvSpPr/>
          <p:nvPr/>
        </p:nvSpPr>
        <p:spPr>
          <a:xfrm>
            <a:off x="9036707" y="4332889"/>
            <a:ext cx="1063638" cy="1638366"/>
          </a:xfrm>
          <a:prstGeom prst="curvedLef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ME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81027" y="4834686"/>
            <a:ext cx="482600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 improve the level of preparedness of civil protection systems in Montenegro, Slovenia and </a:t>
            </a:r>
            <a:r>
              <a:rPr lang="sr-Latn-ME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en-GB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he Czech Republic through capacity building, raising awareness of population and international cooperation</a:t>
            </a:r>
            <a:endParaRPr lang="sr-Latn-ME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8" name="Picture 27" descr="fors engl (Medium)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38" y="2151964"/>
            <a:ext cx="1601306" cy="8059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325162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67978" y="634262"/>
            <a:ext cx="8761413" cy="706964"/>
          </a:xfrm>
        </p:spPr>
        <p:txBody>
          <a:bodyPr/>
          <a:lstStyle/>
          <a:p>
            <a:pPr algn="ctr"/>
            <a:r>
              <a:rPr lang="sr-Latn-ME" sz="3200" b="1" dirty="0"/>
              <a:t>DIRECT – DIsaster REsilient Communities and Towns </a:t>
            </a:r>
            <a:endParaRPr lang="en-US" sz="3200" b="1" dirty="0"/>
          </a:p>
        </p:txBody>
      </p:sp>
      <p:sp>
        <p:nvSpPr>
          <p:cNvPr id="8" name="Content Placeholder 6"/>
          <p:cNvSpPr txBox="1">
            <a:spLocks/>
          </p:cNvSpPr>
          <p:nvPr/>
        </p:nvSpPr>
        <p:spPr>
          <a:xfrm>
            <a:off x="6761747" y="2379581"/>
            <a:ext cx="405422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891" indent="-342891" algn="l" defTabSz="457189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32" indent="-285744" algn="l" defTabSz="457189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457189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457189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457189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457189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1" dirty="0"/>
          </a:p>
        </p:txBody>
      </p:sp>
      <p:sp>
        <p:nvSpPr>
          <p:cNvPr id="9" name="Content Placeholder 6"/>
          <p:cNvSpPr txBox="1">
            <a:spLocks/>
          </p:cNvSpPr>
          <p:nvPr/>
        </p:nvSpPr>
        <p:spPr>
          <a:xfrm>
            <a:off x="7450370" y="2435059"/>
            <a:ext cx="4635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891" indent="-342891" algn="l" defTabSz="457189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32" indent="-285744" algn="l" defTabSz="457189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457189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457189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457189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457189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1" dirty="0"/>
          </a:p>
        </p:txBody>
      </p:sp>
      <p:sp>
        <p:nvSpPr>
          <p:cNvPr id="10" name="Content Placeholder 6"/>
          <p:cNvSpPr txBox="1">
            <a:spLocks/>
          </p:cNvSpPr>
          <p:nvPr/>
        </p:nvSpPr>
        <p:spPr>
          <a:xfrm>
            <a:off x="893683" y="2554955"/>
            <a:ext cx="11010933" cy="50574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891" indent="-342891" algn="l" defTabSz="457189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32" indent="-285744" algn="l" defTabSz="457189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457189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457189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457189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457189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r-Latn-ME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sr-Latn-ME" sz="2000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sr-Latn-ME" sz="2000" b="1" dirty="0">
                <a:solidFill>
                  <a:schemeClr val="tx2"/>
                </a:solidFill>
              </a:rPr>
              <a:t> </a:t>
            </a:r>
          </a:p>
          <a:p>
            <a:pPr marL="0" indent="0">
              <a:buNone/>
            </a:pPr>
            <a:endParaRPr lang="sr-Latn-ME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Wave 2"/>
          <p:cNvSpPr/>
          <p:nvPr/>
        </p:nvSpPr>
        <p:spPr>
          <a:xfrm>
            <a:off x="4959127" y="1521856"/>
            <a:ext cx="2013358" cy="1163687"/>
          </a:xfrm>
          <a:prstGeom prst="wave">
            <a:avLst/>
          </a:prstGeom>
          <a:solidFill>
            <a:srgbClr val="92D050"/>
          </a:solidFill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ME" sz="2400" b="1" dirty="0">
                <a:solidFill>
                  <a:schemeClr val="tx2">
                    <a:lumMod val="75000"/>
                  </a:schemeClr>
                </a:solidFill>
              </a:rPr>
              <a:t>How?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511070" y="2774237"/>
            <a:ext cx="4742794" cy="1111337"/>
            <a:chOff x="2917949" y="460311"/>
            <a:chExt cx="3667524" cy="1083822"/>
          </a:xfrm>
          <a:solidFill>
            <a:schemeClr val="tx2"/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15" name="Rectangle: Rounded Corners 14"/>
            <p:cNvSpPr/>
            <p:nvPr/>
          </p:nvSpPr>
          <p:spPr>
            <a:xfrm>
              <a:off x="2917949" y="460311"/>
              <a:ext cx="3667524" cy="1083822"/>
            </a:xfrm>
            <a:prstGeom prst="roundRect">
              <a:avLst/>
            </a:prstGeom>
            <a:grpFill/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Rectangle: Rounded Corners 4"/>
            <p:cNvSpPr txBox="1"/>
            <p:nvPr/>
          </p:nvSpPr>
          <p:spPr>
            <a:xfrm>
              <a:off x="2970857" y="513219"/>
              <a:ext cx="3561708" cy="97800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pPr lvl="0" algn="just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r-Latn-M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SO 1: </a:t>
              </a:r>
              <a:r>
                <a:rPr lang="en-GB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To strengthen the capacity of professionals from target municipalities for </a:t>
              </a:r>
              <a:r>
                <a:rPr lang="sr-Latn-ME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</a:t>
              </a:r>
              <a:r>
                <a:rPr lang="en-GB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isaster </a:t>
              </a:r>
              <a:r>
                <a:rPr lang="sr-Latn-ME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</a:t>
              </a:r>
              <a:r>
                <a:rPr lang="en-GB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isk </a:t>
              </a:r>
              <a:r>
                <a:rPr lang="sr-Latn-ME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</a:t>
              </a:r>
              <a:r>
                <a:rPr lang="en-GB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eduction through trainings and exchange of experiences and best practices</a:t>
              </a:r>
              <a:r>
                <a:rPr lang="sr-Latn-ME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endPara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590357" y="2823888"/>
            <a:ext cx="4742794" cy="1111337"/>
            <a:chOff x="2917949" y="460311"/>
            <a:chExt cx="3667524" cy="1083822"/>
          </a:xfrm>
          <a:solidFill>
            <a:schemeClr val="tx2"/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22" name="Rectangle: Rounded Corners 21"/>
            <p:cNvSpPr/>
            <p:nvPr/>
          </p:nvSpPr>
          <p:spPr>
            <a:xfrm>
              <a:off x="2917949" y="460311"/>
              <a:ext cx="3667524" cy="1083822"/>
            </a:xfrm>
            <a:prstGeom prst="roundRect">
              <a:avLst/>
            </a:prstGeom>
            <a:grpFill/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Rectangle: Rounded Corners 4"/>
            <p:cNvSpPr txBox="1"/>
            <p:nvPr/>
          </p:nvSpPr>
          <p:spPr>
            <a:xfrm>
              <a:off x="2970857" y="513219"/>
              <a:ext cx="3561708" cy="97800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pPr lvl="0" algn="just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r-Latn-ME" sz="1600" b="1" dirty="0">
                  <a:solidFill>
                    <a:schemeClr val="bg1"/>
                  </a:solidFill>
                </a:rPr>
                <a:t>SO 2: </a:t>
              </a:r>
              <a:r>
                <a:rPr lang="en-GB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To contribute to improved level of preparedness of local communities through raising the awareness of population from target municipalities on Disaster Risk Reduction</a:t>
              </a:r>
              <a:endParaRPr lang="en-US" b="1" kern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458078" y="4864423"/>
            <a:ext cx="8903279" cy="1569407"/>
            <a:chOff x="2917949" y="460311"/>
            <a:chExt cx="3667524" cy="1083822"/>
          </a:xfrm>
          <a:solidFill>
            <a:srgbClr val="92D050"/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25" name="Rectangle: Rounded Corners 24"/>
            <p:cNvSpPr/>
            <p:nvPr/>
          </p:nvSpPr>
          <p:spPr>
            <a:xfrm>
              <a:off x="2917949" y="460311"/>
              <a:ext cx="3667524" cy="1083822"/>
            </a:xfrm>
            <a:prstGeom prst="roundRect">
              <a:avLst/>
            </a:prstGeom>
            <a:grpFill/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6" name="Rectangle: Rounded Corners 4"/>
            <p:cNvSpPr txBox="1"/>
            <p:nvPr/>
          </p:nvSpPr>
          <p:spPr>
            <a:xfrm>
              <a:off x="2987990" y="504505"/>
              <a:ext cx="3561708" cy="97800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400" b="1" kern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28" name="Wave 27"/>
          <p:cNvSpPr/>
          <p:nvPr/>
        </p:nvSpPr>
        <p:spPr>
          <a:xfrm>
            <a:off x="5152743" y="4021157"/>
            <a:ext cx="1591882" cy="641596"/>
          </a:xfrm>
          <a:prstGeom prst="wave">
            <a:avLst/>
          </a:prstGeom>
          <a:solidFill>
            <a:srgbClr val="FFC000"/>
          </a:solidFill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ME" sz="2400" b="1" dirty="0">
                <a:solidFill>
                  <a:schemeClr val="tx2">
                    <a:lumMod val="75000"/>
                  </a:schemeClr>
                </a:solidFill>
              </a:rPr>
              <a:t>Results: </a:t>
            </a:r>
          </a:p>
        </p:txBody>
      </p:sp>
      <p:sp>
        <p:nvSpPr>
          <p:cNvPr id="2" name="Rectangle 1"/>
          <p:cNvSpPr/>
          <p:nvPr/>
        </p:nvSpPr>
        <p:spPr>
          <a:xfrm>
            <a:off x="1547406" y="5071651"/>
            <a:ext cx="888924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GB" sz="14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R1 – Improved capacity of institutions and services dealing with protection and rescue in target municipalities; </a:t>
            </a:r>
            <a:endParaRPr lang="sr-Latn-ME" sz="14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GB" sz="14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R2 – Population in target municipalities familiarised with DRR;</a:t>
            </a:r>
            <a:endParaRPr lang="sr-Latn-ME" sz="14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GB" sz="14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R3 – Institutions and services in charge of protection and rescue in Montenegro familiarised with the best EU practice in DRR through cooperation with project partners from Slovenia and </a:t>
            </a:r>
            <a:r>
              <a:rPr lang="sr-Latn-ME" sz="14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en-GB" sz="14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he Czech Republic and a joint study visit; </a:t>
            </a:r>
            <a:endParaRPr lang="sr-Latn-ME" sz="14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GB" sz="14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R4 – Contribution to more resilient communities and schools made through awareness campaign and evacuation plans. </a:t>
            </a:r>
            <a:endParaRPr lang="sr-Latn-ME" sz="1400" b="1" dirty="0">
              <a:solidFill>
                <a:schemeClr val="tx2">
                  <a:lumMod val="75000"/>
                </a:schemeClr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rrow: Curved Right 4"/>
          <p:cNvSpPr/>
          <p:nvPr/>
        </p:nvSpPr>
        <p:spPr>
          <a:xfrm rot="10800000">
            <a:off x="10628773" y="4143209"/>
            <a:ext cx="731520" cy="1216152"/>
          </a:xfrm>
          <a:prstGeom prst="curved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ME">
              <a:solidFill>
                <a:schemeClr val="tx1"/>
              </a:solidFill>
            </a:endParaRPr>
          </a:p>
        </p:txBody>
      </p:sp>
      <p:sp>
        <p:nvSpPr>
          <p:cNvPr id="7" name="Arrow: Curved Left 6"/>
          <p:cNvSpPr/>
          <p:nvPr/>
        </p:nvSpPr>
        <p:spPr>
          <a:xfrm rot="10800000">
            <a:off x="627156" y="3974268"/>
            <a:ext cx="731520" cy="1216152"/>
          </a:xfrm>
          <a:prstGeom prst="curvedLef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M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5193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67979" y="955393"/>
            <a:ext cx="8761413" cy="706964"/>
          </a:xfrm>
        </p:spPr>
        <p:txBody>
          <a:bodyPr/>
          <a:lstStyle/>
          <a:p>
            <a:pPr algn="ctr"/>
            <a:r>
              <a:rPr lang="sr-Latn-ME" sz="3200" b="1" dirty="0"/>
              <a:t>DIRECT – DIsaster REsilient Communities and Towns </a:t>
            </a:r>
            <a:endParaRPr lang="en-US" sz="3200" b="1" dirty="0"/>
          </a:p>
        </p:txBody>
      </p:sp>
      <p:sp>
        <p:nvSpPr>
          <p:cNvPr id="8" name="Content Placeholder 6"/>
          <p:cNvSpPr txBox="1">
            <a:spLocks/>
          </p:cNvSpPr>
          <p:nvPr/>
        </p:nvSpPr>
        <p:spPr>
          <a:xfrm>
            <a:off x="6761747" y="2379581"/>
            <a:ext cx="405422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891" indent="-342891" algn="l" defTabSz="457189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32" indent="-285744" algn="l" defTabSz="457189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457189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457189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457189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457189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1" dirty="0"/>
          </a:p>
        </p:txBody>
      </p:sp>
      <p:sp>
        <p:nvSpPr>
          <p:cNvPr id="9" name="Content Placeholder 6"/>
          <p:cNvSpPr txBox="1">
            <a:spLocks/>
          </p:cNvSpPr>
          <p:nvPr/>
        </p:nvSpPr>
        <p:spPr>
          <a:xfrm>
            <a:off x="7450370" y="2435059"/>
            <a:ext cx="4635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891" indent="-342891" algn="l" defTabSz="457189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32" indent="-285744" algn="l" defTabSz="457189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457189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457189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457189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457189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1" dirty="0"/>
          </a:p>
        </p:txBody>
      </p:sp>
      <p:sp>
        <p:nvSpPr>
          <p:cNvPr id="10" name="Content Placeholder 6"/>
          <p:cNvSpPr txBox="1">
            <a:spLocks/>
          </p:cNvSpPr>
          <p:nvPr/>
        </p:nvSpPr>
        <p:spPr>
          <a:xfrm>
            <a:off x="893683" y="2554955"/>
            <a:ext cx="11010933" cy="50574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891" indent="-342891" algn="l" defTabSz="457189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32" indent="-285744" algn="l" defTabSz="457189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457189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457189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457189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457189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r-Latn-ME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sr-Latn-ME" sz="2000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sr-Latn-ME" sz="2000" b="1" dirty="0">
                <a:solidFill>
                  <a:schemeClr val="tx2"/>
                </a:solidFill>
              </a:rPr>
              <a:t> </a:t>
            </a:r>
          </a:p>
          <a:p>
            <a:pPr marL="0" indent="0">
              <a:buNone/>
            </a:pPr>
            <a:endParaRPr lang="sr-Latn-ME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0942" y="5771001"/>
            <a:ext cx="1197849" cy="813889"/>
          </a:xfrm>
          <a:prstGeom prst="rect">
            <a:avLst/>
          </a:prstGeom>
        </p:spPr>
      </p:pic>
      <p:grpSp>
        <p:nvGrpSpPr>
          <p:cNvPr id="28" name="Group 27"/>
          <p:cNvGrpSpPr/>
          <p:nvPr/>
        </p:nvGrpSpPr>
        <p:grpSpPr>
          <a:xfrm>
            <a:off x="1290848" y="1885708"/>
            <a:ext cx="9707119" cy="812373"/>
            <a:chOff x="2917949" y="460311"/>
            <a:chExt cx="3667524" cy="1083822"/>
          </a:xfrm>
          <a:solidFill>
            <a:srgbClr val="92D050"/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29" name="Rectangle: Rounded Corners 28"/>
            <p:cNvSpPr/>
            <p:nvPr/>
          </p:nvSpPr>
          <p:spPr>
            <a:xfrm>
              <a:off x="2917949" y="460311"/>
              <a:ext cx="3667524" cy="1083822"/>
            </a:xfrm>
            <a:prstGeom prst="roundRect">
              <a:avLst/>
            </a:prstGeom>
            <a:grpFill/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1" name="Rectangle: Rounded Corners 4"/>
            <p:cNvSpPr txBox="1"/>
            <p:nvPr/>
          </p:nvSpPr>
          <p:spPr>
            <a:xfrm>
              <a:off x="2970857" y="513219"/>
              <a:ext cx="3561708" cy="97800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pPr marL="0" lvl="0" indent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sr-Latn-ME" sz="2600" b="1" dirty="0">
                  <a:solidFill>
                    <a:srgbClr val="002060"/>
                  </a:solidFill>
                </a:rPr>
                <a:t>Area of activity: Disaster Risk Reduction - DRR </a:t>
              </a:r>
              <a:endParaRPr lang="en-US" sz="2600" b="1" kern="1200" dirty="0">
                <a:solidFill>
                  <a:srgbClr val="002060"/>
                </a:solidFill>
              </a:endParaRPr>
            </a:p>
          </p:txBody>
        </p:sp>
      </p:grpSp>
      <p:sp>
        <p:nvSpPr>
          <p:cNvPr id="3" name="Wave 2"/>
          <p:cNvSpPr/>
          <p:nvPr/>
        </p:nvSpPr>
        <p:spPr>
          <a:xfrm>
            <a:off x="661627" y="3694485"/>
            <a:ext cx="2286200" cy="1561259"/>
          </a:xfrm>
          <a:prstGeom prst="wave">
            <a:avLst/>
          </a:prstGeom>
          <a:solidFill>
            <a:schemeClr val="tx2">
              <a:lumMod val="75000"/>
            </a:schemeClr>
          </a:solidFill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ME" sz="2400" b="1" dirty="0">
                <a:solidFill>
                  <a:schemeClr val="bg1"/>
                </a:solidFill>
              </a:rPr>
              <a:t>For Whom?</a:t>
            </a:r>
          </a:p>
        </p:txBody>
      </p:sp>
      <p:sp>
        <p:nvSpPr>
          <p:cNvPr id="5" name="Rectangle 4"/>
          <p:cNvSpPr/>
          <p:nvPr/>
        </p:nvSpPr>
        <p:spPr>
          <a:xfrm>
            <a:off x="3430117" y="3785316"/>
            <a:ext cx="487800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algn="just"/>
            <a:endParaRPr lang="sr-Latn-ME" b="1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285750" algn="just">
              <a:buFont typeface="Arial" panose="020B0604020202020204" pitchFamily="34" charset="0"/>
              <a:buChar char="•"/>
            </a:pPr>
            <a:endParaRPr lang="sr-Latn-ME" dirty="0"/>
          </a:p>
          <a:p>
            <a:pPr marL="285750" indent="285750" algn="just">
              <a:buFont typeface="Arial" panose="020B0604020202020204" pitchFamily="34" charset="0"/>
              <a:buChar char="•"/>
            </a:pPr>
            <a:endParaRPr lang="sr-Latn-ME" dirty="0"/>
          </a:p>
        </p:txBody>
      </p:sp>
      <p:sp>
        <p:nvSpPr>
          <p:cNvPr id="2" name="TextBox 1"/>
          <p:cNvSpPr txBox="1"/>
          <p:nvPr/>
        </p:nvSpPr>
        <p:spPr>
          <a:xfrm>
            <a:off x="3219099" y="3450788"/>
            <a:ext cx="490800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r-Latn-ME" b="1" dirty="0">
                <a:solidFill>
                  <a:schemeClr val="tx2">
                    <a:lumMod val="75000"/>
                  </a:schemeClr>
                </a:solidFill>
              </a:rPr>
              <a:t>Local population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r-Latn-ME" b="1" dirty="0">
                <a:solidFill>
                  <a:schemeClr val="tx2">
                    <a:lumMod val="75000"/>
                  </a:schemeClr>
                </a:solidFill>
              </a:rPr>
              <a:t>Rescuers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r-Latn-ME" b="1" dirty="0">
                <a:solidFill>
                  <a:schemeClr val="tx2">
                    <a:lumMod val="75000"/>
                  </a:schemeClr>
                </a:solidFill>
              </a:rPr>
              <a:t>Children and youth 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r-Latn-ME" b="1" dirty="0">
                <a:solidFill>
                  <a:schemeClr val="tx2">
                    <a:lumMod val="75000"/>
                  </a:schemeClr>
                </a:solidFill>
              </a:rPr>
              <a:t>Institutions: </a:t>
            </a:r>
            <a:r>
              <a:rPr lang="en-GB" dirty="0">
                <a:solidFill>
                  <a:schemeClr val="tx2">
                    <a:lumMod val="75000"/>
                  </a:schemeClr>
                </a:solidFill>
              </a:rPr>
              <a:t>protection and rescue services, schools, kindergartens</a:t>
            </a:r>
            <a:r>
              <a:rPr lang="sr-Latn-ME" dirty="0">
                <a:solidFill>
                  <a:schemeClr val="tx2">
                    <a:lumMod val="75000"/>
                  </a:schemeClr>
                </a:solidFill>
              </a:rPr>
              <a:t>,</a:t>
            </a:r>
            <a:r>
              <a:rPr lang="en-GB" dirty="0">
                <a:solidFill>
                  <a:schemeClr val="tx2">
                    <a:lumMod val="75000"/>
                  </a:schemeClr>
                </a:solidFill>
              </a:rPr>
              <a:t> local administrations </a:t>
            </a:r>
            <a:r>
              <a:rPr lang="sr-Latn-ME" dirty="0">
                <a:solidFill>
                  <a:schemeClr val="tx2">
                    <a:lumMod val="75000"/>
                  </a:schemeClr>
                </a:solidFill>
              </a:rPr>
              <a:t>and national administrations in charge of </a:t>
            </a:r>
            <a:r>
              <a:rPr lang="en-GB" dirty="0">
                <a:solidFill>
                  <a:schemeClr val="tx2">
                    <a:lumMod val="75000"/>
                  </a:schemeClr>
                </a:solidFill>
              </a:rPr>
              <a:t>emergency</a:t>
            </a:r>
            <a:r>
              <a:rPr lang="sr-Latn-ME" dirty="0">
                <a:solidFill>
                  <a:schemeClr val="tx2">
                    <a:lumMod val="75000"/>
                  </a:schemeClr>
                </a:solidFill>
              </a:rPr>
              <a:t> management</a:t>
            </a:r>
          </a:p>
          <a:p>
            <a:pPr algn="just"/>
            <a:endParaRPr lang="sr-Latn-ME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3316" name="Picture 4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5780" y="2921432"/>
            <a:ext cx="3727373" cy="3616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fors engl (Medium)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865" y="5795881"/>
            <a:ext cx="1506748" cy="6902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501182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84757" y="688837"/>
            <a:ext cx="8761413" cy="706964"/>
          </a:xfrm>
        </p:spPr>
        <p:txBody>
          <a:bodyPr/>
          <a:lstStyle/>
          <a:p>
            <a:pPr algn="ctr"/>
            <a:r>
              <a:rPr lang="sr-Latn-ME" sz="3200" b="1" dirty="0"/>
              <a:t>DIRECT – DIsaster REsilient Communities and Towns </a:t>
            </a:r>
            <a:endParaRPr lang="en-US" sz="3200" b="1" dirty="0"/>
          </a:p>
        </p:txBody>
      </p:sp>
      <p:sp>
        <p:nvSpPr>
          <p:cNvPr id="9" name="Content Placeholder 6"/>
          <p:cNvSpPr txBox="1">
            <a:spLocks/>
          </p:cNvSpPr>
          <p:nvPr/>
        </p:nvSpPr>
        <p:spPr>
          <a:xfrm>
            <a:off x="7450370" y="2435059"/>
            <a:ext cx="4635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891" indent="-342891" algn="l" defTabSz="457189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32" indent="-285744" algn="l" defTabSz="457189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457189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457189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457189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457189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1" dirty="0"/>
          </a:p>
        </p:txBody>
      </p:sp>
      <p:sp>
        <p:nvSpPr>
          <p:cNvPr id="10" name="Content Placeholder 6"/>
          <p:cNvSpPr txBox="1">
            <a:spLocks/>
          </p:cNvSpPr>
          <p:nvPr/>
        </p:nvSpPr>
        <p:spPr>
          <a:xfrm>
            <a:off x="893683" y="2554955"/>
            <a:ext cx="11010933" cy="50574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891" indent="-342891" algn="l" defTabSz="457189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32" indent="-285744" algn="l" defTabSz="457189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457189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457189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457189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457189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r-Latn-ME" b="1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sr-Latn-ME" sz="2000" b="1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sr-Latn-ME" sz="2000" b="1">
                <a:solidFill>
                  <a:schemeClr val="tx2"/>
                </a:solidFill>
              </a:rPr>
              <a:t> </a:t>
            </a:r>
          </a:p>
          <a:p>
            <a:pPr marL="0" indent="0">
              <a:buNone/>
            </a:pPr>
            <a:endParaRPr lang="sr-Latn-ME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3516078" y="1688188"/>
            <a:ext cx="4706084" cy="597328"/>
            <a:chOff x="2917949" y="460311"/>
            <a:chExt cx="3667524" cy="1083822"/>
          </a:xfrm>
          <a:solidFill>
            <a:srgbClr val="92D050"/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29" name="Rectangle: Rounded Corners 28"/>
            <p:cNvSpPr/>
            <p:nvPr/>
          </p:nvSpPr>
          <p:spPr>
            <a:xfrm>
              <a:off x="2917949" y="460311"/>
              <a:ext cx="3667524" cy="1083822"/>
            </a:xfrm>
            <a:prstGeom prst="roundRect">
              <a:avLst/>
            </a:prstGeom>
            <a:grpFill/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1" name="Rectangle: Rounded Corners 4"/>
            <p:cNvSpPr txBox="1"/>
            <p:nvPr/>
          </p:nvSpPr>
          <p:spPr>
            <a:xfrm>
              <a:off x="2970857" y="513219"/>
              <a:ext cx="3561708" cy="97800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pPr marL="0" lvl="0" indent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sr-Latn-ME" sz="2600" b="1" dirty="0">
                  <a:solidFill>
                    <a:srgbClr val="002060"/>
                  </a:solidFill>
                </a:rPr>
                <a:t>Deliverables</a:t>
              </a:r>
              <a:endParaRPr lang="en-US" sz="2600" b="1" kern="1200" dirty="0">
                <a:solidFill>
                  <a:srgbClr val="002060"/>
                </a:solidFill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3430117" y="3785316"/>
            <a:ext cx="487800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algn="just"/>
            <a:endParaRPr lang="sr-Latn-ME" b="1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285750" algn="just">
              <a:buFont typeface="Arial" panose="020B0604020202020204" pitchFamily="34" charset="0"/>
              <a:buChar char="•"/>
            </a:pPr>
            <a:endParaRPr lang="sr-Latn-ME" dirty="0"/>
          </a:p>
          <a:p>
            <a:pPr marL="285750" indent="285750" algn="just">
              <a:buFont typeface="Arial" panose="020B0604020202020204" pitchFamily="34" charset="0"/>
              <a:buChar char="•"/>
            </a:pPr>
            <a:endParaRPr lang="sr-Latn-ME" dirty="0"/>
          </a:p>
        </p:txBody>
      </p:sp>
      <p:sp>
        <p:nvSpPr>
          <p:cNvPr id="11" name="Rectangle 10"/>
          <p:cNvSpPr/>
          <p:nvPr/>
        </p:nvSpPr>
        <p:spPr>
          <a:xfrm>
            <a:off x="-30697" y="2348192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b="1" dirty="0">
                <a:solidFill>
                  <a:srgbClr val="FFC000"/>
                </a:solidFill>
              </a:rPr>
              <a:t>Task</a:t>
            </a:r>
            <a:r>
              <a:rPr lang="sr-Latn-ME" b="1" dirty="0">
                <a:solidFill>
                  <a:srgbClr val="FFC000"/>
                </a:solidFill>
              </a:rPr>
              <a:t>:</a:t>
            </a:r>
            <a:r>
              <a:rPr lang="en-GB" b="1" dirty="0">
                <a:solidFill>
                  <a:srgbClr val="FFC000"/>
                </a:solidFill>
              </a:rPr>
              <a:t> Management and Reporting </a:t>
            </a:r>
            <a:r>
              <a:rPr lang="en-GB" b="1" dirty="0">
                <a:solidFill>
                  <a:srgbClr val="FFC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sr-Latn-ME" dirty="0">
              <a:solidFill>
                <a:srgbClr val="FFC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8387" y="2717524"/>
            <a:ext cx="595181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r-Latn-ME" sz="1600" b="1" dirty="0">
                <a:solidFill>
                  <a:schemeClr val="tx2">
                    <a:lumMod val="75000"/>
                  </a:schemeClr>
                </a:solidFill>
              </a:rPr>
              <a:t>D</a:t>
            </a:r>
            <a:r>
              <a:rPr lang="en-US" sz="1600" b="1" dirty="0" err="1">
                <a:solidFill>
                  <a:schemeClr val="tx2">
                    <a:lumMod val="75000"/>
                  </a:schemeClr>
                </a:solidFill>
              </a:rPr>
              <a:t>etailed</a:t>
            </a:r>
            <a:r>
              <a:rPr lang="en-US" sz="1600" b="1" dirty="0">
                <a:solidFill>
                  <a:schemeClr val="tx2">
                    <a:lumMod val="75000"/>
                  </a:schemeClr>
                </a:solidFill>
              </a:rPr>
              <a:t> implementation pl</a:t>
            </a:r>
            <a:r>
              <a:rPr lang="sr-Latn-ME" sz="1600" b="1" dirty="0">
                <a:solidFill>
                  <a:schemeClr val="tx2">
                    <a:lumMod val="75000"/>
                  </a:schemeClr>
                </a:solidFill>
              </a:rPr>
              <a:t>a</a:t>
            </a:r>
            <a:r>
              <a:rPr lang="en-US" sz="1600" b="1" dirty="0">
                <a:solidFill>
                  <a:schemeClr val="tx2">
                    <a:lumMod val="75000"/>
                  </a:schemeClr>
                </a:solidFill>
              </a:rPr>
              <a:t>n, 25 Jan 2017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2">
                    <a:lumMod val="75000"/>
                  </a:schemeClr>
                </a:solidFill>
              </a:rPr>
              <a:t>At least 6 cross-border coordination meetings, 15 Jan 2017-</a:t>
            </a:r>
            <a:r>
              <a:rPr lang="sr-Latn-ME" sz="1600" b="1" dirty="0">
                <a:solidFill>
                  <a:schemeClr val="tx2">
                    <a:lumMod val="75000"/>
                  </a:schemeClr>
                </a:solidFill>
              </a:rPr>
              <a:t>31 Dec</a:t>
            </a:r>
            <a:r>
              <a:rPr lang="en-US" sz="1600" b="1" dirty="0">
                <a:solidFill>
                  <a:schemeClr val="tx2">
                    <a:lumMod val="75000"/>
                  </a:schemeClr>
                </a:solidFill>
              </a:rPr>
              <a:t> 201</a:t>
            </a:r>
            <a:r>
              <a:rPr lang="sr-Latn-ME" sz="1600" b="1" dirty="0">
                <a:solidFill>
                  <a:schemeClr val="tx2">
                    <a:lumMod val="75000"/>
                  </a:schemeClr>
                </a:solidFill>
              </a:rPr>
              <a:t>8</a:t>
            </a:r>
            <a:endParaRPr lang="en-US" sz="1600" b="1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2">
                    <a:lumMod val="75000"/>
                  </a:schemeClr>
                </a:solidFill>
              </a:rPr>
              <a:t>Reports, 1 </a:t>
            </a:r>
            <a:r>
              <a:rPr lang="sr-Latn-ME" sz="1600" b="1" dirty="0">
                <a:solidFill>
                  <a:schemeClr val="tx2">
                    <a:lumMod val="75000"/>
                  </a:schemeClr>
                </a:solidFill>
              </a:rPr>
              <a:t>Aug</a:t>
            </a:r>
            <a:r>
              <a:rPr lang="en-US" sz="1600" b="1" dirty="0">
                <a:solidFill>
                  <a:schemeClr val="tx2">
                    <a:lumMod val="75000"/>
                  </a:schemeClr>
                </a:solidFill>
              </a:rPr>
              <a:t> 2017-</a:t>
            </a:r>
            <a:r>
              <a:rPr lang="sr-Latn-ME" sz="1600" b="1" dirty="0">
                <a:solidFill>
                  <a:schemeClr val="tx2">
                    <a:lumMod val="75000"/>
                  </a:schemeClr>
                </a:solidFill>
              </a:rPr>
              <a:t>31 Dec 2018</a:t>
            </a:r>
            <a:endParaRPr lang="en-US" sz="1600" b="1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2">
                    <a:lumMod val="75000"/>
                  </a:schemeClr>
                </a:solidFill>
              </a:rPr>
              <a:t>Two evaluations, 1 Oct 2017-</a:t>
            </a:r>
            <a:r>
              <a:rPr lang="sr-Latn-ME" sz="1600" b="1" dirty="0">
                <a:solidFill>
                  <a:schemeClr val="tx2">
                    <a:lumMod val="75000"/>
                  </a:schemeClr>
                </a:solidFill>
              </a:rPr>
              <a:t>3</a:t>
            </a:r>
            <a:r>
              <a:rPr lang="en-US" sz="1600" b="1" dirty="0">
                <a:solidFill>
                  <a:schemeClr val="tx2">
                    <a:lumMod val="75000"/>
                  </a:schemeClr>
                </a:solidFill>
              </a:rPr>
              <a:t>1</a:t>
            </a:r>
            <a:r>
              <a:rPr lang="sr-Latn-ME" sz="1600" b="1" dirty="0">
                <a:solidFill>
                  <a:schemeClr val="tx2">
                    <a:lumMod val="75000"/>
                  </a:schemeClr>
                </a:solidFill>
              </a:rPr>
              <a:t> Dec</a:t>
            </a:r>
            <a:r>
              <a:rPr lang="en-US" sz="1600" b="1" dirty="0">
                <a:solidFill>
                  <a:schemeClr val="tx2">
                    <a:lumMod val="75000"/>
                  </a:schemeClr>
                </a:solidFill>
              </a:rPr>
              <a:t> 201</a:t>
            </a:r>
            <a:r>
              <a:rPr lang="sr-Latn-ME" sz="1600" b="1" dirty="0">
                <a:solidFill>
                  <a:schemeClr val="tx2">
                    <a:lumMod val="75000"/>
                  </a:schemeClr>
                </a:solidFill>
              </a:rPr>
              <a:t>8</a:t>
            </a:r>
            <a:endParaRPr lang="en-US" sz="1600" b="1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2">
                    <a:lumMod val="75000"/>
                  </a:schemeClr>
                </a:solidFill>
              </a:rPr>
              <a:t>Memorandum of Cooperation, 10 Mar 2017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152" y="4389747"/>
            <a:ext cx="17750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FFC000"/>
                </a:solidFill>
              </a:rPr>
              <a:t>Task</a:t>
            </a:r>
            <a:r>
              <a:rPr lang="sr-Latn-ME" b="1" dirty="0">
                <a:solidFill>
                  <a:srgbClr val="FFC000"/>
                </a:solidFill>
              </a:rPr>
              <a:t>:</a:t>
            </a:r>
            <a:r>
              <a:rPr lang="en-GB" b="1" dirty="0">
                <a:solidFill>
                  <a:srgbClr val="FFC000"/>
                </a:solidFill>
              </a:rPr>
              <a:t> Publicity</a:t>
            </a:r>
            <a:r>
              <a:rPr lang="en-GB" b="1" dirty="0">
                <a:solidFill>
                  <a:srgbClr val="FFC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sr-Latn-ME" dirty="0">
              <a:solidFill>
                <a:srgbClr val="FFC000"/>
              </a:solidFill>
            </a:endParaRPr>
          </a:p>
        </p:txBody>
      </p:sp>
      <p:sp>
        <p:nvSpPr>
          <p:cNvPr id="14" name="Content Placeholder 6"/>
          <p:cNvSpPr txBox="1">
            <a:spLocks/>
          </p:cNvSpPr>
          <p:nvPr/>
        </p:nvSpPr>
        <p:spPr>
          <a:xfrm>
            <a:off x="58735" y="4721605"/>
            <a:ext cx="5862671" cy="19470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891" indent="-342891" algn="l" defTabSz="457189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32" indent="-285744" algn="l" defTabSz="457189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457189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457189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457189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457189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chemeClr val="tx2">
                  <a:lumMod val="75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chemeClr val="tx2">
                    <a:lumMod val="75000"/>
                  </a:schemeClr>
                </a:solidFill>
              </a:rPr>
              <a:t>At least 6 press conferences, 30 TV and radio shows and features, 100 newspapers articles and </a:t>
            </a:r>
            <a:r>
              <a:rPr lang="sr-Latn-ME" sz="1600" b="1" dirty="0">
                <a:solidFill>
                  <a:schemeClr val="tx2">
                    <a:lumMod val="75000"/>
                  </a:schemeClr>
                </a:solidFill>
              </a:rPr>
              <a:t>w</a:t>
            </a:r>
            <a:r>
              <a:rPr lang="en-GB" sz="1600" b="1" dirty="0">
                <a:solidFill>
                  <a:schemeClr val="tx2">
                    <a:lumMod val="75000"/>
                  </a:schemeClr>
                </a:solidFill>
              </a:rPr>
              <a:t>ebsite texts</a:t>
            </a:r>
            <a:r>
              <a:rPr lang="sr-Latn-ME" sz="1600" b="1" dirty="0">
                <a:solidFill>
                  <a:schemeClr val="tx2">
                    <a:lumMod val="75000"/>
                  </a:schemeClr>
                </a:solidFill>
              </a:rPr>
              <a:t>,</a:t>
            </a:r>
            <a:r>
              <a:rPr lang="en-GB" sz="1600" b="1" dirty="0">
                <a:solidFill>
                  <a:schemeClr val="tx2">
                    <a:lumMod val="75000"/>
                  </a:schemeClr>
                </a:solidFill>
              </a:rPr>
              <a:t> 15 Ja</a:t>
            </a:r>
            <a:r>
              <a:rPr lang="sr-Latn-ME" sz="1600" b="1" dirty="0">
                <a:solidFill>
                  <a:schemeClr val="tx2">
                    <a:lumMod val="75000"/>
                  </a:schemeClr>
                </a:solidFill>
              </a:rPr>
              <a:t>n</a:t>
            </a:r>
            <a:r>
              <a:rPr lang="en-GB" sz="1600" b="1" dirty="0">
                <a:solidFill>
                  <a:schemeClr val="tx2">
                    <a:lumMod val="75000"/>
                  </a:schemeClr>
                </a:solidFill>
              </a:rPr>
              <a:t> 2017-</a:t>
            </a:r>
            <a:r>
              <a:rPr lang="sr-Latn-ME" sz="1600" b="1" dirty="0">
                <a:solidFill>
                  <a:schemeClr val="tx2">
                    <a:lumMod val="75000"/>
                  </a:schemeClr>
                </a:solidFill>
              </a:rPr>
              <a:t>31 Dec 2018</a:t>
            </a:r>
          </a:p>
          <a:p>
            <a:pPr algn="just">
              <a:buClr>
                <a:schemeClr val="tx2">
                  <a:lumMod val="75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chemeClr val="tx2">
                    <a:lumMod val="75000"/>
                  </a:schemeClr>
                </a:solidFill>
              </a:rPr>
              <a:t>3 project videos published on the websites and social networks</a:t>
            </a:r>
            <a:r>
              <a:rPr lang="sr-Latn-ME" sz="1600" b="1" dirty="0">
                <a:solidFill>
                  <a:schemeClr val="tx2">
                    <a:lumMod val="75000"/>
                  </a:schemeClr>
                </a:solidFill>
              </a:rPr>
              <a:t>,</a:t>
            </a:r>
            <a:r>
              <a:rPr lang="en-GB" sz="1600" b="1" dirty="0">
                <a:solidFill>
                  <a:schemeClr val="tx2">
                    <a:lumMod val="75000"/>
                  </a:schemeClr>
                </a:solidFill>
              </a:rPr>
              <a:t> 1 Sep 2018-</a:t>
            </a:r>
            <a:r>
              <a:rPr lang="sr-Latn-ME" sz="1600" b="1" dirty="0">
                <a:solidFill>
                  <a:schemeClr val="tx2">
                    <a:lumMod val="75000"/>
                  </a:schemeClr>
                </a:solidFill>
              </a:rPr>
              <a:t>31 Dec 2018</a:t>
            </a:r>
          </a:p>
          <a:p>
            <a:pPr algn="just">
              <a:buClr>
                <a:schemeClr val="tx2">
                  <a:lumMod val="75000"/>
                </a:schemeClr>
              </a:buClr>
              <a:buSzPct val="100000"/>
              <a:buFont typeface="Arial" panose="020B0604020202020204" pitchFamily="34" charset="0"/>
              <a:buChar char="•"/>
            </a:pPr>
            <a:endParaRPr lang="sr-Latn-ME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503019" y="2366205"/>
            <a:ext cx="54382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rgbClr val="FFC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Task: Capacity building of rescuers</a:t>
            </a:r>
            <a:endParaRPr lang="sr-Latn-ME" dirty="0">
              <a:solidFill>
                <a:srgbClr val="FFC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158532" y="2751615"/>
            <a:ext cx="6033468" cy="1374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spcBef>
                <a:spcPts val="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6 cross-border trainings on </a:t>
            </a:r>
            <a:r>
              <a:rPr lang="en-GB" sz="1600" b="1" i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Protection and Rescue in case of different emergencies, </a:t>
            </a:r>
            <a:r>
              <a:rPr lang="en-GB" sz="1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 Apr 2017-1 Jul 2018</a:t>
            </a:r>
            <a:endParaRPr lang="sr-Latn-ME" sz="16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spcBef>
                <a:spcPts val="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 cross-border field exercises</a:t>
            </a:r>
            <a:r>
              <a:rPr lang="sr-Latn-ME" sz="1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en-GB" sz="1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1 Apr 2017-1 Jul 2018</a:t>
            </a:r>
            <a:endParaRPr lang="sr-Latn-ME" sz="16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spcBef>
                <a:spcPts val="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At least 15 workshops </a:t>
            </a:r>
            <a:r>
              <a:rPr lang="sr-Latn-ME" sz="1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</a:t>
            </a:r>
            <a:r>
              <a:rPr lang="en-GB" sz="1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or rescuers</a:t>
            </a:r>
            <a:r>
              <a:rPr lang="sr-Latn-ME" sz="1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GB" sz="1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 May 2017-1 Sep 2018</a:t>
            </a:r>
            <a:endParaRPr lang="sr-Latn-ME" sz="1600" dirty="0">
              <a:solidFill>
                <a:schemeClr val="tx2">
                  <a:lumMod val="75000"/>
                </a:schemeClr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260123" y="4389747"/>
            <a:ext cx="56976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FFC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Task: Organise International Conferences on DRR </a:t>
            </a:r>
            <a:endParaRPr lang="sr-Latn-ME" dirty="0">
              <a:solidFill>
                <a:srgbClr val="FFC000"/>
              </a:solidFill>
            </a:endParaRPr>
          </a:p>
        </p:txBody>
      </p:sp>
      <p:sp>
        <p:nvSpPr>
          <p:cNvPr id="19" name="Content Placeholder 6"/>
          <p:cNvSpPr txBox="1">
            <a:spLocks/>
          </p:cNvSpPr>
          <p:nvPr/>
        </p:nvSpPr>
        <p:spPr>
          <a:xfrm>
            <a:off x="6201092" y="5257275"/>
            <a:ext cx="5948347" cy="7601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891" indent="-342891" algn="l" defTabSz="457189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32" indent="-285744" algn="l" defTabSz="457189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457189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457189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457189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457189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 International conferences on DRR</a:t>
            </a:r>
            <a:r>
              <a:rPr lang="sr-Latn-ME" sz="1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en-GB" sz="1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1 Sep -1 Dec 2018</a:t>
            </a:r>
            <a:endParaRPr lang="sr-Latn-ME" sz="16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76688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65984" y="608140"/>
            <a:ext cx="8761413" cy="706964"/>
          </a:xfrm>
        </p:spPr>
        <p:txBody>
          <a:bodyPr/>
          <a:lstStyle/>
          <a:p>
            <a:pPr algn="ctr"/>
            <a:r>
              <a:rPr lang="sr-Latn-ME" sz="3200" b="1" dirty="0"/>
              <a:t>DIRECT – DIsaster REsilient Communities and Towns </a:t>
            </a:r>
            <a:endParaRPr lang="en-US" sz="3200" b="1" dirty="0"/>
          </a:p>
        </p:txBody>
      </p:sp>
      <p:sp>
        <p:nvSpPr>
          <p:cNvPr id="10" name="Content Placeholder 6"/>
          <p:cNvSpPr txBox="1">
            <a:spLocks/>
          </p:cNvSpPr>
          <p:nvPr/>
        </p:nvSpPr>
        <p:spPr>
          <a:xfrm>
            <a:off x="-924100" y="2548987"/>
            <a:ext cx="11010933" cy="50574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891" indent="-342891" algn="l" defTabSz="457189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32" indent="-285744" algn="l" defTabSz="457189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457189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457189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457189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457189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r-Latn-ME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sr-Latn-ME" sz="2000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sr-Latn-ME" sz="2000" b="1" dirty="0">
                <a:solidFill>
                  <a:schemeClr val="tx2"/>
                </a:solidFill>
              </a:rPr>
              <a:t> </a:t>
            </a:r>
          </a:p>
          <a:p>
            <a:pPr marL="0" indent="0">
              <a:buNone/>
            </a:pPr>
            <a:endParaRPr lang="sr-Latn-ME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3742958" y="1608897"/>
            <a:ext cx="4706084" cy="597328"/>
            <a:chOff x="2917949" y="460311"/>
            <a:chExt cx="3667524" cy="1083822"/>
          </a:xfrm>
          <a:solidFill>
            <a:srgbClr val="92D050"/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29" name="Rectangle: Rounded Corners 28"/>
            <p:cNvSpPr/>
            <p:nvPr/>
          </p:nvSpPr>
          <p:spPr>
            <a:xfrm>
              <a:off x="2917949" y="460311"/>
              <a:ext cx="3667524" cy="1083822"/>
            </a:xfrm>
            <a:prstGeom prst="roundRect">
              <a:avLst/>
            </a:prstGeom>
            <a:grpFill/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1" name="Rectangle: Rounded Corners 4"/>
            <p:cNvSpPr txBox="1"/>
            <p:nvPr/>
          </p:nvSpPr>
          <p:spPr>
            <a:xfrm>
              <a:off x="2970857" y="513219"/>
              <a:ext cx="3561708" cy="97800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pPr marL="0" lvl="0" indent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sr-Latn-ME" sz="2600" b="1" dirty="0">
                  <a:solidFill>
                    <a:srgbClr val="002060"/>
                  </a:solidFill>
                </a:rPr>
                <a:t>Deliverables</a:t>
              </a:r>
              <a:endParaRPr lang="en-US" sz="2600" b="1" kern="1200" dirty="0">
                <a:solidFill>
                  <a:srgbClr val="002060"/>
                </a:solidFill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3430117" y="3785316"/>
            <a:ext cx="487800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algn="just"/>
            <a:endParaRPr lang="sr-Latn-ME" b="1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285750" algn="just">
              <a:buFont typeface="Arial" panose="020B0604020202020204" pitchFamily="34" charset="0"/>
              <a:buChar char="•"/>
            </a:pPr>
            <a:endParaRPr lang="sr-Latn-ME" dirty="0"/>
          </a:p>
          <a:p>
            <a:pPr marL="285750" indent="285750" algn="just">
              <a:buFont typeface="Arial" panose="020B0604020202020204" pitchFamily="34" charset="0"/>
              <a:buChar char="•"/>
            </a:pPr>
            <a:endParaRPr lang="sr-Latn-ME" dirty="0"/>
          </a:p>
        </p:txBody>
      </p:sp>
      <p:sp>
        <p:nvSpPr>
          <p:cNvPr id="2" name="Rectangle 1"/>
          <p:cNvSpPr/>
          <p:nvPr/>
        </p:nvSpPr>
        <p:spPr>
          <a:xfrm>
            <a:off x="142410" y="2196651"/>
            <a:ext cx="635166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spcBef>
                <a:spcPts val="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sr-Latn-ME" sz="1600" b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GB" b="1" dirty="0">
                <a:solidFill>
                  <a:srgbClr val="FFC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Task: Organise DRR trainings for school managements and local authorities </a:t>
            </a:r>
            <a:endParaRPr lang="sr-Latn-ME" b="1" dirty="0">
              <a:solidFill>
                <a:srgbClr val="FFC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chemeClr val="tx2">
                    <a:lumMod val="75000"/>
                  </a:schemeClr>
                </a:solidFill>
              </a:rPr>
              <a:t>3 DRR trainings in Slovenia, Montenegro and the Czech Republic</a:t>
            </a:r>
            <a:r>
              <a:rPr lang="sr-Latn-ME" sz="1600" b="1" dirty="0">
                <a:solidFill>
                  <a:schemeClr val="tx2">
                    <a:lumMod val="75000"/>
                  </a:schemeClr>
                </a:solidFill>
              </a:rPr>
              <a:t>,</a:t>
            </a:r>
            <a:r>
              <a:rPr lang="en-GB" sz="1600" b="1" dirty="0">
                <a:solidFill>
                  <a:schemeClr val="tx2">
                    <a:lumMod val="75000"/>
                  </a:schemeClr>
                </a:solidFill>
              </a:rPr>
              <a:t> 1 Feb-1 Apr 2018</a:t>
            </a:r>
            <a:endParaRPr lang="sr-Latn-ME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238410" y="3813788"/>
            <a:ext cx="6028888" cy="22211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200"/>
              </a:spcBef>
              <a:spcAft>
                <a:spcPts val="0"/>
              </a:spcAft>
            </a:pPr>
            <a:r>
              <a:rPr lang="en-GB" b="1" dirty="0">
                <a:solidFill>
                  <a:srgbClr val="FFC000"/>
                </a:solidFill>
              </a:rPr>
              <a:t>Task: Awareness raising campaign </a:t>
            </a:r>
            <a:endParaRPr lang="sr-Latn-ME" sz="1600" b="1" dirty="0">
              <a:solidFill>
                <a:srgbClr val="FFC000"/>
              </a:solidFill>
            </a:endParaRPr>
          </a:p>
          <a:p>
            <a:pPr marL="342900" lvl="0" indent="-342900">
              <a:spcBef>
                <a:spcPts val="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chemeClr val="tx2">
                    <a:lumMod val="75000"/>
                  </a:schemeClr>
                </a:solidFill>
              </a:rPr>
              <a:t>At least 50 workshops in schools</a:t>
            </a:r>
            <a:r>
              <a:rPr lang="sr-Latn-ME" sz="1600" b="1" dirty="0">
                <a:solidFill>
                  <a:schemeClr val="tx2">
                    <a:lumMod val="75000"/>
                  </a:schemeClr>
                </a:solidFill>
              </a:rPr>
              <a:t>,</a:t>
            </a:r>
            <a:r>
              <a:rPr lang="en-GB" sz="1600" b="1" dirty="0">
                <a:solidFill>
                  <a:schemeClr val="tx2">
                    <a:lumMod val="75000"/>
                  </a:schemeClr>
                </a:solidFill>
              </a:rPr>
              <a:t> 1 Mar-1 Jun 2018</a:t>
            </a:r>
            <a:endParaRPr lang="sr-Latn-ME" sz="1600" b="1" dirty="0">
              <a:solidFill>
                <a:schemeClr val="tx2">
                  <a:lumMod val="75000"/>
                </a:schemeClr>
              </a:solidFill>
            </a:endParaRPr>
          </a:p>
          <a:p>
            <a:pPr marL="342900" lvl="0" indent="-342900">
              <a:spcBef>
                <a:spcPts val="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chemeClr val="tx2">
                    <a:lumMod val="75000"/>
                  </a:schemeClr>
                </a:solidFill>
              </a:rPr>
              <a:t>3 literary competitions, 3 quizzes and an international drawing competition</a:t>
            </a:r>
            <a:r>
              <a:rPr lang="sr-Latn-ME" sz="1600" b="1" dirty="0">
                <a:solidFill>
                  <a:schemeClr val="tx2">
                    <a:lumMod val="75000"/>
                  </a:schemeClr>
                </a:solidFill>
              </a:rPr>
              <a:t>,</a:t>
            </a:r>
            <a:r>
              <a:rPr lang="en-GB" sz="1600" b="1" dirty="0">
                <a:solidFill>
                  <a:schemeClr val="tx2">
                    <a:lumMod val="75000"/>
                  </a:schemeClr>
                </a:solidFill>
              </a:rPr>
              <a:t> 1 May-20 Oct 2018</a:t>
            </a:r>
            <a:endParaRPr lang="sr-Latn-ME" sz="1600" b="1" dirty="0">
              <a:solidFill>
                <a:schemeClr val="tx2">
                  <a:lumMod val="75000"/>
                </a:schemeClr>
              </a:solidFill>
            </a:endParaRPr>
          </a:p>
          <a:p>
            <a:pPr marL="342900" lvl="0" indent="-342900">
              <a:spcBef>
                <a:spcPts val="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chemeClr val="tx2">
                    <a:lumMod val="75000"/>
                  </a:schemeClr>
                </a:solidFill>
              </a:rPr>
              <a:t>At least 15 workshops in local communities</a:t>
            </a:r>
            <a:r>
              <a:rPr lang="sr-Latn-ME" sz="1600" b="1" dirty="0">
                <a:solidFill>
                  <a:schemeClr val="tx2">
                    <a:lumMod val="75000"/>
                  </a:schemeClr>
                </a:solidFill>
              </a:rPr>
              <a:t>,</a:t>
            </a:r>
            <a:r>
              <a:rPr lang="en-GB" sz="1600" b="1" dirty="0">
                <a:solidFill>
                  <a:schemeClr val="tx2">
                    <a:lumMod val="75000"/>
                  </a:schemeClr>
                </a:solidFill>
              </a:rPr>
              <a:t> 20 Oct-25 Dec 2018</a:t>
            </a:r>
            <a:endParaRPr lang="sr-Latn-ME" sz="1600" b="1" dirty="0">
              <a:solidFill>
                <a:schemeClr val="tx2">
                  <a:lumMod val="75000"/>
                </a:schemeClr>
              </a:solidFill>
            </a:endParaRPr>
          </a:p>
          <a:p>
            <a:pPr marL="342900" lvl="0" indent="-342900">
              <a:spcBef>
                <a:spcPts val="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chemeClr val="tx2">
                    <a:lumMod val="75000"/>
                  </a:schemeClr>
                </a:solidFill>
              </a:rPr>
              <a:t>5 different publications</a:t>
            </a:r>
            <a:r>
              <a:rPr lang="sr-Latn-ME" sz="1600" b="1" dirty="0">
                <a:solidFill>
                  <a:schemeClr val="tx2">
                    <a:lumMod val="75000"/>
                  </a:schemeClr>
                </a:solidFill>
              </a:rPr>
              <a:t>,</a:t>
            </a:r>
            <a:r>
              <a:rPr lang="en-GB" sz="1600" b="1" dirty="0">
                <a:solidFill>
                  <a:schemeClr val="tx2">
                    <a:lumMod val="75000"/>
                  </a:schemeClr>
                </a:solidFill>
              </a:rPr>
              <a:t> 1 Mar-1 Dec 2017</a:t>
            </a:r>
            <a:endParaRPr lang="sr-Latn-ME" sz="1600" b="1" dirty="0">
              <a:solidFill>
                <a:schemeClr val="tx2">
                  <a:lumMod val="75000"/>
                </a:schemeClr>
              </a:solidFill>
            </a:endParaRPr>
          </a:p>
          <a:p>
            <a:pPr marL="342900" lvl="0" indent="-342900">
              <a:spcBef>
                <a:spcPts val="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chemeClr val="tx2">
                    <a:lumMod val="75000"/>
                  </a:schemeClr>
                </a:solidFill>
              </a:rPr>
              <a:t>Promotional material</a:t>
            </a:r>
            <a:r>
              <a:rPr lang="sr-Latn-ME" sz="1600" b="1" dirty="0">
                <a:solidFill>
                  <a:schemeClr val="tx2">
                    <a:lumMod val="75000"/>
                  </a:schemeClr>
                </a:solidFill>
              </a:rPr>
              <a:t>,</a:t>
            </a:r>
            <a:r>
              <a:rPr lang="en-GB" sz="1600" b="1" dirty="0">
                <a:solidFill>
                  <a:schemeClr val="tx2">
                    <a:lumMod val="75000"/>
                  </a:schemeClr>
                </a:solidFill>
              </a:rPr>
              <a:t> 1 Mar-1 Dec 2017</a:t>
            </a:r>
            <a:endParaRPr lang="sr-Latn-ME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flipH="1">
            <a:off x="6473725" y="2513225"/>
            <a:ext cx="51805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FFC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Task: Organise a study visit to EU</a:t>
            </a:r>
            <a:endParaRPr lang="sr-Latn-ME" dirty="0">
              <a:solidFill>
                <a:srgbClr val="FFC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096000" y="2548987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sr-Latn-ME" dirty="0">
              <a:solidFill>
                <a:srgbClr val="FFC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5784" y="3785316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b="1" dirty="0">
                <a:solidFill>
                  <a:srgbClr val="FFC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Task</a:t>
            </a:r>
            <a:r>
              <a:rPr lang="sr-Latn-ME" b="1" dirty="0">
                <a:solidFill>
                  <a:srgbClr val="FFC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</a:t>
            </a:r>
            <a:r>
              <a:rPr lang="en-GB" b="1" dirty="0">
                <a:solidFill>
                  <a:srgbClr val="FFC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: Develop evacuation plans in local communities and schools </a:t>
            </a:r>
            <a:r>
              <a:rPr lang="sr-Latn-ME" b="1" dirty="0">
                <a:solidFill>
                  <a:srgbClr val="FFC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and organise evacuation exercises</a:t>
            </a:r>
            <a:endParaRPr lang="sr-Latn-ME" dirty="0">
              <a:solidFill>
                <a:srgbClr val="FFC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3478" y="4590758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lvl="0" indent="-285750">
              <a:spcBef>
                <a:spcPts val="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chemeClr val="tx2">
                    <a:lumMod val="75000"/>
                  </a:schemeClr>
                </a:solidFill>
              </a:rPr>
              <a:t>At least </a:t>
            </a:r>
            <a:r>
              <a:rPr lang="sr-Latn-ME" sz="1600" b="1" dirty="0">
                <a:solidFill>
                  <a:schemeClr val="tx2">
                    <a:lumMod val="75000"/>
                  </a:schemeClr>
                </a:solidFill>
              </a:rPr>
              <a:t>2</a:t>
            </a:r>
            <a:r>
              <a:rPr lang="en-GB" sz="1600" b="1" dirty="0">
                <a:solidFill>
                  <a:schemeClr val="tx2">
                    <a:lumMod val="75000"/>
                  </a:schemeClr>
                </a:solidFill>
              </a:rPr>
              <a:t>0 evacuation plans developed for schools</a:t>
            </a:r>
            <a:r>
              <a:rPr lang="sr-Latn-ME" sz="1600" b="1" dirty="0">
                <a:solidFill>
                  <a:schemeClr val="tx2">
                    <a:lumMod val="75000"/>
                  </a:schemeClr>
                </a:solidFill>
              </a:rPr>
              <a:t> and local </a:t>
            </a:r>
            <a:r>
              <a:rPr lang="en-GB" sz="1600" b="1" dirty="0">
                <a:solidFill>
                  <a:schemeClr val="tx2">
                    <a:lumMod val="75000"/>
                  </a:schemeClr>
                </a:solidFill>
              </a:rPr>
              <a:t>communities</a:t>
            </a:r>
            <a:r>
              <a:rPr lang="sr-Latn-ME" sz="1600" b="1" dirty="0">
                <a:solidFill>
                  <a:schemeClr val="tx2">
                    <a:lumMod val="75000"/>
                  </a:schemeClr>
                </a:solidFill>
              </a:rPr>
              <a:t>,</a:t>
            </a:r>
            <a:r>
              <a:rPr lang="en-GB" sz="1600" b="1" dirty="0">
                <a:solidFill>
                  <a:schemeClr val="tx2">
                    <a:lumMod val="75000"/>
                  </a:schemeClr>
                </a:solidFill>
              </a:rPr>
              <a:t> 1 Apr-1 Sep 2018</a:t>
            </a:r>
            <a:endParaRPr lang="sr-Latn-ME" sz="1600" b="1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chemeClr val="tx2">
                    <a:lumMod val="75000"/>
                  </a:schemeClr>
                </a:solidFill>
              </a:rPr>
              <a:t>At least 3 evacuation exercises in schools</a:t>
            </a:r>
            <a:r>
              <a:rPr lang="sr-Latn-ME" sz="1600" b="1" dirty="0">
                <a:solidFill>
                  <a:schemeClr val="tx2">
                    <a:lumMod val="75000"/>
                  </a:schemeClr>
                </a:solidFill>
              </a:rPr>
              <a:t>,</a:t>
            </a:r>
            <a:r>
              <a:rPr lang="en-GB" sz="1600" b="1" dirty="0">
                <a:solidFill>
                  <a:schemeClr val="tx2">
                    <a:lumMod val="75000"/>
                  </a:schemeClr>
                </a:solidFill>
              </a:rPr>
              <a:t> 1 Sep-30 Nov 2018</a:t>
            </a:r>
            <a:endParaRPr lang="sr-Latn-ME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494072" y="2977501"/>
            <a:ext cx="345479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lvl="0" indent="-285750" algn="just">
              <a:spcBef>
                <a:spcPts val="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r-Latn-ME" sz="1600" b="1" dirty="0">
                <a:solidFill>
                  <a:schemeClr val="tx2">
                    <a:lumMod val="75000"/>
                  </a:schemeClr>
                </a:solidFill>
              </a:rPr>
              <a:t>S</a:t>
            </a:r>
            <a:r>
              <a:rPr lang="en-GB" sz="1600" b="1" dirty="0">
                <a:solidFill>
                  <a:schemeClr val="tx2">
                    <a:lumMod val="75000"/>
                  </a:schemeClr>
                </a:solidFill>
              </a:rPr>
              <a:t>tudy visit to EU</a:t>
            </a:r>
            <a:r>
              <a:rPr lang="sr-Latn-ME" sz="1600" b="1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en-GB" sz="1600" b="1" dirty="0">
                <a:solidFill>
                  <a:schemeClr val="tx2">
                    <a:lumMod val="75000"/>
                  </a:schemeClr>
                </a:solidFill>
              </a:rPr>
              <a:t>October 2017</a:t>
            </a:r>
            <a:endParaRPr lang="sr-Latn-ME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4646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8794</TotalTime>
  <Words>940</Words>
  <Application>Microsoft Office PowerPoint</Application>
  <PresentationFormat>Widescreen</PresentationFormat>
  <Paragraphs>147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Century Gothic</vt:lpstr>
      <vt:lpstr>Times New Roman</vt:lpstr>
      <vt:lpstr>Wingdings 3</vt:lpstr>
      <vt:lpstr>Ion Boardroom</vt:lpstr>
      <vt:lpstr>DIRECT – DIsaster REsilient Communities and Towns </vt:lpstr>
      <vt:lpstr>DIRECT – DIsaster REsilient Communities and Towns </vt:lpstr>
      <vt:lpstr>DIRECT – DIsaster REsilient Communities and Towns </vt:lpstr>
      <vt:lpstr>DIRECT – DIsaster REsilient Communities and Towns </vt:lpstr>
      <vt:lpstr>DIRECT – DIsaster REsilient Communities and Towns </vt:lpstr>
      <vt:lpstr>DIRECT – DIsaster REsilient Communities and Towns </vt:lpstr>
      <vt:lpstr>DIRECT – DIsaster REsilient Communities and Towns </vt:lpstr>
      <vt:lpstr>DIRECT – DIsaster REsilient Communities and Towns </vt:lpstr>
      <vt:lpstr>DIRECT – DIsaster REsilient Communities and Towns </vt:lpstr>
      <vt:lpstr>DIRECT – DIsaster REsilient Communities and Towns </vt:lpstr>
      <vt:lpstr>DIRECT – DIsaster REsilient Communities and Towns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PARHS – Preventivne akcije u sektoru reproduktivnog zdravlja</dc:title>
  <dc:creator>Tamara</dc:creator>
  <cp:lastModifiedBy>Tamara Todorović</cp:lastModifiedBy>
  <cp:revision>111</cp:revision>
  <cp:lastPrinted>2017-01-10T13:31:03Z</cp:lastPrinted>
  <dcterms:created xsi:type="dcterms:W3CDTF">2015-07-08T10:00:20Z</dcterms:created>
  <dcterms:modified xsi:type="dcterms:W3CDTF">2017-01-10T14:03:09Z</dcterms:modified>
</cp:coreProperties>
</file>